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9"/>
  </p:handout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</p:sldIdLst>
  <p:sldSz cx="9144000" cy="6858000" type="screen4x3"/>
  <p:notesSz cx="6669088" cy="987266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294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D826B0-1E88-4AF3-B62C-A0940D2EA8B9}" type="datetimeFigureOut">
              <a:rPr lang="es-ES" smtClean="0"/>
              <a:t>23/10/2017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377363"/>
            <a:ext cx="288925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778250" y="9377363"/>
            <a:ext cx="288925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0B2CB2-9901-4CC8-AEA9-CC607ECE1229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86EEFD3-F1C1-4B4B-9FB8-647A36E27209}" type="datetimeFigureOut">
              <a:rPr lang="es-ES" smtClean="0"/>
              <a:pPr/>
              <a:t>23/10/2017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4615BB4-8A68-461B-A96A-AC8BC3F66F5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6EEFD3-F1C1-4B4B-9FB8-647A36E27209}" type="datetimeFigureOut">
              <a:rPr lang="es-ES" smtClean="0"/>
              <a:pPr/>
              <a:t>23/10/2017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615BB4-8A68-461B-A96A-AC8BC3F66F5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6EEFD3-F1C1-4B4B-9FB8-647A36E27209}" type="datetimeFigureOut">
              <a:rPr lang="es-ES" smtClean="0"/>
              <a:pPr/>
              <a:t>23/10/2017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615BB4-8A68-461B-A96A-AC8BC3F66F5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6EEFD3-F1C1-4B4B-9FB8-647A36E27209}" type="datetimeFigureOut">
              <a:rPr lang="es-ES" smtClean="0"/>
              <a:pPr/>
              <a:t>23/10/2017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615BB4-8A68-461B-A96A-AC8BC3F66F52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6EEFD3-F1C1-4B4B-9FB8-647A36E27209}" type="datetimeFigureOut">
              <a:rPr lang="es-ES" smtClean="0"/>
              <a:pPr/>
              <a:t>23/10/2017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615BB4-8A68-461B-A96A-AC8BC3F66F52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6EEFD3-F1C1-4B4B-9FB8-647A36E27209}" type="datetimeFigureOut">
              <a:rPr lang="es-ES" smtClean="0"/>
              <a:pPr/>
              <a:t>23/10/2017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615BB4-8A68-461B-A96A-AC8BC3F66F52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6EEFD3-F1C1-4B4B-9FB8-647A36E27209}" type="datetimeFigureOut">
              <a:rPr lang="es-ES" smtClean="0"/>
              <a:pPr/>
              <a:t>23/10/2017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615BB4-8A68-461B-A96A-AC8BC3F66F5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6EEFD3-F1C1-4B4B-9FB8-647A36E27209}" type="datetimeFigureOut">
              <a:rPr lang="es-ES" smtClean="0"/>
              <a:pPr/>
              <a:t>23/10/2017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615BB4-8A68-461B-A96A-AC8BC3F66F52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6EEFD3-F1C1-4B4B-9FB8-647A36E27209}" type="datetimeFigureOut">
              <a:rPr lang="es-ES" smtClean="0"/>
              <a:pPr/>
              <a:t>23/10/2017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615BB4-8A68-461B-A96A-AC8BC3F66F5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86EEFD3-F1C1-4B4B-9FB8-647A36E27209}" type="datetimeFigureOut">
              <a:rPr lang="es-ES" smtClean="0"/>
              <a:pPr/>
              <a:t>23/10/2017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615BB4-8A68-461B-A96A-AC8BC3F66F5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86EEFD3-F1C1-4B4B-9FB8-647A36E27209}" type="datetimeFigureOut">
              <a:rPr lang="es-ES" smtClean="0"/>
              <a:pPr/>
              <a:t>23/10/2017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4615BB4-8A68-461B-A96A-AC8BC3F66F52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86EEFD3-F1C1-4B4B-9FB8-647A36E27209}" type="datetimeFigureOut">
              <a:rPr lang="es-ES" smtClean="0"/>
              <a:pPr/>
              <a:t>23/10/2017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4615BB4-8A68-461B-A96A-AC8BC3F66F5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dirty="0" smtClean="0">
                <a:latin typeface="Calibri" pitchFamily="34" charset="0"/>
              </a:rPr>
              <a:t>CAMPAÑA SENSIBILIZACIÓN CONTRA A VIOLENCIA DE XÉNERO 2017-2018</a:t>
            </a:r>
            <a:br>
              <a:rPr lang="es-ES" dirty="0" smtClean="0">
                <a:latin typeface="Calibri" pitchFamily="34" charset="0"/>
              </a:rPr>
            </a:br>
            <a:endParaRPr lang="es-ES" sz="5300" dirty="0">
              <a:latin typeface="Calibri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14348" y="2928934"/>
            <a:ext cx="7772400" cy="1199704"/>
          </a:xfrm>
        </p:spPr>
        <p:txBody>
          <a:bodyPr>
            <a:normAutofit/>
          </a:bodyPr>
          <a:lstStyle/>
          <a:p>
            <a:pPr algn="ctr"/>
            <a:r>
              <a:rPr lang="es-ES" sz="6000" b="1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QUEN DIXO MEDO!</a:t>
            </a:r>
            <a:endParaRPr lang="es-ES" sz="6000" b="1" dirty="0">
              <a:solidFill>
                <a:schemeClr val="bg2">
                  <a:lumMod val="50000"/>
                </a:schemeClr>
              </a:solidFill>
              <a:latin typeface="Calibri" pitchFamily="34" charset="0"/>
            </a:endParaRPr>
          </a:p>
        </p:txBody>
      </p:sp>
      <p:pic>
        <p:nvPicPr>
          <p:cNvPr id="4" name="3 Imagen" descr="https://www.dacoruna.gal/intranet/secretaria-xeral/identidade-corportiva/logotipos/cor_horiz/vista-previa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28926" y="4500570"/>
            <a:ext cx="1346198" cy="536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4 Imagen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3438" y="4572008"/>
            <a:ext cx="1714512" cy="420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28596" y="1000108"/>
            <a:ext cx="8229600" cy="5072098"/>
          </a:xfrm>
        </p:spPr>
        <p:txBody>
          <a:bodyPr>
            <a:noAutofit/>
          </a:bodyPr>
          <a:lstStyle/>
          <a:p>
            <a:pPr algn="just">
              <a:lnSpc>
                <a:spcPct val="200000"/>
              </a:lnSpc>
            </a:pPr>
            <a:r>
              <a:rPr lang="es-ES" sz="1800" b="1" dirty="0" smtClean="0">
                <a:latin typeface="Calibri" pitchFamily="34" charset="0"/>
                <a:cs typeface="Arial" pitchFamily="34" charset="0"/>
              </a:rPr>
              <a:t>Sensibilizar, visibilizar e informar </a:t>
            </a:r>
            <a:r>
              <a:rPr lang="es-ES" sz="1800" dirty="0" smtClean="0">
                <a:latin typeface="Calibri" pitchFamily="34" charset="0"/>
                <a:cs typeface="Arial" pitchFamily="34" charset="0"/>
              </a:rPr>
              <a:t>á </a:t>
            </a:r>
            <a:r>
              <a:rPr lang="es-ES" sz="1800" dirty="0" err="1" smtClean="0">
                <a:latin typeface="Calibri" pitchFamily="34" charset="0"/>
                <a:cs typeface="Arial" pitchFamily="34" charset="0"/>
              </a:rPr>
              <a:t>sociedade</a:t>
            </a:r>
            <a:r>
              <a:rPr lang="es-ES" sz="1800" dirty="0" smtClean="0">
                <a:latin typeface="Calibri" pitchFamily="34" charset="0"/>
                <a:cs typeface="Arial" pitchFamily="34" charset="0"/>
              </a:rPr>
              <a:t> </a:t>
            </a:r>
            <a:r>
              <a:rPr lang="es-ES" sz="1800" dirty="0" err="1" smtClean="0">
                <a:latin typeface="Calibri" pitchFamily="34" charset="0"/>
                <a:cs typeface="Arial" pitchFamily="34" charset="0"/>
              </a:rPr>
              <a:t>na</a:t>
            </a:r>
            <a:r>
              <a:rPr lang="es-ES" sz="1800" dirty="0" smtClean="0">
                <a:latin typeface="Calibri" pitchFamily="34" charset="0"/>
                <a:cs typeface="Arial" pitchFamily="34" charset="0"/>
              </a:rPr>
              <a:t> prevención da violencia de </a:t>
            </a:r>
            <a:r>
              <a:rPr lang="es-ES" sz="1800" dirty="0" err="1" smtClean="0">
                <a:latin typeface="Calibri" pitchFamily="34" charset="0"/>
                <a:cs typeface="Arial" pitchFamily="34" charset="0"/>
              </a:rPr>
              <a:t>xénero</a:t>
            </a:r>
            <a:r>
              <a:rPr lang="es-ES" sz="1800" dirty="0" smtClean="0">
                <a:latin typeface="Calibri" pitchFamily="34" charset="0"/>
                <a:cs typeface="Arial" pitchFamily="34" charset="0"/>
              </a:rPr>
              <a:t>, </a:t>
            </a:r>
            <a:r>
              <a:rPr lang="es-ES" sz="1800" dirty="0" err="1" smtClean="0">
                <a:latin typeface="Calibri" pitchFamily="34" charset="0"/>
                <a:cs typeface="Arial" pitchFamily="34" charset="0"/>
              </a:rPr>
              <a:t>axudando</a:t>
            </a:r>
            <a:r>
              <a:rPr lang="es-ES" sz="1800" dirty="0" smtClean="0">
                <a:latin typeface="Calibri" pitchFamily="34" charset="0"/>
                <a:cs typeface="Arial" pitchFamily="34" charset="0"/>
              </a:rPr>
              <a:t> a </a:t>
            </a:r>
            <a:r>
              <a:rPr lang="es-ES" sz="1800" b="1" dirty="0" smtClean="0">
                <a:latin typeface="Calibri" pitchFamily="34" charset="0"/>
                <a:cs typeface="Arial" pitchFamily="34" charset="0"/>
              </a:rPr>
              <a:t>coñecer as características e </a:t>
            </a:r>
            <a:r>
              <a:rPr lang="es-ES" sz="1800" b="1" dirty="0" err="1" smtClean="0">
                <a:latin typeface="Calibri" pitchFamily="34" charset="0"/>
                <a:cs typeface="Arial" pitchFamily="34" charset="0"/>
              </a:rPr>
              <a:t>dimensións</a:t>
            </a:r>
            <a:r>
              <a:rPr lang="es-ES" sz="1800" dirty="0" smtClean="0">
                <a:latin typeface="Calibri" pitchFamily="34" charset="0"/>
                <a:cs typeface="Arial" pitchFamily="34" charset="0"/>
              </a:rPr>
              <a:t> </a:t>
            </a:r>
            <a:r>
              <a:rPr lang="es-ES" sz="1800" dirty="0" err="1" smtClean="0">
                <a:latin typeface="Calibri" pitchFamily="34" charset="0"/>
                <a:cs typeface="Arial" pitchFamily="34" charset="0"/>
              </a:rPr>
              <a:t>desta</a:t>
            </a:r>
            <a:r>
              <a:rPr lang="es-ES" sz="1800" dirty="0" smtClean="0">
                <a:latin typeface="Calibri" pitchFamily="34" charset="0"/>
                <a:cs typeface="Arial" pitchFamily="34" charset="0"/>
              </a:rPr>
              <a:t> problemática.</a:t>
            </a:r>
          </a:p>
          <a:p>
            <a:pPr lvl="0" algn="just">
              <a:lnSpc>
                <a:spcPct val="200000"/>
              </a:lnSpc>
            </a:pPr>
            <a:r>
              <a:rPr lang="es-ES" sz="1800" b="1" dirty="0" smtClean="0">
                <a:latin typeface="Calibri" pitchFamily="34" charset="0"/>
                <a:cs typeface="Arial" pitchFamily="34" charset="0"/>
              </a:rPr>
              <a:t>Desmontar os mitos e estereotipos </a:t>
            </a:r>
            <a:r>
              <a:rPr lang="es-ES" sz="1800" dirty="0" smtClean="0">
                <a:latin typeface="Calibri" pitchFamily="34" charset="0"/>
                <a:cs typeface="Arial" pitchFamily="34" charset="0"/>
              </a:rPr>
              <a:t>en torno á violencia apostando </a:t>
            </a:r>
            <a:r>
              <a:rPr lang="es-ES" sz="1800" dirty="0" err="1" smtClean="0">
                <a:latin typeface="Calibri" pitchFamily="34" charset="0"/>
                <a:cs typeface="Arial" pitchFamily="34" charset="0"/>
              </a:rPr>
              <a:t>pola</a:t>
            </a:r>
            <a:r>
              <a:rPr lang="es-ES" sz="1800" dirty="0" smtClean="0">
                <a:latin typeface="Calibri" pitchFamily="34" charset="0"/>
                <a:cs typeface="Arial" pitchFamily="34" charset="0"/>
              </a:rPr>
              <a:t> </a:t>
            </a:r>
            <a:r>
              <a:rPr lang="es-ES" sz="1800" dirty="0" err="1" smtClean="0">
                <a:latin typeface="Calibri" pitchFamily="34" charset="0"/>
                <a:cs typeface="Arial" pitchFamily="34" charset="0"/>
              </a:rPr>
              <a:t>responsabilidade</a:t>
            </a:r>
            <a:r>
              <a:rPr lang="es-ES" sz="1800" dirty="0" smtClean="0">
                <a:latin typeface="Calibri" pitchFamily="34" charset="0"/>
                <a:cs typeface="Arial" pitchFamily="34" charset="0"/>
              </a:rPr>
              <a:t> social.</a:t>
            </a:r>
          </a:p>
          <a:p>
            <a:pPr lvl="0" algn="just">
              <a:lnSpc>
                <a:spcPct val="200000"/>
              </a:lnSpc>
            </a:pPr>
            <a:r>
              <a:rPr lang="es-ES" sz="1800" b="1" dirty="0" smtClean="0">
                <a:latin typeface="Calibri" pitchFamily="34" charset="0"/>
                <a:cs typeface="Arial" pitchFamily="34" charset="0"/>
              </a:rPr>
              <a:t>Fomentar o cambio </a:t>
            </a:r>
            <a:r>
              <a:rPr lang="es-ES" sz="1800" dirty="0" smtClean="0">
                <a:latin typeface="Calibri" pitchFamily="34" charset="0"/>
                <a:cs typeface="Arial" pitchFamily="34" charset="0"/>
              </a:rPr>
              <a:t>de </a:t>
            </a:r>
            <a:r>
              <a:rPr lang="es-ES" sz="1800" dirty="0" err="1" smtClean="0">
                <a:latin typeface="Calibri" pitchFamily="34" charset="0"/>
                <a:cs typeface="Arial" pitchFamily="34" charset="0"/>
              </a:rPr>
              <a:t>crenzas</a:t>
            </a:r>
            <a:r>
              <a:rPr lang="es-ES" sz="1800" dirty="0" smtClean="0">
                <a:latin typeface="Calibri" pitchFamily="34" charset="0"/>
                <a:cs typeface="Arial" pitchFamily="34" charset="0"/>
              </a:rPr>
              <a:t> e actitudes e implicar </a:t>
            </a:r>
            <a:r>
              <a:rPr lang="es-ES" sz="1800" dirty="0" err="1" smtClean="0">
                <a:latin typeface="Calibri" pitchFamily="34" charset="0"/>
                <a:cs typeface="Arial" pitchFamily="34" charset="0"/>
              </a:rPr>
              <a:t>ao</a:t>
            </a:r>
            <a:r>
              <a:rPr lang="es-ES" sz="1800" dirty="0" smtClean="0">
                <a:latin typeface="Calibri" pitchFamily="34" charset="0"/>
                <a:cs typeface="Arial" pitchFamily="34" charset="0"/>
              </a:rPr>
              <a:t> respecto da violencia contra as mulleres a toda a </a:t>
            </a:r>
            <a:r>
              <a:rPr lang="es-ES" sz="1800" dirty="0" err="1" smtClean="0">
                <a:latin typeface="Calibri" pitchFamily="34" charset="0"/>
                <a:cs typeface="Arial" pitchFamily="34" charset="0"/>
              </a:rPr>
              <a:t>poboación</a:t>
            </a:r>
            <a:r>
              <a:rPr lang="es-ES" sz="1800" dirty="0" smtClean="0">
                <a:latin typeface="Calibri" pitchFamily="34" charset="0"/>
                <a:cs typeface="Arial" pitchFamily="34" charset="0"/>
              </a:rPr>
              <a:t>.</a:t>
            </a:r>
          </a:p>
          <a:p>
            <a:pPr lvl="0" algn="just">
              <a:lnSpc>
                <a:spcPct val="200000"/>
              </a:lnSpc>
            </a:pPr>
            <a:r>
              <a:rPr lang="es-ES" sz="1800" b="1" dirty="0" smtClean="0">
                <a:latin typeface="Calibri" pitchFamily="34" charset="0"/>
                <a:cs typeface="Arial" pitchFamily="34" charset="0"/>
              </a:rPr>
              <a:t>Dotar a </a:t>
            </a:r>
            <a:r>
              <a:rPr lang="es-ES" sz="1800" b="1" dirty="0" err="1" smtClean="0">
                <a:latin typeface="Calibri" pitchFamily="34" charset="0"/>
                <a:cs typeface="Arial" pitchFamily="34" charset="0"/>
              </a:rPr>
              <a:t>poboación</a:t>
            </a:r>
            <a:r>
              <a:rPr lang="es-ES" sz="1800" b="1" dirty="0" smtClean="0">
                <a:latin typeface="Calibri" pitchFamily="34" charset="0"/>
                <a:cs typeface="Arial" pitchFamily="34" charset="0"/>
              </a:rPr>
              <a:t> dos mecanismos, </a:t>
            </a:r>
            <a:r>
              <a:rPr lang="es-ES" sz="1800" b="1" dirty="0" err="1" smtClean="0">
                <a:latin typeface="Calibri" pitchFamily="34" charset="0"/>
                <a:cs typeface="Arial" pitchFamily="34" charset="0"/>
              </a:rPr>
              <a:t>coñecementos</a:t>
            </a:r>
            <a:r>
              <a:rPr lang="es-ES" sz="1800" b="1" dirty="0" smtClean="0">
                <a:latin typeface="Calibri" pitchFamily="34" charset="0"/>
                <a:cs typeface="Arial" pitchFamily="34" charset="0"/>
              </a:rPr>
              <a:t> e habilidades </a:t>
            </a:r>
            <a:r>
              <a:rPr lang="es-ES" sz="1800" dirty="0" smtClean="0">
                <a:latin typeface="Calibri" pitchFamily="34" charset="0"/>
                <a:cs typeface="Arial" pitchFamily="34" charset="0"/>
              </a:rPr>
              <a:t>precisos para detectar as diversas </a:t>
            </a:r>
            <a:r>
              <a:rPr lang="es-ES" sz="1800" b="1" dirty="0" err="1" smtClean="0">
                <a:latin typeface="Calibri" pitchFamily="34" charset="0"/>
                <a:cs typeface="Arial" pitchFamily="34" charset="0"/>
              </a:rPr>
              <a:t>manifestacións</a:t>
            </a:r>
            <a:r>
              <a:rPr lang="es-ES" sz="1800" b="1" dirty="0" smtClean="0">
                <a:latin typeface="Calibri" pitchFamily="34" charset="0"/>
                <a:cs typeface="Arial" pitchFamily="34" charset="0"/>
              </a:rPr>
              <a:t> </a:t>
            </a:r>
            <a:r>
              <a:rPr lang="es-ES" sz="1800" dirty="0" smtClean="0">
                <a:latin typeface="Calibri" pitchFamily="34" charset="0"/>
                <a:cs typeface="Arial" pitchFamily="34" charset="0"/>
              </a:rPr>
              <a:t>da violencia de </a:t>
            </a:r>
            <a:r>
              <a:rPr lang="es-ES" sz="1800" dirty="0" err="1" smtClean="0">
                <a:latin typeface="Calibri" pitchFamily="34" charset="0"/>
                <a:cs typeface="Arial" pitchFamily="34" charset="0"/>
              </a:rPr>
              <a:t>xénero</a:t>
            </a:r>
            <a:r>
              <a:rPr lang="es-ES" sz="1800" dirty="0" smtClean="0">
                <a:latin typeface="Calibri" pitchFamily="34" charset="0"/>
                <a:cs typeface="Arial" pitchFamily="34" charset="0"/>
              </a:rPr>
              <a:t> e actuar  de </a:t>
            </a:r>
            <a:r>
              <a:rPr lang="es-ES" sz="1800" dirty="0" err="1" smtClean="0">
                <a:latin typeface="Calibri" pitchFamily="34" charset="0"/>
                <a:cs typeface="Arial" pitchFamily="34" charset="0"/>
              </a:rPr>
              <a:t>xeito</a:t>
            </a:r>
            <a:r>
              <a:rPr lang="es-ES" sz="1800" dirty="0" smtClean="0">
                <a:latin typeface="Calibri" pitchFamily="34" charset="0"/>
                <a:cs typeface="Arial" pitchFamily="34" charset="0"/>
              </a:rPr>
              <a:t> contundente ante </a:t>
            </a:r>
            <a:r>
              <a:rPr lang="es-ES" sz="1800" dirty="0" err="1" smtClean="0">
                <a:latin typeface="Calibri" pitchFamily="34" charset="0"/>
                <a:cs typeface="Arial" pitchFamily="34" charset="0"/>
              </a:rPr>
              <a:t>ela</a:t>
            </a:r>
            <a:r>
              <a:rPr lang="es-ES" sz="1800" dirty="0" smtClean="0">
                <a:latin typeface="Calibri" pitchFamily="34" charset="0"/>
                <a:cs typeface="Arial" pitchFamily="34" charset="0"/>
              </a:rPr>
              <a:t>.</a:t>
            </a:r>
          </a:p>
          <a:p>
            <a:endParaRPr lang="es-ES" sz="1800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es-ES" dirty="0" smtClean="0">
                <a:latin typeface="Calibri" pitchFamily="34" charset="0"/>
              </a:rPr>
              <a:t>OBXECTIVOS</a:t>
            </a:r>
            <a:endParaRPr lang="es-ES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285720" y="857232"/>
            <a:ext cx="8229600" cy="5429288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s-ES" sz="3300" dirty="0" err="1" smtClean="0">
                <a:latin typeface="Calibri" pitchFamily="34" charset="0"/>
                <a:cs typeface="Arial" pitchFamily="34" charset="0"/>
              </a:rPr>
              <a:t>Poboación</a:t>
            </a:r>
            <a:r>
              <a:rPr lang="es-ES" sz="3300" dirty="0" smtClean="0">
                <a:latin typeface="Calibri" pitchFamily="34" charset="0"/>
                <a:cs typeface="Arial" pitchFamily="34" charset="0"/>
              </a:rPr>
              <a:t> </a:t>
            </a:r>
            <a:r>
              <a:rPr lang="es-ES" sz="3300" b="1" dirty="0" smtClean="0">
                <a:latin typeface="Calibri" pitchFamily="34" charset="0"/>
                <a:cs typeface="Arial" pitchFamily="34" charset="0"/>
              </a:rPr>
              <a:t>infantil, </a:t>
            </a:r>
            <a:r>
              <a:rPr lang="es-ES" sz="3300" b="1" dirty="0" err="1" smtClean="0">
                <a:latin typeface="Calibri" pitchFamily="34" charset="0"/>
                <a:cs typeface="Arial" pitchFamily="34" charset="0"/>
              </a:rPr>
              <a:t>xuvenil</a:t>
            </a:r>
            <a:r>
              <a:rPr lang="es-ES" sz="3300" b="1" dirty="0" smtClean="0">
                <a:latin typeface="Calibri" pitchFamily="34" charset="0"/>
                <a:cs typeface="Arial" pitchFamily="34" charset="0"/>
              </a:rPr>
              <a:t> e adulta </a:t>
            </a:r>
            <a:r>
              <a:rPr lang="es-ES" sz="3300" dirty="0" smtClean="0">
                <a:latin typeface="Calibri" pitchFamily="34" charset="0"/>
                <a:cs typeface="Arial" pitchFamily="34" charset="0"/>
              </a:rPr>
              <a:t>dos </a:t>
            </a:r>
            <a:r>
              <a:rPr lang="es-ES" sz="3300" dirty="0" err="1" smtClean="0">
                <a:latin typeface="Calibri" pitchFamily="34" charset="0"/>
                <a:cs typeface="Arial" pitchFamily="34" charset="0"/>
              </a:rPr>
              <a:t>Concellos</a:t>
            </a:r>
            <a:r>
              <a:rPr lang="es-ES" sz="3300" dirty="0" smtClean="0">
                <a:latin typeface="Calibri" pitchFamily="34" charset="0"/>
                <a:cs typeface="Arial" pitchFamily="34" charset="0"/>
              </a:rPr>
              <a:t> representativos de cada </a:t>
            </a:r>
            <a:r>
              <a:rPr lang="es-ES" sz="3300" dirty="0" err="1" smtClean="0">
                <a:latin typeface="Calibri" pitchFamily="34" charset="0"/>
                <a:cs typeface="Arial" pitchFamily="34" charset="0"/>
              </a:rPr>
              <a:t>unha</a:t>
            </a:r>
            <a:r>
              <a:rPr lang="es-ES" sz="3300" dirty="0" smtClean="0">
                <a:latin typeface="Calibri" pitchFamily="34" charset="0"/>
                <a:cs typeface="Arial" pitchFamily="34" charset="0"/>
              </a:rPr>
              <a:t> das </a:t>
            </a:r>
          </a:p>
          <a:p>
            <a:pPr>
              <a:buNone/>
            </a:pPr>
            <a:r>
              <a:rPr lang="es-ES" sz="3300" dirty="0" smtClean="0">
                <a:latin typeface="Calibri" pitchFamily="34" charset="0"/>
                <a:cs typeface="Arial" pitchFamily="34" charset="0"/>
              </a:rPr>
              <a:t>comarcas, </a:t>
            </a:r>
            <a:r>
              <a:rPr lang="es-ES" sz="3300" b="1" dirty="0" smtClean="0">
                <a:latin typeface="Calibri" pitchFamily="34" charset="0"/>
                <a:cs typeface="Arial" pitchFamily="34" charset="0"/>
              </a:rPr>
              <a:t>menores de 20.000 habitantes</a:t>
            </a:r>
            <a:r>
              <a:rPr lang="es-ES" sz="3300" dirty="0" smtClean="0">
                <a:latin typeface="Calibri" pitchFamily="34" charset="0"/>
                <a:cs typeface="Arial" pitchFamily="34" charset="0"/>
              </a:rPr>
              <a:t>, con diversificación económica segundo o </a:t>
            </a:r>
          </a:p>
          <a:p>
            <a:pPr>
              <a:buNone/>
            </a:pPr>
            <a:r>
              <a:rPr lang="es-ES" sz="3300" dirty="0" err="1" smtClean="0">
                <a:latin typeface="Calibri" pitchFamily="34" charset="0"/>
                <a:cs typeface="Arial" pitchFamily="34" charset="0"/>
              </a:rPr>
              <a:t>seu</a:t>
            </a:r>
            <a:r>
              <a:rPr lang="es-ES" sz="3300" dirty="0" smtClean="0">
                <a:latin typeface="Calibri" pitchFamily="34" charset="0"/>
                <a:cs typeface="Arial" pitchFamily="34" charset="0"/>
              </a:rPr>
              <a:t> PIB, equilibrio territorial. Anualmente participarán 3.000 </a:t>
            </a:r>
            <a:r>
              <a:rPr lang="es-ES" sz="3300" dirty="0" err="1" smtClean="0">
                <a:latin typeface="Calibri" pitchFamily="34" charset="0"/>
                <a:cs typeface="Arial" pitchFamily="34" charset="0"/>
              </a:rPr>
              <a:t>persoas</a:t>
            </a:r>
            <a:r>
              <a:rPr lang="es-ES" sz="3300" dirty="0" smtClean="0">
                <a:latin typeface="Calibri" pitchFamily="34" charset="0"/>
                <a:cs typeface="Arial" pitchFamily="34" charset="0"/>
              </a:rPr>
              <a:t> </a:t>
            </a:r>
            <a:r>
              <a:rPr lang="es-ES" sz="3300" dirty="0" err="1" smtClean="0">
                <a:latin typeface="Calibri" pitchFamily="34" charset="0"/>
                <a:cs typeface="Arial" pitchFamily="34" charset="0"/>
              </a:rPr>
              <a:t>na</a:t>
            </a:r>
            <a:r>
              <a:rPr lang="es-ES" sz="3300" dirty="0" smtClean="0">
                <a:latin typeface="Calibri" pitchFamily="34" charset="0"/>
                <a:cs typeface="Arial" pitchFamily="34" charset="0"/>
              </a:rPr>
              <a:t> campaña.</a:t>
            </a:r>
          </a:p>
          <a:p>
            <a:pPr lvl="0">
              <a:buNone/>
            </a:pPr>
            <a:endParaRPr lang="es-ES" b="1" dirty="0" smtClean="0"/>
          </a:p>
          <a:p>
            <a:pPr lvl="0">
              <a:buNone/>
            </a:pPr>
            <a:endParaRPr lang="es-ES" b="1" dirty="0" smtClean="0"/>
          </a:p>
          <a:p>
            <a:pPr lvl="0">
              <a:buNone/>
            </a:pPr>
            <a:endParaRPr lang="es-ES" b="1" dirty="0" smtClean="0"/>
          </a:p>
          <a:p>
            <a:pPr lvl="0">
              <a:buNone/>
            </a:pPr>
            <a:endParaRPr lang="es-ES" b="1" dirty="0" smtClean="0"/>
          </a:p>
          <a:p>
            <a:pPr lvl="0">
              <a:buNone/>
            </a:pPr>
            <a:endParaRPr lang="es-ES" b="1" dirty="0" smtClean="0"/>
          </a:p>
          <a:p>
            <a:pPr lvl="0">
              <a:buNone/>
            </a:pPr>
            <a:endParaRPr lang="es-ES" b="1" dirty="0" smtClean="0"/>
          </a:p>
          <a:p>
            <a:pPr lvl="0">
              <a:buNone/>
            </a:pPr>
            <a:endParaRPr lang="es-ES" b="1" dirty="0" smtClean="0"/>
          </a:p>
          <a:p>
            <a:pPr lvl="0">
              <a:buNone/>
            </a:pPr>
            <a:endParaRPr lang="es-ES" b="1" dirty="0" smtClean="0"/>
          </a:p>
          <a:p>
            <a:pPr lvl="0">
              <a:buNone/>
            </a:pPr>
            <a:endParaRPr lang="es-ES" b="1" dirty="0" smtClean="0"/>
          </a:p>
          <a:p>
            <a:pPr lvl="0">
              <a:buNone/>
            </a:pPr>
            <a:endParaRPr lang="es-ES" b="1" dirty="0" smtClean="0"/>
          </a:p>
          <a:p>
            <a:pPr lvl="0">
              <a:buNone/>
            </a:pPr>
            <a:endParaRPr lang="es-ES" b="1" dirty="0" smtClean="0"/>
          </a:p>
          <a:p>
            <a:pPr lvl="0">
              <a:buNone/>
            </a:pPr>
            <a:endParaRPr lang="es-ES" b="1" dirty="0" smtClean="0"/>
          </a:p>
          <a:p>
            <a:pPr lvl="0">
              <a:buNone/>
            </a:pPr>
            <a:endParaRPr lang="es-ES" b="1" dirty="0" smtClean="0"/>
          </a:p>
          <a:p>
            <a:pPr lvl="0">
              <a:buNone/>
            </a:pPr>
            <a:endParaRPr lang="es-ES" b="1" dirty="0" smtClean="0"/>
          </a:p>
          <a:p>
            <a:pPr lvl="0">
              <a:buNone/>
            </a:pPr>
            <a:endParaRPr lang="es-ES" dirty="0" smtClean="0"/>
          </a:p>
          <a:p>
            <a:pPr>
              <a:buNone/>
            </a:pPr>
            <a:r>
              <a:rPr lang="es-ES" dirty="0" smtClean="0"/>
              <a:t> </a:t>
            </a:r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>
                <a:latin typeface="Calibri" pitchFamily="34" charset="0"/>
              </a:rPr>
              <a:t>POBOACIÓN DESTINATARIA</a:t>
            </a:r>
            <a:br>
              <a:rPr lang="es-ES" dirty="0" smtClean="0">
                <a:latin typeface="Calibri" pitchFamily="34" charset="0"/>
              </a:rPr>
            </a:br>
            <a:endParaRPr lang="es-ES" dirty="0">
              <a:latin typeface="Calibri" pitchFamily="34" charset="0"/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2500298" y="2017709"/>
          <a:ext cx="4714908" cy="38294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7454"/>
                <a:gridCol w="2357454"/>
              </a:tblGrid>
              <a:tr h="2878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b="1" dirty="0">
                          <a:latin typeface="Calibri"/>
                          <a:ea typeface="Calibri"/>
                          <a:cs typeface="Times New Roman"/>
                        </a:rPr>
                        <a:t>Comarca:</a:t>
                      </a:r>
                      <a:endParaRPr lang="es-E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b="1" dirty="0" err="1">
                          <a:latin typeface="Calibri"/>
                          <a:ea typeface="Calibri"/>
                          <a:cs typeface="Times New Roman"/>
                        </a:rPr>
                        <a:t>Concellos</a:t>
                      </a:r>
                      <a:endParaRPr lang="es-E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35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dirty="0" err="1">
                          <a:latin typeface="Calibri"/>
                          <a:ea typeface="Calibri"/>
                          <a:cs typeface="Times New Roman"/>
                        </a:rPr>
                        <a:t>Ortegal</a:t>
                      </a:r>
                      <a:endParaRPr lang="es-E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dirty="0">
                          <a:latin typeface="Calibri"/>
                          <a:ea typeface="Calibri"/>
                          <a:cs typeface="Times New Roman"/>
                        </a:rPr>
                        <a:t>Cariño, </a:t>
                      </a:r>
                      <a:r>
                        <a:rPr lang="es-ES" sz="1200" dirty="0" err="1">
                          <a:latin typeface="Calibri"/>
                          <a:ea typeface="Calibri"/>
                          <a:cs typeface="Times New Roman"/>
                        </a:rPr>
                        <a:t>Ortigueira</a:t>
                      </a:r>
                      <a:endParaRPr lang="es-E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35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dirty="0">
                          <a:latin typeface="Calibri"/>
                          <a:ea typeface="Calibri"/>
                          <a:cs typeface="Times New Roman"/>
                        </a:rPr>
                        <a:t>Ferrol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dirty="0" err="1">
                          <a:latin typeface="Calibri"/>
                          <a:ea typeface="Calibri"/>
                          <a:cs typeface="Times New Roman"/>
                        </a:rPr>
                        <a:t>Cedeira</a:t>
                      </a:r>
                      <a:r>
                        <a:rPr lang="es-ES" sz="1200" dirty="0">
                          <a:latin typeface="Calibri"/>
                          <a:ea typeface="Calibri"/>
                          <a:cs typeface="Times New Roman"/>
                        </a:rPr>
                        <a:t>, San </a:t>
                      </a:r>
                      <a:r>
                        <a:rPr lang="es-ES" sz="1200" dirty="0" err="1">
                          <a:latin typeface="Calibri"/>
                          <a:ea typeface="Calibri"/>
                          <a:cs typeface="Times New Roman"/>
                        </a:rPr>
                        <a:t>Sadurniño</a:t>
                      </a:r>
                      <a:r>
                        <a:rPr lang="es-ES" sz="1200" dirty="0"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s-ES" sz="1200" dirty="0" err="1">
                          <a:latin typeface="Calibri"/>
                          <a:ea typeface="Calibri"/>
                          <a:cs typeface="Times New Roman"/>
                        </a:rPr>
                        <a:t>Fene</a:t>
                      </a:r>
                      <a:endParaRPr lang="es-E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35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dirty="0" err="1">
                          <a:latin typeface="Calibri"/>
                          <a:ea typeface="Calibri"/>
                          <a:cs typeface="Times New Roman"/>
                        </a:rPr>
                        <a:t>Eume</a:t>
                      </a:r>
                      <a:endParaRPr lang="es-E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dirty="0">
                          <a:latin typeface="Calibri"/>
                          <a:ea typeface="Calibri"/>
                          <a:cs typeface="Times New Roman"/>
                        </a:rPr>
                        <a:t>As </a:t>
                      </a:r>
                      <a:r>
                        <a:rPr lang="es-ES" sz="1200" dirty="0" err="1">
                          <a:latin typeface="Calibri"/>
                          <a:ea typeface="Calibri"/>
                          <a:cs typeface="Times New Roman"/>
                        </a:rPr>
                        <a:t>Pontes</a:t>
                      </a:r>
                      <a:r>
                        <a:rPr lang="es-ES" sz="1200" dirty="0"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s-ES" sz="1200" dirty="0" err="1">
                          <a:latin typeface="Calibri"/>
                          <a:ea typeface="Calibri"/>
                          <a:cs typeface="Times New Roman"/>
                        </a:rPr>
                        <a:t>Pontedeume</a:t>
                      </a:r>
                      <a:endParaRPr lang="es-E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35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>
                          <a:latin typeface="Calibri"/>
                          <a:ea typeface="Calibri"/>
                          <a:cs typeface="Times New Roman"/>
                        </a:rPr>
                        <a:t>Betanzos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dirty="0">
                          <a:latin typeface="Calibri"/>
                          <a:ea typeface="Calibri"/>
                          <a:cs typeface="Times New Roman"/>
                        </a:rPr>
                        <a:t>Curtis, Betanzos, </a:t>
                      </a:r>
                      <a:r>
                        <a:rPr lang="es-ES" sz="1200" dirty="0" err="1">
                          <a:latin typeface="Calibri"/>
                          <a:ea typeface="Calibri"/>
                          <a:cs typeface="Times New Roman"/>
                        </a:rPr>
                        <a:t>Miño</a:t>
                      </a:r>
                      <a:endParaRPr lang="es-E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35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>
                          <a:latin typeface="Calibri"/>
                          <a:ea typeface="Calibri"/>
                          <a:cs typeface="Times New Roman"/>
                        </a:rPr>
                        <a:t>A Coruña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dirty="0">
                          <a:latin typeface="Calibri"/>
                          <a:ea typeface="Calibri"/>
                          <a:cs typeface="Times New Roman"/>
                        </a:rPr>
                        <a:t>Sada, Carral, </a:t>
                      </a:r>
                      <a:r>
                        <a:rPr lang="es-ES" sz="1200" dirty="0" err="1">
                          <a:latin typeface="Calibri"/>
                          <a:ea typeface="Calibri"/>
                          <a:cs typeface="Times New Roman"/>
                        </a:rPr>
                        <a:t>Abegondo</a:t>
                      </a:r>
                      <a:endParaRPr lang="es-E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491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>
                          <a:latin typeface="Calibri"/>
                          <a:ea typeface="Calibri"/>
                          <a:cs typeface="Times New Roman"/>
                        </a:rPr>
                        <a:t>Bergantiños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dirty="0" err="1">
                          <a:latin typeface="Calibri"/>
                          <a:ea typeface="Calibri"/>
                          <a:cs typeface="Times New Roman"/>
                        </a:rPr>
                        <a:t>Malpica</a:t>
                      </a:r>
                      <a:r>
                        <a:rPr lang="es-ES" sz="1200" dirty="0"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s-ES" sz="1200" dirty="0" err="1">
                          <a:latin typeface="Calibri"/>
                          <a:ea typeface="Calibri"/>
                          <a:cs typeface="Times New Roman"/>
                        </a:rPr>
                        <a:t>Ponteceso</a:t>
                      </a:r>
                      <a:endParaRPr lang="es-E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783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dirty="0" err="1">
                          <a:latin typeface="Calibri"/>
                          <a:ea typeface="Calibri"/>
                          <a:cs typeface="Times New Roman"/>
                        </a:rPr>
                        <a:t>Ordes</a:t>
                      </a:r>
                      <a:endParaRPr lang="es-E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dirty="0" err="1">
                          <a:latin typeface="Calibri"/>
                          <a:ea typeface="Calibri"/>
                          <a:cs typeface="Times New Roman"/>
                        </a:rPr>
                        <a:t>Cerceda</a:t>
                      </a:r>
                      <a:r>
                        <a:rPr lang="es-ES" sz="1200" dirty="0"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s-ES" sz="1200" dirty="0" err="1">
                          <a:latin typeface="Calibri"/>
                          <a:ea typeface="Calibri"/>
                          <a:cs typeface="Times New Roman"/>
                        </a:rPr>
                        <a:t>Ordes</a:t>
                      </a:r>
                      <a:endParaRPr lang="es-E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783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>
                          <a:latin typeface="Calibri"/>
                          <a:ea typeface="Calibri"/>
                          <a:cs typeface="Times New Roman"/>
                        </a:rPr>
                        <a:t>Arzúa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dirty="0" err="1">
                          <a:latin typeface="Calibri"/>
                          <a:ea typeface="Calibri"/>
                          <a:cs typeface="Times New Roman"/>
                        </a:rPr>
                        <a:t>Arzúa</a:t>
                      </a:r>
                      <a:r>
                        <a:rPr lang="es-ES" sz="1200" dirty="0"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s-ES" sz="1200" dirty="0" err="1">
                          <a:latin typeface="Calibri"/>
                          <a:ea typeface="Calibri"/>
                          <a:cs typeface="Times New Roman"/>
                        </a:rPr>
                        <a:t>Touro</a:t>
                      </a:r>
                      <a:endParaRPr lang="es-E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783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>
                          <a:latin typeface="Calibri"/>
                          <a:ea typeface="Calibri"/>
                          <a:cs typeface="Times New Roman"/>
                        </a:rPr>
                        <a:t>Terras de Melide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dirty="0" err="1">
                          <a:latin typeface="Calibri"/>
                          <a:ea typeface="Calibri"/>
                          <a:cs typeface="Times New Roman"/>
                        </a:rPr>
                        <a:t>Melide</a:t>
                      </a:r>
                      <a:r>
                        <a:rPr lang="es-ES" sz="1200" dirty="0">
                          <a:latin typeface="Calibri"/>
                          <a:ea typeface="Calibri"/>
                          <a:cs typeface="Times New Roman"/>
                        </a:rPr>
                        <a:t>, Toques</a:t>
                      </a:r>
                    </a:p>
                  </a:txBody>
                  <a:tcPr marL="68580" marR="68580" marT="0" marB="0"/>
                </a:tc>
              </a:tr>
              <a:tr h="20783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>
                          <a:latin typeface="Calibri"/>
                          <a:ea typeface="Calibri"/>
                          <a:cs typeface="Times New Roman"/>
                        </a:rPr>
                        <a:t>Soneira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dirty="0" err="1">
                          <a:latin typeface="Calibri"/>
                          <a:ea typeface="Calibri"/>
                          <a:cs typeface="Times New Roman"/>
                        </a:rPr>
                        <a:t>Vimianzo</a:t>
                      </a:r>
                      <a:r>
                        <a:rPr lang="es-ES" sz="1200" dirty="0">
                          <a:latin typeface="Calibri"/>
                          <a:ea typeface="Calibri"/>
                          <a:cs typeface="Times New Roman"/>
                        </a:rPr>
                        <a:t>, Zas</a:t>
                      </a:r>
                    </a:p>
                  </a:txBody>
                  <a:tcPr marL="68580" marR="68580" marT="0" marB="0"/>
                </a:tc>
              </a:tr>
              <a:tr h="20783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>
                          <a:latin typeface="Calibri"/>
                          <a:ea typeface="Calibri"/>
                          <a:cs typeface="Times New Roman"/>
                        </a:rPr>
                        <a:t>Fisterra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dirty="0" err="1">
                          <a:latin typeface="Calibri"/>
                          <a:ea typeface="Calibri"/>
                          <a:cs typeface="Times New Roman"/>
                        </a:rPr>
                        <a:t>Cee</a:t>
                      </a:r>
                      <a:r>
                        <a:rPr lang="es-ES" sz="1200" dirty="0"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s-ES" sz="1200" dirty="0" err="1">
                          <a:latin typeface="Calibri"/>
                          <a:ea typeface="Calibri"/>
                          <a:cs typeface="Times New Roman"/>
                        </a:rPr>
                        <a:t>Muxía</a:t>
                      </a:r>
                      <a:r>
                        <a:rPr lang="es-ES" sz="1200" dirty="0"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s-ES" sz="1200" dirty="0" err="1">
                          <a:latin typeface="Calibri"/>
                          <a:ea typeface="Calibri"/>
                          <a:cs typeface="Times New Roman"/>
                        </a:rPr>
                        <a:t>Dumbría</a:t>
                      </a:r>
                      <a:endParaRPr lang="es-E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783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>
                          <a:latin typeface="Calibri"/>
                          <a:ea typeface="Calibri"/>
                          <a:cs typeface="Times New Roman"/>
                        </a:rPr>
                        <a:t>Xallas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dirty="0">
                          <a:latin typeface="Calibri"/>
                          <a:ea typeface="Calibri"/>
                          <a:cs typeface="Times New Roman"/>
                        </a:rPr>
                        <a:t>Santa Comba</a:t>
                      </a:r>
                    </a:p>
                  </a:txBody>
                  <a:tcPr marL="68580" marR="68580" marT="0" marB="0"/>
                </a:tc>
              </a:tr>
              <a:tr h="20783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>
                          <a:latin typeface="Calibri"/>
                          <a:ea typeface="Calibri"/>
                          <a:cs typeface="Times New Roman"/>
                        </a:rPr>
                        <a:t>A Barcala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dirty="0" err="1">
                          <a:latin typeface="Calibri"/>
                          <a:ea typeface="Calibri"/>
                          <a:cs typeface="Times New Roman"/>
                        </a:rPr>
                        <a:t>Negreira</a:t>
                      </a:r>
                      <a:r>
                        <a:rPr lang="es-ES" sz="1200" dirty="0">
                          <a:latin typeface="Calibri"/>
                          <a:ea typeface="Calibri"/>
                          <a:cs typeface="Times New Roman"/>
                        </a:rPr>
                        <a:t>, A Baña</a:t>
                      </a:r>
                    </a:p>
                  </a:txBody>
                  <a:tcPr marL="68580" marR="68580" marT="0" marB="0"/>
                </a:tc>
              </a:tr>
              <a:tr h="2035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>
                          <a:latin typeface="Calibri"/>
                          <a:ea typeface="Calibri"/>
                          <a:cs typeface="Times New Roman"/>
                        </a:rPr>
                        <a:t>Compostela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dirty="0">
                          <a:latin typeface="Calibri"/>
                          <a:ea typeface="Calibri"/>
                          <a:cs typeface="Times New Roman"/>
                        </a:rPr>
                        <a:t>Brión, Teo, Val do </a:t>
                      </a:r>
                      <a:r>
                        <a:rPr lang="es-ES" sz="1200" dirty="0" err="1">
                          <a:latin typeface="Calibri"/>
                          <a:ea typeface="Calibri"/>
                          <a:cs typeface="Times New Roman"/>
                        </a:rPr>
                        <a:t>Dubra</a:t>
                      </a:r>
                      <a:endParaRPr lang="es-E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35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>
                          <a:latin typeface="Calibri"/>
                          <a:ea typeface="Calibri"/>
                          <a:cs typeface="Times New Roman"/>
                        </a:rPr>
                        <a:t>O Sar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dirty="0">
                          <a:latin typeface="Calibri"/>
                          <a:ea typeface="Calibri"/>
                          <a:cs typeface="Times New Roman"/>
                        </a:rPr>
                        <a:t>Padrón</a:t>
                      </a:r>
                    </a:p>
                  </a:txBody>
                  <a:tcPr marL="68580" marR="68580" marT="0" marB="0"/>
                </a:tc>
              </a:tr>
              <a:tr h="25345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>
                          <a:latin typeface="Calibri"/>
                          <a:ea typeface="Calibri"/>
                          <a:cs typeface="Times New Roman"/>
                        </a:rPr>
                        <a:t>Muros - Noia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dirty="0" err="1">
                          <a:latin typeface="Calibri"/>
                          <a:ea typeface="Calibri"/>
                          <a:cs typeface="Times New Roman"/>
                        </a:rPr>
                        <a:t>Carnota</a:t>
                      </a:r>
                      <a:r>
                        <a:rPr lang="es-ES" sz="1200" dirty="0">
                          <a:latin typeface="Calibri"/>
                          <a:ea typeface="Calibri"/>
                          <a:cs typeface="Times New Roman"/>
                        </a:rPr>
                        <a:t>, Muros, Porto do Son, </a:t>
                      </a:r>
                      <a:r>
                        <a:rPr lang="es-ES" sz="1200" dirty="0" err="1">
                          <a:latin typeface="Calibri"/>
                          <a:ea typeface="Calibri"/>
                          <a:cs typeface="Times New Roman"/>
                        </a:rPr>
                        <a:t>Noia</a:t>
                      </a:r>
                      <a:endParaRPr lang="es-E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35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dirty="0" err="1">
                          <a:latin typeface="Calibri"/>
                          <a:ea typeface="Calibri"/>
                          <a:cs typeface="Times New Roman"/>
                        </a:rPr>
                        <a:t>Barbanza</a:t>
                      </a:r>
                      <a:endParaRPr lang="es-E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dirty="0">
                          <a:latin typeface="Calibri"/>
                          <a:ea typeface="Calibri"/>
                          <a:cs typeface="Times New Roman"/>
                        </a:rPr>
                        <a:t>A </a:t>
                      </a:r>
                      <a:r>
                        <a:rPr lang="es-ES" sz="1200" dirty="0" err="1">
                          <a:latin typeface="Calibri"/>
                          <a:ea typeface="Calibri"/>
                          <a:cs typeface="Times New Roman"/>
                        </a:rPr>
                        <a:t>Pobraa</a:t>
                      </a:r>
                      <a:r>
                        <a:rPr lang="es-ES" sz="1200" dirty="0"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s-ES" sz="1200" dirty="0" err="1">
                          <a:latin typeface="Calibri"/>
                          <a:ea typeface="Calibri"/>
                          <a:cs typeface="Times New Roman"/>
                        </a:rPr>
                        <a:t>Boiro</a:t>
                      </a:r>
                      <a:r>
                        <a:rPr lang="es-ES" sz="1200" dirty="0"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s-ES" sz="1200" dirty="0" err="1">
                          <a:latin typeface="Calibri"/>
                          <a:ea typeface="Calibri"/>
                          <a:cs typeface="Times New Roman"/>
                        </a:rPr>
                        <a:t>Rianxo</a:t>
                      </a:r>
                      <a:endParaRPr lang="es-E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28596" y="1000108"/>
            <a:ext cx="8186766" cy="1571636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es-ES" sz="2800" dirty="0" smtClean="0"/>
              <a:t> </a:t>
            </a:r>
          </a:p>
          <a:p>
            <a:pPr lvl="0" algn="just">
              <a:buFont typeface="Wingdings" pitchFamily="2" charset="2"/>
              <a:buChar char="§"/>
            </a:pPr>
            <a:r>
              <a:rPr lang="gl-ES" sz="5500" b="1" dirty="0" smtClean="0">
                <a:latin typeface="Calibri" pitchFamily="34" charset="0"/>
                <a:cs typeface="Arial" pitchFamily="34" charset="0"/>
              </a:rPr>
              <a:t>Accións informativas </a:t>
            </a:r>
            <a:r>
              <a:rPr lang="gl-ES" sz="5500" dirty="0" smtClean="0">
                <a:latin typeface="Calibri" pitchFamily="34" charset="0"/>
                <a:cs typeface="Arial" pitchFamily="34" charset="0"/>
              </a:rPr>
              <a:t>a través de conferencias, charlas ou </a:t>
            </a:r>
            <a:r>
              <a:rPr lang="gl-ES" sz="5500" dirty="0" err="1" smtClean="0">
                <a:latin typeface="Calibri" pitchFamily="34" charset="0"/>
                <a:cs typeface="Arial" pitchFamily="34" charset="0"/>
              </a:rPr>
              <a:t>tertulias</a:t>
            </a:r>
            <a:r>
              <a:rPr lang="gl-ES" sz="5500" dirty="0" smtClean="0">
                <a:latin typeface="Calibri" pitchFamily="34" charset="0"/>
                <a:cs typeface="Arial" pitchFamily="34" charset="0"/>
              </a:rPr>
              <a:t> de radio.</a:t>
            </a:r>
          </a:p>
          <a:p>
            <a:pPr lvl="0" algn="just">
              <a:buFont typeface="Wingdings" pitchFamily="2" charset="2"/>
              <a:buChar char="§"/>
            </a:pPr>
            <a:endParaRPr lang="gl-ES" sz="5500" dirty="0" smtClean="0">
              <a:latin typeface="Calibri" pitchFamily="34" charset="0"/>
              <a:cs typeface="Arial" pitchFamily="34" charset="0"/>
            </a:endParaRPr>
          </a:p>
          <a:p>
            <a:pPr lvl="0" algn="just">
              <a:buFont typeface="Wingdings" pitchFamily="2" charset="2"/>
              <a:buChar char="§"/>
            </a:pPr>
            <a:r>
              <a:rPr lang="gl-ES" sz="5500" b="1" dirty="0" smtClean="0">
                <a:latin typeface="Calibri" pitchFamily="34" charset="0"/>
                <a:cs typeface="Arial" pitchFamily="34" charset="0"/>
              </a:rPr>
              <a:t>Celebración de datas </a:t>
            </a:r>
            <a:r>
              <a:rPr lang="gl-ES" sz="5500" dirty="0" smtClean="0">
                <a:latin typeface="Calibri" pitchFamily="34" charset="0"/>
                <a:cs typeface="Arial" pitchFamily="34" charset="0"/>
              </a:rPr>
              <a:t>sinaladas a través de accións simbólicas.</a:t>
            </a:r>
          </a:p>
          <a:p>
            <a:pPr lvl="0" algn="just">
              <a:buFont typeface="Wingdings" pitchFamily="2" charset="2"/>
              <a:buChar char="§"/>
            </a:pPr>
            <a:endParaRPr lang="gl-ES" sz="5500" dirty="0" smtClean="0">
              <a:latin typeface="Calibri" pitchFamily="34" charset="0"/>
              <a:cs typeface="Arial" pitchFamily="34" charset="0"/>
            </a:endParaRPr>
          </a:p>
          <a:p>
            <a:pPr lvl="0" algn="just">
              <a:buFont typeface="Wingdings" pitchFamily="2" charset="2"/>
              <a:buChar char="§"/>
            </a:pPr>
            <a:r>
              <a:rPr lang="gl-ES" sz="5500" b="1" dirty="0" smtClean="0">
                <a:latin typeface="Calibri" pitchFamily="34" charset="0"/>
                <a:cs typeface="Arial" pitchFamily="34" charset="0"/>
              </a:rPr>
              <a:t>Accións Formativas </a:t>
            </a:r>
            <a:r>
              <a:rPr lang="gl-ES" sz="5500" dirty="0" smtClean="0">
                <a:latin typeface="Calibri" pitchFamily="34" charset="0"/>
                <a:cs typeface="Arial" pitchFamily="34" charset="0"/>
              </a:rPr>
              <a:t>e coeducativas para idade escolar e a poboación en xeral.</a:t>
            </a:r>
          </a:p>
          <a:p>
            <a:pPr algn="just">
              <a:buNone/>
            </a:pPr>
            <a:endParaRPr lang="es-ES" sz="2100" dirty="0" smtClean="0">
              <a:latin typeface="Arial" pitchFamily="34" charset="0"/>
              <a:cs typeface="Arial" pitchFamily="34" charset="0"/>
            </a:endParaRPr>
          </a:p>
          <a:p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es-ES" sz="4400" dirty="0" smtClean="0">
                <a:latin typeface="Calibri" pitchFamily="34" charset="0"/>
              </a:rPr>
              <a:t>ACCIÓNS</a:t>
            </a:r>
            <a:endParaRPr lang="es-ES" dirty="0">
              <a:latin typeface="Calibri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4643446"/>
            <a:ext cx="1853452" cy="1466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7290" y="2643182"/>
            <a:ext cx="1998592" cy="1733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14744" y="4429132"/>
            <a:ext cx="2030665" cy="15776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57950" y="2500306"/>
            <a:ext cx="1826943" cy="143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215074" y="4572008"/>
            <a:ext cx="1964692" cy="1325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714744" y="2714620"/>
            <a:ext cx="1879262" cy="15252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500034" y="642918"/>
          <a:ext cx="8501124" cy="6146791"/>
        </p:xfrm>
        <a:graphic>
          <a:graphicData uri="http://schemas.openxmlformats.org/drawingml/2006/table">
            <a:tbl>
              <a:tblPr/>
              <a:tblGrid>
                <a:gridCol w="1143008"/>
                <a:gridCol w="1357322"/>
                <a:gridCol w="285752"/>
                <a:gridCol w="285752"/>
                <a:gridCol w="285752"/>
                <a:gridCol w="285752"/>
                <a:gridCol w="1357322"/>
                <a:gridCol w="1285884"/>
                <a:gridCol w="214314"/>
                <a:gridCol w="214314"/>
                <a:gridCol w="214314"/>
                <a:gridCol w="214314"/>
                <a:gridCol w="214314"/>
                <a:gridCol w="1143010"/>
              </a:tblGrid>
              <a:tr h="284281">
                <a:tc gridSpan="13"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QDM!         2017 - 19</a:t>
                      </a:r>
                    </a:p>
                  </a:txBody>
                  <a:tcPr marL="6441" marR="6441" marT="644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3406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COMARCA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CONCELLO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COMARCA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CONCELLO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340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ORTEGAL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CARIÑO 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BARBANZA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 POBRA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00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340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ORTIGUEIRA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5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BOIRO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5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00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3406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COMARCA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CONCELLO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RIANXO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00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3406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MUROS - NOIA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PORTO DO SON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00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COMARCA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CONCELLO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340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NOIA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BETANZOS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BETANZOS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340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MUROS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5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CURTIS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5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CONTACONTOS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</a:tr>
              <a:tr h="18340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CARNOTA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MIÑO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XINCANA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CC3E6"/>
                    </a:solidFill>
                  </a:tcPr>
                </a:tc>
              </a:tr>
              <a:tr h="183406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COMARCA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CONCELLO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COMARCA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CONCELLO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O</a:t>
                      </a:r>
                      <a:r>
                        <a:rPr lang="es-ES" sz="14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MEU SON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A65"/>
                    </a:solidFill>
                  </a:tcPr>
                </a:tc>
              </a:tr>
              <a:tr h="18340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EUME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AS PONTES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BERGANTIÑOS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MALPICA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00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AFECTIVIDADE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9D18D"/>
                    </a:solidFill>
                  </a:tcPr>
                </a:tc>
              </a:tr>
              <a:tr h="18340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PONTEDEUME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5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PONTECESO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5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00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TICS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FF"/>
                    </a:solidFill>
                  </a:tcPr>
                </a:tc>
              </a:tr>
              <a:tr h="183406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COMARCA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CONCELLO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COMARCA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CONCELLO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AUTODEFENSA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00FF"/>
                    </a:solidFill>
                  </a:tcPr>
                </a:tc>
              </a:tr>
              <a:tr h="18340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ORDES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ORDES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00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FERROL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CEDEIRA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00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340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CERCEDA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5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00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SAN SADURNIÑO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5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00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3406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COMARCA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CONCELLO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FENE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00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340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TERRAS DE SONEIRA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VIMIANZO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COMARCA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CONCELLO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340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ZAS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5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COMPOSTELA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BRIÓN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3406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COMARCA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CONCELLO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TEO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5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340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 BARCALA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NEGREIRA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VAL DO DUBRA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340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 BAÑA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5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COMARCA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CONCELLO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3406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COMARCA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CONCELLO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XALLAS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SANTA COMBA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00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3406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 CORUÑA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SADA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00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COMARCA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CONCELLO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340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CARRAL 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5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00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TERRAS DE MELIDE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MELIDE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340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ABEGONDO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00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TOQUES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5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3406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COMARCA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CONCELLO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COMARCA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CONCELLO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3406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O SAR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PADRÓN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ARZÚA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ARZÚA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3406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COMARCA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CONCELLO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TOURO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5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3406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FISTERRA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CEE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340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MUXÍA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5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340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DUMBRÍA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s-ES" sz="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41" marR="6441" marT="644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2 Título"/>
          <p:cNvSpPr>
            <a:spLocks noGrp="1"/>
          </p:cNvSpPr>
          <p:nvPr>
            <p:ph type="title"/>
          </p:nvPr>
        </p:nvSpPr>
        <p:spPr>
          <a:xfrm>
            <a:off x="357158" y="142852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>
                <a:latin typeface="Calibri" pitchFamily="34" charset="0"/>
              </a:rPr>
              <a:t>DISTRIBUCCIÓN DE ACTIVIDADES</a:t>
            </a:r>
            <a:br>
              <a:rPr lang="es-ES" dirty="0" smtClean="0">
                <a:latin typeface="Calibri" pitchFamily="34" charset="0"/>
              </a:rPr>
            </a:br>
            <a:endParaRPr lang="es-ES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28596" y="857232"/>
            <a:ext cx="8229600" cy="5143536"/>
          </a:xfrm>
        </p:spPr>
        <p:txBody>
          <a:bodyPr>
            <a:noAutofit/>
          </a:bodyPr>
          <a:lstStyle/>
          <a:p>
            <a:pPr algn="just">
              <a:buNone/>
            </a:pPr>
            <a:endParaRPr lang="es-ES" sz="1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s-ES" sz="1800" dirty="0" smtClean="0">
                <a:latin typeface="Calibri" pitchFamily="34" charset="0"/>
                <a:cs typeface="Arial" pitchFamily="34" charset="0"/>
              </a:rPr>
              <a:t>Determinar o grao de </a:t>
            </a:r>
            <a:r>
              <a:rPr lang="es-ES" sz="1800" dirty="0" err="1" smtClean="0">
                <a:latin typeface="Calibri" pitchFamily="34" charset="0"/>
                <a:cs typeface="Arial" pitchFamily="34" charset="0"/>
              </a:rPr>
              <a:t>cumprimento</a:t>
            </a:r>
            <a:r>
              <a:rPr lang="es-ES" sz="1800" dirty="0" smtClean="0">
                <a:latin typeface="Calibri" pitchFamily="34" charset="0"/>
                <a:cs typeface="Arial" pitchFamily="34" charset="0"/>
              </a:rPr>
              <a:t> dos </a:t>
            </a:r>
            <a:r>
              <a:rPr lang="es-ES" sz="1800" dirty="0" err="1" smtClean="0">
                <a:latin typeface="Calibri" pitchFamily="34" charset="0"/>
                <a:cs typeface="Arial" pitchFamily="34" charset="0"/>
              </a:rPr>
              <a:t>obxectivos</a:t>
            </a:r>
            <a:r>
              <a:rPr lang="es-ES" sz="1800" dirty="0" smtClean="0">
                <a:latin typeface="Calibri" pitchFamily="34" charset="0"/>
                <a:cs typeface="Arial" pitchFamily="34" charset="0"/>
              </a:rPr>
              <a:t> establecidos no </a:t>
            </a:r>
            <a:r>
              <a:rPr lang="es-ES" sz="1800" dirty="0" err="1" smtClean="0">
                <a:latin typeface="Calibri" pitchFamily="34" charset="0"/>
                <a:cs typeface="Arial" pitchFamily="34" charset="0"/>
              </a:rPr>
              <a:t>proxecto</a:t>
            </a:r>
            <a:r>
              <a:rPr lang="es-ES" sz="1800" dirty="0" smtClean="0">
                <a:latin typeface="Calibri" pitchFamily="34" charset="0"/>
                <a:cs typeface="Arial" pitchFamily="34" charset="0"/>
              </a:rPr>
              <a:t> e </a:t>
            </a:r>
          </a:p>
          <a:p>
            <a:pPr algn="just">
              <a:buNone/>
            </a:pPr>
            <a:r>
              <a:rPr lang="es-ES" sz="1800" dirty="0" smtClean="0">
                <a:latin typeface="Calibri" pitchFamily="34" charset="0"/>
                <a:cs typeface="Arial" pitchFamily="34" charset="0"/>
              </a:rPr>
              <a:t>en cada una das </a:t>
            </a:r>
            <a:r>
              <a:rPr lang="es-ES" sz="1800" dirty="0" err="1" smtClean="0">
                <a:latin typeface="Calibri" pitchFamily="34" charset="0"/>
                <a:cs typeface="Arial" pitchFamily="34" charset="0"/>
              </a:rPr>
              <a:t>accións</a:t>
            </a:r>
            <a:r>
              <a:rPr lang="es-ES" sz="1800" dirty="0" smtClean="0">
                <a:latin typeface="Calibri" pitchFamily="34" charset="0"/>
                <a:cs typeface="Arial" pitchFamily="34" charset="0"/>
              </a:rPr>
              <a:t>, valorar o impacto do plan e </a:t>
            </a:r>
            <a:r>
              <a:rPr lang="es-ES" sz="1800" dirty="0" err="1" smtClean="0">
                <a:latin typeface="Calibri" pitchFamily="34" charset="0"/>
                <a:cs typeface="Arial" pitchFamily="34" charset="0"/>
              </a:rPr>
              <a:t>propor</a:t>
            </a:r>
            <a:r>
              <a:rPr lang="es-ES" sz="1800" dirty="0" smtClean="0">
                <a:latin typeface="Calibri" pitchFamily="34" charset="0"/>
                <a:cs typeface="Arial" pitchFamily="34" charset="0"/>
              </a:rPr>
              <a:t> </a:t>
            </a:r>
            <a:r>
              <a:rPr lang="es-ES" sz="1800" dirty="0" err="1" smtClean="0">
                <a:latin typeface="Calibri" pitchFamily="34" charset="0"/>
                <a:cs typeface="Arial" pitchFamily="34" charset="0"/>
              </a:rPr>
              <a:t>melloras</a:t>
            </a:r>
            <a:r>
              <a:rPr lang="es-ES" sz="1800" dirty="0" smtClean="0">
                <a:latin typeface="Calibri" pitchFamily="34" charset="0"/>
                <a:cs typeface="Arial" pitchFamily="34" charset="0"/>
              </a:rPr>
              <a:t>.</a:t>
            </a:r>
          </a:p>
          <a:p>
            <a:pPr algn="just">
              <a:buNone/>
            </a:pPr>
            <a:endParaRPr lang="es-ES" sz="1800" dirty="0" smtClean="0">
              <a:latin typeface="Calibri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s-ES" sz="1800" dirty="0" err="1" smtClean="0">
                <a:latin typeface="Calibri" pitchFamily="34" charset="0"/>
                <a:cs typeface="Arial" pitchFamily="34" charset="0"/>
              </a:rPr>
              <a:t>Ferramentas</a:t>
            </a:r>
            <a:r>
              <a:rPr lang="es-ES" sz="1800" dirty="0" smtClean="0">
                <a:latin typeface="Calibri" pitchFamily="34" charset="0"/>
                <a:cs typeface="Arial" pitchFamily="34" charset="0"/>
              </a:rPr>
              <a:t>:</a:t>
            </a:r>
          </a:p>
          <a:p>
            <a:pPr algn="just">
              <a:buFont typeface="Wingdings" pitchFamily="2" charset="2"/>
              <a:buChar char="q"/>
            </a:pPr>
            <a:r>
              <a:rPr lang="es-ES" sz="1800" dirty="0" smtClean="0">
                <a:latin typeface="Calibri" pitchFamily="34" charset="0"/>
                <a:cs typeface="Arial" pitchFamily="34" charset="0"/>
              </a:rPr>
              <a:t>Fichas de </a:t>
            </a:r>
            <a:r>
              <a:rPr lang="es-ES" sz="1800" dirty="0" err="1" smtClean="0">
                <a:latin typeface="Calibri" pitchFamily="34" charset="0"/>
                <a:cs typeface="Arial" pitchFamily="34" charset="0"/>
              </a:rPr>
              <a:t>seguimento</a:t>
            </a:r>
            <a:r>
              <a:rPr lang="es-ES" sz="1800" dirty="0" smtClean="0">
                <a:latin typeface="Calibri" pitchFamily="34" charset="0"/>
                <a:cs typeface="Arial" pitchFamily="34" charset="0"/>
              </a:rPr>
              <a:t> dos </a:t>
            </a:r>
            <a:r>
              <a:rPr lang="es-ES" sz="1800" dirty="0" err="1" smtClean="0">
                <a:latin typeface="Calibri" pitchFamily="34" charset="0"/>
                <a:cs typeface="Arial" pitchFamily="34" charset="0"/>
              </a:rPr>
              <a:t>obradoiros</a:t>
            </a:r>
            <a:endParaRPr lang="es-ES" sz="1800" dirty="0" smtClean="0">
              <a:latin typeface="Calibri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es-ES" sz="1800" dirty="0" smtClean="0">
                <a:latin typeface="Calibri" pitchFamily="34" charset="0"/>
                <a:cs typeface="Arial" pitchFamily="34" charset="0"/>
              </a:rPr>
              <a:t>Cuestionarios </a:t>
            </a:r>
            <a:r>
              <a:rPr lang="es-ES" sz="1800" dirty="0" err="1" smtClean="0">
                <a:latin typeface="Calibri" pitchFamily="34" charset="0"/>
                <a:cs typeface="Arial" pitchFamily="34" charset="0"/>
              </a:rPr>
              <a:t>avaliativos</a:t>
            </a:r>
            <a:endParaRPr lang="es-ES" sz="1800" dirty="0" smtClean="0">
              <a:latin typeface="Calibri" pitchFamily="34" charset="0"/>
              <a:cs typeface="Arial" pitchFamily="34" charset="0"/>
            </a:endParaRPr>
          </a:p>
          <a:p>
            <a:pPr algn="just">
              <a:buNone/>
            </a:pPr>
            <a:endParaRPr lang="es-ES" sz="1800" dirty="0" smtClean="0">
              <a:latin typeface="Calibri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s-ES" sz="1800" dirty="0" smtClean="0">
                <a:latin typeface="Calibri" pitchFamily="34" charset="0"/>
                <a:cs typeface="Arial" pitchFamily="34" charset="0"/>
              </a:rPr>
              <a:t>A </a:t>
            </a:r>
            <a:r>
              <a:rPr lang="es-ES" sz="1800" dirty="0" err="1" smtClean="0">
                <a:latin typeface="Calibri" pitchFamily="34" charset="0"/>
                <a:cs typeface="Arial" pitchFamily="34" charset="0"/>
              </a:rPr>
              <a:t>avaliación</a:t>
            </a:r>
            <a:r>
              <a:rPr lang="es-ES" sz="1800" dirty="0" smtClean="0">
                <a:latin typeface="Calibri" pitchFamily="34" charset="0"/>
                <a:cs typeface="Arial" pitchFamily="34" charset="0"/>
              </a:rPr>
              <a:t> do programa </a:t>
            </a:r>
            <a:r>
              <a:rPr lang="es-ES" sz="1800" dirty="0" err="1" smtClean="0">
                <a:latin typeface="Calibri" pitchFamily="34" charset="0"/>
                <a:cs typeface="Arial" pitchFamily="34" charset="0"/>
              </a:rPr>
              <a:t>levarase</a:t>
            </a:r>
            <a:r>
              <a:rPr lang="es-ES" sz="1800" dirty="0" smtClean="0">
                <a:latin typeface="Calibri" pitchFamily="34" charset="0"/>
                <a:cs typeface="Arial" pitchFamily="34" charset="0"/>
              </a:rPr>
              <a:t> a cabo en tres momentos; inicial, continúa </a:t>
            </a:r>
          </a:p>
          <a:p>
            <a:pPr algn="just">
              <a:buNone/>
            </a:pPr>
            <a:r>
              <a:rPr lang="es-ES" sz="1800" dirty="0" smtClean="0">
                <a:latin typeface="Calibri" pitchFamily="34" charset="0"/>
                <a:cs typeface="Arial" pitchFamily="34" charset="0"/>
              </a:rPr>
              <a:t>e final.</a:t>
            </a:r>
          </a:p>
          <a:p>
            <a:pPr algn="just">
              <a:buNone/>
            </a:pPr>
            <a:endParaRPr lang="es-ES" sz="1800" dirty="0" smtClean="0">
              <a:latin typeface="Calibri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s-ES" sz="1800" dirty="0" err="1" smtClean="0">
                <a:latin typeface="Calibri" pitchFamily="34" charset="0"/>
                <a:cs typeface="Arial" pitchFamily="34" charset="0"/>
              </a:rPr>
              <a:t>Elaboraranse</a:t>
            </a:r>
            <a:r>
              <a:rPr lang="es-ES" sz="1800" dirty="0" smtClean="0">
                <a:latin typeface="Calibri" pitchFamily="34" charset="0"/>
                <a:cs typeface="Arial" pitchFamily="34" charset="0"/>
              </a:rPr>
              <a:t>;</a:t>
            </a:r>
          </a:p>
          <a:p>
            <a:pPr lvl="0" algn="just">
              <a:buFont typeface="Wingdings" pitchFamily="2" charset="2"/>
              <a:buChar char="q"/>
            </a:pPr>
            <a:r>
              <a:rPr lang="es-ES" sz="1800" dirty="0" smtClean="0">
                <a:latin typeface="Calibri" pitchFamily="34" charset="0"/>
                <a:cs typeface="Arial" pitchFamily="34" charset="0"/>
              </a:rPr>
              <a:t>Memorias </a:t>
            </a:r>
            <a:r>
              <a:rPr lang="es-ES" sz="1800" dirty="0" err="1" smtClean="0">
                <a:latin typeface="Calibri" pitchFamily="34" charset="0"/>
                <a:cs typeface="Arial" pitchFamily="34" charset="0"/>
              </a:rPr>
              <a:t>mensuais</a:t>
            </a:r>
            <a:endParaRPr lang="es-ES" sz="1800" dirty="0" smtClean="0">
              <a:latin typeface="Calibri" pitchFamily="34" charset="0"/>
              <a:cs typeface="Arial" pitchFamily="34" charset="0"/>
            </a:endParaRPr>
          </a:p>
          <a:p>
            <a:pPr lvl="0" algn="just">
              <a:buFont typeface="Wingdings" pitchFamily="2" charset="2"/>
              <a:buChar char="q"/>
            </a:pPr>
            <a:r>
              <a:rPr lang="es-ES" sz="1800" dirty="0" smtClean="0">
                <a:latin typeface="Calibri" pitchFamily="34" charset="0"/>
                <a:cs typeface="Arial" pitchFamily="34" charset="0"/>
              </a:rPr>
              <a:t>Memorias de </a:t>
            </a:r>
            <a:r>
              <a:rPr lang="es-ES" sz="1800" dirty="0" err="1" smtClean="0">
                <a:latin typeface="Calibri" pitchFamily="34" charset="0"/>
                <a:cs typeface="Arial" pitchFamily="34" charset="0"/>
              </a:rPr>
              <a:t>execución</a:t>
            </a:r>
            <a:r>
              <a:rPr lang="es-ES" sz="1800" dirty="0" smtClean="0">
                <a:latin typeface="Calibri" pitchFamily="34" charset="0"/>
                <a:cs typeface="Arial" pitchFamily="34" charset="0"/>
              </a:rPr>
              <a:t> </a:t>
            </a:r>
            <a:r>
              <a:rPr lang="es-ES" sz="1800" dirty="0" err="1" smtClean="0">
                <a:latin typeface="Calibri" pitchFamily="34" charset="0"/>
                <a:cs typeface="Arial" pitchFamily="34" charset="0"/>
              </a:rPr>
              <a:t>semestrais</a:t>
            </a:r>
            <a:r>
              <a:rPr lang="es-ES" sz="1800" dirty="0" smtClean="0">
                <a:latin typeface="Calibri" pitchFamily="34" charset="0"/>
                <a:cs typeface="Arial" pitchFamily="34" charset="0"/>
              </a:rPr>
              <a:t>.</a:t>
            </a:r>
          </a:p>
          <a:p>
            <a:pPr lvl="0" algn="just">
              <a:buFont typeface="Wingdings" pitchFamily="2" charset="2"/>
              <a:buChar char="q"/>
            </a:pPr>
            <a:r>
              <a:rPr lang="es-ES" sz="1800" dirty="0" smtClean="0">
                <a:latin typeface="Calibri" pitchFamily="34" charset="0"/>
                <a:cs typeface="Arial" pitchFamily="34" charset="0"/>
              </a:rPr>
              <a:t>Memoria final.</a:t>
            </a:r>
          </a:p>
          <a:p>
            <a:pPr algn="just">
              <a:buNone/>
            </a:pPr>
            <a:endParaRPr lang="es-ES" sz="13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es-ES_tradnl" dirty="0" smtClean="0">
                <a:latin typeface="Calibri" pitchFamily="34" charset="0"/>
              </a:rPr>
              <a:t>PLAN DE AVALIACIÓN</a:t>
            </a:r>
            <a:endParaRPr lang="es-ES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357158" y="1000108"/>
            <a:ext cx="8229600" cy="5500726"/>
          </a:xfrm>
        </p:spPr>
        <p:txBody>
          <a:bodyPr>
            <a:noAutofit/>
          </a:bodyPr>
          <a:lstStyle/>
          <a:p>
            <a:pPr>
              <a:buNone/>
            </a:pPr>
            <a:endParaRPr lang="es-ES" sz="1000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1800" dirty="0" err="1" smtClean="0">
                <a:latin typeface="Calibri" pitchFamily="34" charset="0"/>
                <a:cs typeface="Arial" pitchFamily="34" charset="0"/>
              </a:rPr>
              <a:t>Chegar</a:t>
            </a:r>
            <a:r>
              <a:rPr lang="es-ES" sz="1800" dirty="0" smtClean="0">
                <a:latin typeface="Calibri" pitchFamily="34" charset="0"/>
                <a:cs typeface="Arial" pitchFamily="34" charset="0"/>
              </a:rPr>
              <a:t> </a:t>
            </a:r>
            <a:r>
              <a:rPr lang="es-ES" sz="1800" dirty="0" err="1" smtClean="0">
                <a:latin typeface="Calibri" pitchFamily="34" charset="0"/>
                <a:cs typeface="Arial" pitchFamily="34" charset="0"/>
              </a:rPr>
              <a:t>ao</a:t>
            </a:r>
            <a:r>
              <a:rPr lang="es-ES" sz="1800" dirty="0" smtClean="0">
                <a:latin typeface="Calibri" pitchFamily="34" charset="0"/>
                <a:cs typeface="Arial" pitchFamily="34" charset="0"/>
              </a:rPr>
              <a:t> público </a:t>
            </a:r>
            <a:r>
              <a:rPr lang="es-ES" sz="1800" dirty="0" err="1" smtClean="0">
                <a:latin typeface="Calibri" pitchFamily="34" charset="0"/>
                <a:cs typeface="Arial" pitchFamily="34" charset="0"/>
              </a:rPr>
              <a:t>obxectivo</a:t>
            </a:r>
            <a:r>
              <a:rPr lang="es-ES" sz="1800" dirty="0" smtClean="0">
                <a:latin typeface="Calibri" pitchFamily="34" charset="0"/>
                <a:cs typeface="Arial" pitchFamily="34" charset="0"/>
              </a:rPr>
              <a:t>.</a:t>
            </a:r>
          </a:p>
          <a:p>
            <a:r>
              <a:rPr lang="es-ES" sz="1800" dirty="0" err="1" smtClean="0">
                <a:latin typeface="Calibri" pitchFamily="34" charset="0"/>
                <a:cs typeface="Arial" pitchFamily="34" charset="0"/>
              </a:rPr>
              <a:t>Xerar</a:t>
            </a:r>
            <a:r>
              <a:rPr lang="es-ES" sz="1800" dirty="0" smtClean="0">
                <a:latin typeface="Calibri" pitchFamily="34" charset="0"/>
                <a:cs typeface="Arial" pitchFamily="34" charset="0"/>
              </a:rPr>
              <a:t> interese polo </a:t>
            </a:r>
            <a:r>
              <a:rPr lang="es-ES" sz="1800" dirty="0" err="1" smtClean="0">
                <a:latin typeface="Calibri" pitchFamily="34" charset="0"/>
                <a:cs typeface="Arial" pitchFamily="34" charset="0"/>
              </a:rPr>
              <a:t>proxecto</a:t>
            </a:r>
            <a:r>
              <a:rPr lang="es-ES" sz="1800" dirty="0" smtClean="0">
                <a:latin typeface="Calibri" pitchFamily="34" charset="0"/>
                <a:cs typeface="Arial" pitchFamily="34" charset="0"/>
              </a:rPr>
              <a:t>.</a:t>
            </a:r>
          </a:p>
          <a:p>
            <a:r>
              <a:rPr lang="es-ES" sz="1800" dirty="0" err="1" smtClean="0">
                <a:latin typeface="Calibri" pitchFamily="34" charset="0"/>
                <a:cs typeface="Arial" pitchFamily="34" charset="0"/>
              </a:rPr>
              <a:t>Xerar</a:t>
            </a:r>
            <a:r>
              <a:rPr lang="es-ES" sz="1800" dirty="0" smtClean="0">
                <a:latin typeface="Calibri" pitchFamily="34" charset="0"/>
                <a:cs typeface="Arial" pitchFamily="34" charset="0"/>
              </a:rPr>
              <a:t> interacción, debate, en medios de comunicación, redes </a:t>
            </a:r>
            <a:r>
              <a:rPr lang="es-ES" sz="1800" dirty="0" err="1" smtClean="0">
                <a:latin typeface="Calibri" pitchFamily="34" charset="0"/>
                <a:cs typeface="Arial" pitchFamily="34" charset="0"/>
              </a:rPr>
              <a:t>sociais</a:t>
            </a:r>
            <a:r>
              <a:rPr lang="es-ES" sz="1800" dirty="0" smtClean="0">
                <a:latin typeface="Calibri" pitchFamily="34" charset="0"/>
                <a:cs typeface="Arial" pitchFamily="34" charset="0"/>
              </a:rPr>
              <a:t> e presencialmente.</a:t>
            </a:r>
          </a:p>
          <a:p>
            <a:r>
              <a:rPr lang="es-ES" sz="1800" dirty="0" smtClean="0">
                <a:latin typeface="Calibri" pitchFamily="34" charset="0"/>
                <a:cs typeface="Arial" pitchFamily="34" charset="0"/>
              </a:rPr>
              <a:t>Dar a coñecer o </a:t>
            </a:r>
            <a:r>
              <a:rPr lang="es-ES" sz="1800" dirty="0" err="1" smtClean="0">
                <a:latin typeface="Calibri" pitchFamily="34" charset="0"/>
                <a:cs typeface="Arial" pitchFamily="34" charset="0"/>
              </a:rPr>
              <a:t>proxecto</a:t>
            </a:r>
            <a:r>
              <a:rPr lang="es-ES" sz="1800" dirty="0" smtClean="0">
                <a:latin typeface="Calibri" pitchFamily="34" charset="0"/>
                <a:cs typeface="Arial" pitchFamily="34" charset="0"/>
              </a:rPr>
              <a:t> de sensibilización impulsado </a:t>
            </a:r>
            <a:r>
              <a:rPr lang="es-ES" sz="1800" dirty="0" err="1" smtClean="0">
                <a:latin typeface="Calibri" pitchFamily="34" charset="0"/>
                <a:cs typeface="Arial" pitchFamily="34" charset="0"/>
              </a:rPr>
              <a:t>pola</a:t>
            </a:r>
            <a:r>
              <a:rPr lang="es-ES" sz="1800" dirty="0" smtClean="0">
                <a:latin typeface="Calibri" pitchFamily="34" charset="0"/>
                <a:cs typeface="Arial" pitchFamily="34" charset="0"/>
              </a:rPr>
              <a:t> </a:t>
            </a:r>
            <a:r>
              <a:rPr lang="es-ES" sz="1800" dirty="0" err="1" smtClean="0">
                <a:latin typeface="Calibri" pitchFamily="34" charset="0"/>
                <a:cs typeface="Arial" pitchFamily="34" charset="0"/>
              </a:rPr>
              <a:t>Deputación</a:t>
            </a:r>
            <a:r>
              <a:rPr lang="es-ES" sz="1800" dirty="0" smtClean="0">
                <a:latin typeface="Calibri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endParaRPr lang="es-ES" sz="1800" dirty="0" smtClean="0">
              <a:latin typeface="Calibri" pitchFamily="34" charset="0"/>
              <a:cs typeface="Arial" pitchFamily="34" charset="0"/>
            </a:endParaRPr>
          </a:p>
          <a:p>
            <a:pPr>
              <a:buNone/>
            </a:pPr>
            <a:r>
              <a:rPr lang="es-ES" sz="1800" dirty="0" err="1" smtClean="0">
                <a:latin typeface="Calibri" pitchFamily="34" charset="0"/>
                <a:cs typeface="Arial" pitchFamily="34" charset="0"/>
              </a:rPr>
              <a:t>Editarase</a:t>
            </a:r>
            <a:r>
              <a:rPr lang="es-ES" sz="1800" dirty="0" smtClean="0">
                <a:latin typeface="Calibri" pitchFamily="34" charset="0"/>
                <a:cs typeface="Arial" pitchFamily="34" charset="0"/>
              </a:rPr>
              <a:t>:</a:t>
            </a:r>
          </a:p>
          <a:p>
            <a:pPr lvl="0">
              <a:buFont typeface="Wingdings" pitchFamily="2" charset="2"/>
              <a:buChar char="v"/>
            </a:pPr>
            <a:r>
              <a:rPr lang="es-ES" sz="1800" dirty="0" smtClean="0">
                <a:latin typeface="Calibri" pitchFamily="34" charset="0"/>
                <a:cs typeface="Arial" pitchFamily="34" charset="0"/>
              </a:rPr>
              <a:t>Dípticos informativos</a:t>
            </a:r>
          </a:p>
          <a:p>
            <a:pPr lvl="0">
              <a:buFont typeface="Wingdings" pitchFamily="2" charset="2"/>
              <a:buChar char="v"/>
            </a:pPr>
            <a:r>
              <a:rPr lang="es-ES" sz="1800" dirty="0" err="1" smtClean="0">
                <a:latin typeface="Calibri" pitchFamily="34" charset="0"/>
                <a:cs typeface="Arial" pitchFamily="34" charset="0"/>
              </a:rPr>
              <a:t>Carteleria</a:t>
            </a:r>
            <a:endParaRPr lang="es-ES" sz="1800" dirty="0" smtClean="0">
              <a:latin typeface="Calibri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v"/>
            </a:pPr>
            <a:r>
              <a:rPr lang="es-ES" sz="1800" dirty="0" smtClean="0">
                <a:latin typeface="Calibri" pitchFamily="34" charset="0"/>
                <a:cs typeface="Arial" pitchFamily="34" charset="0"/>
              </a:rPr>
              <a:t>Chapas</a:t>
            </a:r>
          </a:p>
          <a:p>
            <a:pPr lvl="0">
              <a:buFont typeface="Wingdings" pitchFamily="2" charset="2"/>
              <a:buChar char="v"/>
            </a:pPr>
            <a:r>
              <a:rPr lang="es-ES" sz="1800" dirty="0" smtClean="0">
                <a:latin typeface="Calibri" pitchFamily="34" charset="0"/>
                <a:cs typeface="Arial" pitchFamily="34" charset="0"/>
              </a:rPr>
              <a:t>Blog informativo. </a:t>
            </a:r>
            <a:r>
              <a:rPr lang="es-ES" sz="1800" dirty="0" smtClean="0">
                <a:solidFill>
                  <a:srgbClr val="0070C0"/>
                </a:solidFill>
                <a:latin typeface="Calibri" pitchFamily="34" charset="0"/>
                <a:cs typeface="Arial" pitchFamily="34" charset="0"/>
              </a:rPr>
              <a:t>http://quendixomedo.gal/</a:t>
            </a:r>
          </a:p>
          <a:p>
            <a:pPr lvl="0">
              <a:buFont typeface="Wingdings" pitchFamily="2" charset="2"/>
              <a:buChar char="v"/>
            </a:pPr>
            <a:r>
              <a:rPr lang="es-ES" sz="1800" dirty="0" err="1" smtClean="0">
                <a:latin typeface="Calibri" pitchFamily="34" charset="0"/>
                <a:cs typeface="Arial" pitchFamily="34" charset="0"/>
              </a:rPr>
              <a:t>Perfis</a:t>
            </a:r>
            <a:r>
              <a:rPr lang="es-ES" sz="1800" dirty="0" smtClean="0">
                <a:latin typeface="Calibri" pitchFamily="34" charset="0"/>
                <a:cs typeface="Arial" pitchFamily="34" charset="0"/>
              </a:rPr>
              <a:t> </a:t>
            </a:r>
            <a:r>
              <a:rPr lang="es-ES" sz="1800" dirty="0" err="1" smtClean="0">
                <a:latin typeface="Calibri" pitchFamily="34" charset="0"/>
                <a:cs typeface="Arial" pitchFamily="34" charset="0"/>
              </a:rPr>
              <a:t>nas</a:t>
            </a:r>
            <a:r>
              <a:rPr lang="es-ES" sz="1800" dirty="0" smtClean="0">
                <a:latin typeface="Calibri" pitchFamily="34" charset="0"/>
                <a:cs typeface="Arial" pitchFamily="34" charset="0"/>
              </a:rPr>
              <a:t> redes </a:t>
            </a:r>
            <a:r>
              <a:rPr lang="es-ES" sz="1800" dirty="0" err="1" smtClean="0">
                <a:latin typeface="Calibri" pitchFamily="34" charset="0"/>
                <a:cs typeface="Arial" pitchFamily="34" charset="0"/>
              </a:rPr>
              <a:t>sociais</a:t>
            </a:r>
            <a:r>
              <a:rPr lang="es-ES" sz="1800" dirty="0" smtClean="0">
                <a:latin typeface="Calibri" pitchFamily="34" charset="0"/>
                <a:cs typeface="Arial" pitchFamily="34" charset="0"/>
              </a:rPr>
              <a:t>: </a:t>
            </a:r>
            <a:r>
              <a:rPr lang="es-ES" sz="1800" dirty="0" err="1" smtClean="0">
                <a:latin typeface="Calibri" pitchFamily="34" charset="0"/>
                <a:cs typeface="Arial" pitchFamily="34" charset="0"/>
              </a:rPr>
              <a:t>Facebook</a:t>
            </a:r>
            <a:r>
              <a:rPr lang="es-ES" sz="1800" dirty="0" smtClean="0">
                <a:latin typeface="Calibri" pitchFamily="34" charset="0"/>
                <a:cs typeface="Arial" pitchFamily="34" charset="0"/>
              </a:rPr>
              <a:t>, </a:t>
            </a:r>
            <a:r>
              <a:rPr lang="es-ES" sz="1800" dirty="0" err="1" smtClean="0">
                <a:latin typeface="Calibri" pitchFamily="34" charset="0"/>
                <a:cs typeface="Arial" pitchFamily="34" charset="0"/>
              </a:rPr>
              <a:t>twitter</a:t>
            </a:r>
            <a:r>
              <a:rPr lang="es-ES" sz="1800" dirty="0" smtClean="0">
                <a:latin typeface="Calibri" pitchFamily="34" charset="0"/>
                <a:cs typeface="Arial" pitchFamily="34" charset="0"/>
              </a:rPr>
              <a:t>, </a:t>
            </a:r>
            <a:r>
              <a:rPr lang="es-ES" sz="1800" dirty="0" err="1" smtClean="0">
                <a:latin typeface="Calibri" pitchFamily="34" charset="0"/>
                <a:cs typeface="Arial" pitchFamily="34" charset="0"/>
              </a:rPr>
              <a:t>instagram</a:t>
            </a:r>
            <a:r>
              <a:rPr lang="es-ES" sz="1800" dirty="0" smtClean="0">
                <a:latin typeface="Calibri" pitchFamily="34" charset="0"/>
                <a:cs typeface="Arial" pitchFamily="34" charset="0"/>
              </a:rPr>
              <a:t>, </a:t>
            </a:r>
            <a:r>
              <a:rPr lang="es-ES" sz="1800" dirty="0" err="1" smtClean="0">
                <a:latin typeface="Calibri" pitchFamily="34" charset="0"/>
                <a:cs typeface="Arial" pitchFamily="34" charset="0"/>
              </a:rPr>
              <a:t>tuenti</a:t>
            </a:r>
            <a:r>
              <a:rPr lang="es-ES" sz="1800" dirty="0" smtClean="0">
                <a:latin typeface="Calibri" pitchFamily="34" charset="0"/>
                <a:cs typeface="Arial" pitchFamily="34" charset="0"/>
              </a:rPr>
              <a:t>, </a:t>
            </a:r>
            <a:r>
              <a:rPr lang="es-ES" sz="1800" dirty="0" err="1" smtClean="0">
                <a:latin typeface="Calibri" pitchFamily="34" charset="0"/>
                <a:cs typeface="Arial" pitchFamily="34" charset="0"/>
              </a:rPr>
              <a:t>google</a:t>
            </a:r>
            <a:r>
              <a:rPr lang="es-ES" sz="1800" dirty="0" smtClean="0">
                <a:latin typeface="Calibri" pitchFamily="34" charset="0"/>
                <a:cs typeface="Arial" pitchFamily="34" charset="0"/>
              </a:rPr>
              <a:t>+.</a:t>
            </a:r>
          </a:p>
          <a:p>
            <a:pPr lvl="0">
              <a:buFont typeface="Wingdings" pitchFamily="2" charset="2"/>
              <a:buChar char="v"/>
            </a:pPr>
            <a:r>
              <a:rPr lang="es-ES" sz="1800" dirty="0" err="1" smtClean="0">
                <a:latin typeface="Calibri" pitchFamily="34" charset="0"/>
                <a:cs typeface="Arial" pitchFamily="34" charset="0"/>
              </a:rPr>
              <a:t>Insercións</a:t>
            </a:r>
            <a:r>
              <a:rPr lang="es-ES" sz="1800" dirty="0" smtClean="0">
                <a:latin typeface="Calibri" pitchFamily="34" charset="0"/>
                <a:cs typeface="Arial" pitchFamily="34" charset="0"/>
              </a:rPr>
              <a:t> publicitarias </a:t>
            </a:r>
            <a:r>
              <a:rPr lang="es-ES" sz="1800" dirty="0" err="1" smtClean="0">
                <a:latin typeface="Calibri" pitchFamily="34" charset="0"/>
                <a:cs typeface="Arial" pitchFamily="34" charset="0"/>
              </a:rPr>
              <a:t>nas</a:t>
            </a:r>
            <a:r>
              <a:rPr lang="es-ES" sz="1800" dirty="0" smtClean="0">
                <a:latin typeface="Calibri" pitchFamily="34" charset="0"/>
                <a:cs typeface="Arial" pitchFamily="34" charset="0"/>
              </a:rPr>
              <a:t> redes </a:t>
            </a:r>
            <a:r>
              <a:rPr lang="es-ES" sz="1800" dirty="0" err="1" smtClean="0">
                <a:latin typeface="Calibri" pitchFamily="34" charset="0"/>
                <a:cs typeface="Arial" pitchFamily="34" charset="0"/>
              </a:rPr>
              <a:t>sociais</a:t>
            </a:r>
            <a:r>
              <a:rPr lang="es-ES" sz="1800" dirty="0" smtClean="0">
                <a:latin typeface="Calibri" pitchFamily="34" charset="0"/>
                <a:cs typeface="Arial" pitchFamily="34" charset="0"/>
              </a:rPr>
              <a:t> a través de segmentación.</a:t>
            </a:r>
          </a:p>
          <a:p>
            <a:pPr lvl="0">
              <a:buFont typeface="Wingdings" pitchFamily="2" charset="2"/>
              <a:buChar char="v"/>
            </a:pPr>
            <a:r>
              <a:rPr lang="es-ES" sz="1800" dirty="0" err="1" smtClean="0">
                <a:latin typeface="Calibri" pitchFamily="34" charset="0"/>
                <a:cs typeface="Arial" pitchFamily="34" charset="0"/>
              </a:rPr>
              <a:t>Insercións</a:t>
            </a:r>
            <a:r>
              <a:rPr lang="es-ES" sz="1800" dirty="0" smtClean="0">
                <a:latin typeface="Calibri" pitchFamily="34" charset="0"/>
                <a:cs typeface="Arial" pitchFamily="34" charset="0"/>
              </a:rPr>
              <a:t> publicitarias en prensa provincial </a:t>
            </a:r>
            <a:r>
              <a:rPr lang="es-ES" sz="1800" dirty="0" err="1" smtClean="0">
                <a:latin typeface="Calibri" pitchFamily="34" charset="0"/>
                <a:cs typeface="Arial" pitchFamily="34" charset="0"/>
              </a:rPr>
              <a:t>on</a:t>
            </a:r>
            <a:r>
              <a:rPr lang="es-ES" sz="1800" dirty="0" smtClean="0">
                <a:latin typeface="Calibri" pitchFamily="34" charset="0"/>
                <a:cs typeface="Arial" pitchFamily="34" charset="0"/>
              </a:rPr>
              <a:t> line.</a:t>
            </a:r>
          </a:p>
          <a:p>
            <a:pPr lvl="0">
              <a:buFont typeface="Wingdings" pitchFamily="2" charset="2"/>
              <a:buChar char="v"/>
            </a:pPr>
            <a:r>
              <a:rPr lang="es-ES" sz="1800" dirty="0" smtClean="0">
                <a:latin typeface="Calibri" pitchFamily="34" charset="0"/>
                <a:cs typeface="Arial" pitchFamily="34" charset="0"/>
              </a:rPr>
              <a:t>Inserción de cuñas radiofónicas</a:t>
            </a:r>
          </a:p>
          <a:p>
            <a:pPr>
              <a:buNone/>
            </a:pPr>
            <a:endParaRPr lang="es-E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es-ES" dirty="0" smtClean="0">
                <a:latin typeface="Calibri" pitchFamily="34" charset="0"/>
              </a:rPr>
              <a:t>PLAN DE DIFUSIÓN</a:t>
            </a:r>
            <a:endParaRPr lang="es-ES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385</TotalTime>
  <Words>515</Words>
  <Application>Microsoft Office PowerPoint</Application>
  <PresentationFormat>Presentación en pantalla (4:3)</PresentationFormat>
  <Paragraphs>504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Concurrencia</vt:lpstr>
      <vt:lpstr>CAMPAÑA SENSIBILIZACIÓN CONTRA A VIOLENCIA DE XÉNERO 2017-2018 </vt:lpstr>
      <vt:lpstr>OBXECTIVOS</vt:lpstr>
      <vt:lpstr> POBOACIÓN DESTINATARIA </vt:lpstr>
      <vt:lpstr>ACCIÓNS</vt:lpstr>
      <vt:lpstr> DISTRIBUCCIÓN DE ACTIVIDADES </vt:lpstr>
      <vt:lpstr>PLAN DE AVALIACIÓN</vt:lpstr>
      <vt:lpstr>PLAN DE DIFUSIÓN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CAMPAÑA SENSIBILIZACIÓN CONTRA A VIOLENCIA DE XÉNERO QUEN DIXO MEDO!</dc:title>
  <dc:creator>eva.ovenza</dc:creator>
  <cp:lastModifiedBy>eva.ovenza</cp:lastModifiedBy>
  <cp:revision>29</cp:revision>
  <dcterms:created xsi:type="dcterms:W3CDTF">2017-08-11T09:18:29Z</dcterms:created>
  <dcterms:modified xsi:type="dcterms:W3CDTF">2017-10-23T13:18:19Z</dcterms:modified>
</cp:coreProperties>
</file>