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4"/>
  </p:handoutMasterIdLst>
  <p:sldIdLst>
    <p:sldId id="256" r:id="rId2"/>
    <p:sldId id="257" r:id="rId3"/>
    <p:sldId id="258" r:id="rId4"/>
    <p:sldId id="265" r:id="rId5"/>
    <p:sldId id="268" r:id="rId6"/>
    <p:sldId id="259" r:id="rId7"/>
    <p:sldId id="270" r:id="rId8"/>
    <p:sldId id="269" r:id="rId9"/>
    <p:sldId id="275" r:id="rId10"/>
    <p:sldId id="261" r:id="rId11"/>
    <p:sldId id="263" r:id="rId12"/>
    <p:sldId id="264" r:id="rId13"/>
  </p:sldIdLst>
  <p:sldSz cx="12192000" cy="6858000"/>
  <p:notesSz cx="6669088" cy="987266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6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1C507-FC5E-473A-8252-2DF820A4C1E5}" type="datetimeFigureOut">
              <a:rPr lang="es-ES" smtClean="0"/>
              <a:t>23/10/2017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8892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778250" y="9377363"/>
            <a:ext cx="28892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0EC14-45A1-4E21-A50C-256C4CC6726A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57C3-447C-49FD-A3F6-53EEEB0C10BA}" type="datetimeFigureOut">
              <a:rPr lang="es-ES" smtClean="0"/>
              <a:pPr/>
              <a:t>23/10/2017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73BE5-F07C-4A9B-8E17-4D5BE06385F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639910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57C3-447C-49FD-A3F6-53EEEB0C10BA}" type="datetimeFigureOut">
              <a:rPr lang="es-ES" smtClean="0"/>
              <a:pPr/>
              <a:t>23/10/2017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73BE5-F07C-4A9B-8E17-4D5BE06385F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741878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57C3-447C-49FD-A3F6-53EEEB0C10BA}" type="datetimeFigureOut">
              <a:rPr lang="es-ES" smtClean="0"/>
              <a:pPr/>
              <a:t>23/10/2017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73BE5-F07C-4A9B-8E17-4D5BE06385F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36492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57C3-447C-49FD-A3F6-53EEEB0C10BA}" type="datetimeFigureOut">
              <a:rPr lang="es-ES" smtClean="0"/>
              <a:pPr/>
              <a:t>23/10/2017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73BE5-F07C-4A9B-8E17-4D5BE06385F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04169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57C3-447C-49FD-A3F6-53EEEB0C10BA}" type="datetimeFigureOut">
              <a:rPr lang="es-ES" smtClean="0"/>
              <a:pPr/>
              <a:t>23/10/2017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73BE5-F07C-4A9B-8E17-4D5BE06385F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733904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57C3-447C-49FD-A3F6-53EEEB0C10BA}" type="datetimeFigureOut">
              <a:rPr lang="es-ES" smtClean="0"/>
              <a:pPr/>
              <a:t>23/10/2017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73BE5-F07C-4A9B-8E17-4D5BE06385F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16615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57C3-447C-49FD-A3F6-53EEEB0C10BA}" type="datetimeFigureOut">
              <a:rPr lang="es-ES" smtClean="0"/>
              <a:pPr/>
              <a:t>23/10/2017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73BE5-F07C-4A9B-8E17-4D5BE06385F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15256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57C3-447C-49FD-A3F6-53EEEB0C10BA}" type="datetimeFigureOut">
              <a:rPr lang="es-ES" smtClean="0"/>
              <a:pPr/>
              <a:t>23/10/2017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73BE5-F07C-4A9B-8E17-4D5BE06385F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87687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57C3-447C-49FD-A3F6-53EEEB0C10BA}" type="datetimeFigureOut">
              <a:rPr lang="es-ES" smtClean="0"/>
              <a:pPr/>
              <a:t>23/10/2017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73BE5-F07C-4A9B-8E17-4D5BE06385F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28647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57C3-447C-49FD-A3F6-53EEEB0C10BA}" type="datetimeFigureOut">
              <a:rPr lang="es-ES" smtClean="0"/>
              <a:pPr/>
              <a:t>23/10/2017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73BE5-F07C-4A9B-8E17-4D5BE06385F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18938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57C3-447C-49FD-A3F6-53EEEB0C10BA}" type="datetimeFigureOut">
              <a:rPr lang="es-ES" smtClean="0"/>
              <a:pPr/>
              <a:t>23/10/2017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73BE5-F07C-4A9B-8E17-4D5BE06385F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7729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257C3-447C-49FD-A3F6-53EEEB0C10BA}" type="datetimeFigureOut">
              <a:rPr lang="es-ES" smtClean="0"/>
              <a:pPr/>
              <a:t>23/10/2017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73BE5-F07C-4A9B-8E17-4D5BE06385F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90308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gif"/><Relationship Id="rId7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4.gif"/><Relationship Id="rId9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6.jpeg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7.jpeg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gif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5.jpeg"/><Relationship Id="rId4" Type="http://schemas.openxmlformats.org/officeDocument/2006/relationships/image" Target="../media/image4.gif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3.jpeg"/><Relationship Id="rId4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1" y="0"/>
            <a:ext cx="12184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606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DepCor_bn_horiz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2430" y="201327"/>
            <a:ext cx="1216025" cy="540385"/>
          </a:xfrm>
          <a:prstGeom prst="rect">
            <a:avLst/>
          </a:prstGeom>
          <a:noFill/>
        </p:spPr>
      </p:pic>
      <p:pic>
        <p:nvPicPr>
          <p:cNvPr id="15" name="Imagen 14" descr="Logo Deputación Igualdad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9190" y="282607"/>
            <a:ext cx="1416050" cy="464820"/>
          </a:xfrm>
          <a:prstGeom prst="rect">
            <a:avLst/>
          </a:prstGeom>
          <a:noFill/>
        </p:spPr>
      </p:pic>
      <p:pic>
        <p:nvPicPr>
          <p:cNvPr id="16" name="Imagen 15" descr="Suprim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1540" y="421672"/>
            <a:ext cx="1160145" cy="325755"/>
          </a:xfrm>
          <a:prstGeom prst="rect">
            <a:avLst/>
          </a:prstGeom>
          <a:noFill/>
        </p:spPr>
      </p:pic>
      <p:sp>
        <p:nvSpPr>
          <p:cNvPr id="17" name="Título 1"/>
          <p:cNvSpPr txBox="1">
            <a:spLocks/>
          </p:cNvSpPr>
          <p:nvPr/>
        </p:nvSpPr>
        <p:spPr>
          <a:xfrm>
            <a:off x="776841" y="676649"/>
            <a:ext cx="10515600" cy="1190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dirty="0" smtClean="0">
                <a:solidFill>
                  <a:srgbClr val="660066"/>
                </a:solidFill>
                <a:latin typeface="HelveticaNeueLT Std Blk Cn" panose="020B0806030702040204" pitchFamily="34" charset="0"/>
              </a:rPr>
              <a:t>CONCURSOS</a:t>
            </a:r>
            <a:endParaRPr lang="es-ES" sz="3600" b="1" dirty="0">
              <a:solidFill>
                <a:srgbClr val="660066"/>
              </a:solidFill>
              <a:latin typeface="HelveticaNeueLT Std Blk Cn" panose="020B0806030702040204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655503" y="1271817"/>
            <a:ext cx="11326290" cy="1689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70000"/>
              </a:lnSpc>
              <a:spcBef>
                <a:spcPts val="1000"/>
              </a:spcBef>
              <a:buClr>
                <a:srgbClr val="660066"/>
              </a:buClr>
            </a:pPr>
            <a:r>
              <a:rPr lang="es-ES" sz="2200" b="1" dirty="0">
                <a:solidFill>
                  <a:srgbClr val="660066"/>
                </a:solidFill>
                <a:latin typeface="HelveticaNeueLT Std Blk Cn" panose="020B0806030702040204" pitchFamily="34" charset="0"/>
              </a:rPr>
              <a:t>INSTAGRAN SEN </a:t>
            </a:r>
            <a:r>
              <a:rPr lang="es-ES" sz="2200" b="1" dirty="0" smtClean="0">
                <a:solidFill>
                  <a:srgbClr val="660066"/>
                </a:solidFill>
                <a:latin typeface="HelveticaNeueLT Std Blk Cn" panose="020B0806030702040204" pitchFamily="34" charset="0"/>
              </a:rPr>
              <a:t>MACHISMO</a:t>
            </a:r>
          </a:p>
          <a:p>
            <a:pPr>
              <a:lnSpc>
                <a:spcPct val="70000"/>
              </a:lnSpc>
              <a:spcBef>
                <a:spcPts val="1000"/>
              </a:spcBef>
              <a:buClr>
                <a:srgbClr val="660066"/>
              </a:buClr>
            </a:pPr>
            <a:endParaRPr lang="es-E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660066"/>
              </a:buClr>
              <a:buFont typeface="Wingdings 3" panose="05040102010807070707" pitchFamily="18" charset="2"/>
              <a:buChar char="u"/>
            </a:pPr>
            <a:r>
              <a:rPr lang="es-E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Elaboración </a:t>
            </a:r>
            <a:r>
              <a:rPr lang="es-E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</a:t>
            </a:r>
            <a:r>
              <a:rPr lang="es-E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álbum </a:t>
            </a:r>
            <a:r>
              <a:rPr lang="es-E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</a:t>
            </a:r>
            <a:r>
              <a:rPr lang="es-E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Post do alumnado participante.  </a:t>
            </a:r>
            <a:endParaRPr lang="es-E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6326" y="2637639"/>
            <a:ext cx="1336686" cy="133544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841" y="2617921"/>
            <a:ext cx="1335674" cy="135175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6068" y="2641819"/>
            <a:ext cx="1319846" cy="131862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6823" y="2632589"/>
            <a:ext cx="1322391" cy="1337084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655503" y="4015022"/>
            <a:ext cx="11326290" cy="1689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70000"/>
              </a:lnSpc>
              <a:spcBef>
                <a:spcPts val="1000"/>
              </a:spcBef>
              <a:buClr>
                <a:srgbClr val="660066"/>
              </a:buClr>
            </a:pPr>
            <a:r>
              <a:rPr lang="es-ES" sz="2200" b="1" dirty="0" smtClean="0">
                <a:solidFill>
                  <a:srgbClr val="660066"/>
                </a:solidFill>
                <a:latin typeface="HelveticaNeueLT Std Blk Cn" panose="020B0806030702040204" pitchFamily="34" charset="0"/>
              </a:rPr>
              <a:t>SUPRIME O CONTROL. Concurso de Microrrelatos</a:t>
            </a:r>
          </a:p>
          <a:p>
            <a:pPr>
              <a:lnSpc>
                <a:spcPct val="70000"/>
              </a:lnSpc>
              <a:spcBef>
                <a:spcPts val="1000"/>
              </a:spcBef>
              <a:buClr>
                <a:srgbClr val="660066"/>
              </a:buClr>
            </a:pPr>
            <a:endParaRPr lang="es-E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660066"/>
              </a:buClr>
              <a:buFont typeface="Wingdings 3" panose="05040102010807070707" pitchFamily="18" charset="2"/>
              <a:buChar char="u"/>
            </a:pPr>
            <a:r>
              <a:rPr lang="es-E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microrrelato </a:t>
            </a:r>
            <a:r>
              <a:rPr lang="es-E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gañador</a:t>
            </a:r>
            <a:r>
              <a:rPr lang="es-E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es-E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Metamorfose</a:t>
            </a:r>
            <a:r>
              <a:rPr lang="es-E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do CPI </a:t>
            </a:r>
            <a:r>
              <a:rPr lang="es-E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</a:t>
            </a:r>
            <a:r>
              <a:rPr lang="es-E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Díaz - </a:t>
            </a:r>
            <a:r>
              <a:rPr lang="es-E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Touro</a:t>
            </a:r>
            <a:r>
              <a:rPr lang="es-E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799464" y="2632590"/>
            <a:ext cx="10678303" cy="1337084"/>
          </a:xfrm>
          <a:prstGeom prst="rect">
            <a:avLst/>
          </a:prstGeom>
          <a:noFill/>
          <a:ln w="381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noFill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6519875" y="2759805"/>
            <a:ext cx="4772566" cy="1006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7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CPI Plurilingüe de </a:t>
            </a:r>
            <a:r>
              <a:rPr lang="es-ES" sz="1700" dirty="0" err="1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Vedra</a:t>
            </a:r>
            <a:r>
              <a:rPr lang="es-ES" sz="17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IES </a:t>
            </a:r>
            <a:r>
              <a:rPr lang="es-ES" sz="1700" dirty="0" err="1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Arzúa</a:t>
            </a:r>
            <a:r>
              <a:rPr lang="es-ES" sz="17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CPI Ponte </a:t>
            </a:r>
            <a:r>
              <a:rPr lang="es-ES" sz="1700" dirty="0" err="1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Carreira</a:t>
            </a:r>
            <a:r>
              <a:rPr lang="es-ES" sz="17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700" dirty="0" err="1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fixeronse</a:t>
            </a:r>
            <a:r>
              <a:rPr lang="es-ES" sz="17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700" dirty="0" err="1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</a:t>
            </a:r>
            <a:r>
              <a:rPr lang="es-ES" sz="17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premios do Concurso</a:t>
            </a:r>
            <a:endParaRPr lang="es-ES" sz="17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418"/>
          <a:stretch/>
        </p:blipFill>
        <p:spPr>
          <a:xfrm>
            <a:off x="0" y="6447098"/>
            <a:ext cx="12192000" cy="41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327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8466747" y="3619083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dirty="0" smtClean="0"/>
          </a:p>
          <a:p>
            <a:endParaRPr lang="es-ES" dirty="0"/>
          </a:p>
        </p:txBody>
      </p:sp>
      <p:pic>
        <p:nvPicPr>
          <p:cNvPr id="7" name="Metamorfose (v.o.s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4941" y="1055091"/>
            <a:ext cx="9116413" cy="5127983"/>
          </a:xfrm>
          <a:prstGeom prst="rect">
            <a:avLst/>
          </a:prstGeom>
        </p:spPr>
      </p:pic>
      <p:pic>
        <p:nvPicPr>
          <p:cNvPr id="8" name="Imagen 7" descr="DepCor_bn_horiz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7129" y="200073"/>
            <a:ext cx="1216025" cy="540385"/>
          </a:xfrm>
          <a:prstGeom prst="rect">
            <a:avLst/>
          </a:prstGeom>
          <a:noFill/>
        </p:spPr>
      </p:pic>
      <p:pic>
        <p:nvPicPr>
          <p:cNvPr id="9" name="Imagen 8" descr="Logo Deputación Igualdad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1671" y="296811"/>
            <a:ext cx="1416050" cy="464820"/>
          </a:xfrm>
          <a:prstGeom prst="rect">
            <a:avLst/>
          </a:prstGeom>
          <a:noFill/>
        </p:spPr>
      </p:pic>
      <p:pic>
        <p:nvPicPr>
          <p:cNvPr id="10" name="Imagen 9" descr="Suprime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6239" y="420418"/>
            <a:ext cx="1160145" cy="3257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7362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9836" y="4636874"/>
            <a:ext cx="10515600" cy="1325563"/>
          </a:xfrm>
        </p:spPr>
        <p:txBody>
          <a:bodyPr/>
          <a:lstStyle/>
          <a:p>
            <a:pPr algn="ctr"/>
            <a:r>
              <a:rPr lang="es-ES" b="1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www.suprimeocontrol.com</a:t>
            </a:r>
            <a:endParaRPr lang="es-ES" b="1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4770" y="2543045"/>
            <a:ext cx="4370880" cy="1226428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418"/>
          <a:stretch/>
        </p:blipFill>
        <p:spPr>
          <a:xfrm>
            <a:off x="0" y="6447098"/>
            <a:ext cx="12192000" cy="41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615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2582" y="725350"/>
            <a:ext cx="10515600" cy="870411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 smtClean="0">
                <a:solidFill>
                  <a:srgbClr val="660066"/>
                </a:solidFill>
                <a:latin typeface="HelveticaNeueLT Std Blk Cn" panose="020B0806030702040204" pitchFamily="34" charset="0"/>
              </a:rPr>
              <a:t>SUPRIME O CONTROL</a:t>
            </a:r>
            <a:endParaRPr lang="es-ES" sz="3600" b="1" dirty="0">
              <a:solidFill>
                <a:srgbClr val="660066"/>
              </a:solidFill>
              <a:latin typeface="HelveticaNeueLT Std Blk Cn" panose="020B080603070204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95542" y="1601476"/>
            <a:ext cx="10802257" cy="5022760"/>
          </a:xfrm>
        </p:spPr>
        <p:txBody>
          <a:bodyPr>
            <a:normAutofit/>
          </a:bodyPr>
          <a:lstStyle/>
          <a:p>
            <a:pPr marL="725488" indent="-725488">
              <a:buClr>
                <a:srgbClr val="660066"/>
              </a:buClr>
              <a:buFont typeface="Wingdings 3" panose="05040102010807070707" pitchFamily="18" charset="2"/>
              <a:buChar char=""/>
            </a:pPr>
            <a:r>
              <a:rPr lang="es-ES" sz="2200" dirty="0"/>
              <a:t>P</a:t>
            </a:r>
            <a:r>
              <a:rPr lang="es-ES" sz="2200" dirty="0" smtClean="0"/>
              <a:t>rograma </a:t>
            </a:r>
            <a:r>
              <a:rPr lang="es-ES" sz="2200" dirty="0" err="1" smtClean="0"/>
              <a:t>socieducativo</a:t>
            </a:r>
            <a:r>
              <a:rPr lang="es-ES" sz="2200" dirty="0" smtClean="0"/>
              <a:t> de </a:t>
            </a:r>
            <a:r>
              <a:rPr lang="es-ES" sz="2200" b="1" dirty="0" smtClean="0">
                <a:solidFill>
                  <a:srgbClr val="660066"/>
                </a:solidFill>
              </a:rPr>
              <a:t>prevención da violencia de </a:t>
            </a:r>
            <a:r>
              <a:rPr lang="es-ES" sz="2200" b="1" dirty="0" err="1" smtClean="0">
                <a:solidFill>
                  <a:srgbClr val="660066"/>
                </a:solidFill>
              </a:rPr>
              <a:t>xénero</a:t>
            </a:r>
            <a:r>
              <a:rPr lang="es-ES" sz="2200" b="1" dirty="0" smtClean="0">
                <a:solidFill>
                  <a:srgbClr val="660066"/>
                </a:solidFill>
              </a:rPr>
              <a:t>.</a:t>
            </a:r>
          </a:p>
          <a:p>
            <a:pPr marL="725488" indent="-725488">
              <a:buClr>
                <a:srgbClr val="660066"/>
              </a:buClr>
              <a:buFont typeface="Wingdings 3" panose="05040102010807070707" pitchFamily="18" charset="2"/>
              <a:buChar char=""/>
            </a:pPr>
            <a:r>
              <a:rPr lang="es-ES" sz="2200" dirty="0" err="1" smtClean="0"/>
              <a:t>Dirixido</a:t>
            </a:r>
            <a:r>
              <a:rPr lang="es-ES" sz="2200" dirty="0" smtClean="0"/>
              <a:t> a </a:t>
            </a:r>
            <a:r>
              <a:rPr lang="es-ES" sz="2200" b="1" dirty="0">
                <a:solidFill>
                  <a:srgbClr val="660066"/>
                </a:solidFill>
              </a:rPr>
              <a:t>alumnado de </a:t>
            </a:r>
            <a:r>
              <a:rPr lang="es-ES" sz="2200" b="1" dirty="0" smtClean="0">
                <a:solidFill>
                  <a:srgbClr val="660066"/>
                </a:solidFill>
              </a:rPr>
              <a:t>3º e 4º da ESO</a:t>
            </a:r>
            <a:r>
              <a:rPr lang="es-ES" sz="2200" dirty="0" smtClean="0"/>
              <a:t>, as </a:t>
            </a:r>
            <a:r>
              <a:rPr lang="es-ES" sz="2200" dirty="0" err="1" smtClean="0"/>
              <a:t>súas</a:t>
            </a:r>
            <a:r>
              <a:rPr lang="es-ES" sz="2200" dirty="0" smtClean="0"/>
              <a:t> familias e </a:t>
            </a:r>
            <a:r>
              <a:rPr lang="es-ES" sz="2200" dirty="0" err="1" smtClean="0"/>
              <a:t>ao</a:t>
            </a:r>
            <a:r>
              <a:rPr lang="es-ES" sz="2200" dirty="0" smtClean="0"/>
              <a:t> profesorado.</a:t>
            </a:r>
            <a:endParaRPr lang="es-ES" sz="2200" dirty="0"/>
          </a:p>
          <a:p>
            <a:pPr marL="725488" indent="-725488">
              <a:buClr>
                <a:srgbClr val="660066"/>
              </a:buClr>
              <a:buFont typeface="Wingdings 3" panose="05040102010807070707" pitchFamily="18" charset="2"/>
              <a:buChar char=""/>
            </a:pPr>
            <a:r>
              <a:rPr lang="es-ES" sz="2200" dirty="0" smtClean="0"/>
              <a:t>Realización 3 </a:t>
            </a:r>
            <a:r>
              <a:rPr lang="es-ES" sz="2200" dirty="0" err="1" smtClean="0"/>
              <a:t>edicións</a:t>
            </a:r>
            <a:r>
              <a:rPr lang="es-ES" sz="2200" dirty="0" smtClean="0"/>
              <a:t>:</a:t>
            </a:r>
          </a:p>
          <a:p>
            <a:pPr marL="725488" indent="-725488">
              <a:buClr>
                <a:srgbClr val="660066"/>
              </a:buClr>
              <a:buFont typeface="Wingdings 3" panose="05040102010807070707" pitchFamily="18" charset="2"/>
              <a:buChar char=""/>
            </a:pPr>
            <a:endParaRPr lang="es-ES" sz="2200" dirty="0" smtClean="0"/>
          </a:p>
          <a:p>
            <a:pPr marL="725488" indent="-725488">
              <a:buClr>
                <a:srgbClr val="660066"/>
              </a:buClr>
              <a:buNone/>
            </a:pPr>
            <a:r>
              <a:rPr lang="es-ES" sz="2200" dirty="0"/>
              <a:t>	</a:t>
            </a:r>
            <a:r>
              <a:rPr lang="es-ES" sz="2200" b="1" dirty="0" smtClean="0">
                <a:solidFill>
                  <a:srgbClr val="660066"/>
                </a:solidFill>
              </a:rPr>
              <a:t>2016 – 2017</a:t>
            </a:r>
            <a:r>
              <a:rPr lang="es-ES" sz="2200" dirty="0">
                <a:solidFill>
                  <a:srgbClr val="660066"/>
                </a:solidFill>
              </a:rPr>
              <a:t>,</a:t>
            </a:r>
            <a:r>
              <a:rPr lang="es-ES" sz="2200" dirty="0" smtClean="0"/>
              <a:t> comarcas de: </a:t>
            </a:r>
            <a:r>
              <a:rPr lang="es-ES" sz="2200" dirty="0" err="1" smtClean="0"/>
              <a:t>Arzúa</a:t>
            </a:r>
            <a:r>
              <a:rPr lang="es-ES" sz="2200" dirty="0"/>
              <a:t>, </a:t>
            </a:r>
            <a:r>
              <a:rPr lang="es-ES" sz="2200" dirty="0" err="1"/>
              <a:t>Bergantiños</a:t>
            </a:r>
            <a:r>
              <a:rPr lang="es-ES" sz="2200" dirty="0"/>
              <a:t>, </a:t>
            </a:r>
            <a:r>
              <a:rPr lang="es-ES" sz="2200" dirty="0" err="1"/>
              <a:t>Ordes</a:t>
            </a:r>
            <a:r>
              <a:rPr lang="es-ES" sz="2200" dirty="0"/>
              <a:t>, Santiago e O </a:t>
            </a:r>
            <a:r>
              <a:rPr lang="es-ES" sz="2200" dirty="0" err="1" smtClean="0"/>
              <a:t>Sar</a:t>
            </a:r>
            <a:r>
              <a:rPr lang="es-ES" sz="2200" dirty="0" smtClean="0"/>
              <a:t>.</a:t>
            </a:r>
          </a:p>
          <a:p>
            <a:pPr marL="725488" indent="0">
              <a:buNone/>
            </a:pPr>
            <a:r>
              <a:rPr lang="es-ES" sz="2200" i="1" dirty="0" smtClean="0">
                <a:solidFill>
                  <a:srgbClr val="660066"/>
                </a:solidFill>
              </a:rPr>
              <a:t>14 </a:t>
            </a:r>
            <a:r>
              <a:rPr lang="es-ES" sz="2200" i="1" dirty="0">
                <a:solidFill>
                  <a:srgbClr val="660066"/>
                </a:solidFill>
              </a:rPr>
              <a:t>centros </a:t>
            </a:r>
            <a:r>
              <a:rPr lang="es-ES" sz="2200" i="1" dirty="0" smtClean="0">
                <a:solidFill>
                  <a:srgbClr val="660066"/>
                </a:solidFill>
              </a:rPr>
              <a:t>educativos.</a:t>
            </a:r>
            <a:endParaRPr lang="es-ES" sz="2200" dirty="0" smtClean="0"/>
          </a:p>
          <a:p>
            <a:pPr marL="0" indent="0">
              <a:buNone/>
            </a:pPr>
            <a:r>
              <a:rPr lang="es-ES" sz="2200" dirty="0"/>
              <a:t> </a:t>
            </a:r>
            <a:r>
              <a:rPr lang="es-ES" sz="2200" dirty="0" smtClean="0"/>
              <a:t>          </a:t>
            </a:r>
            <a:r>
              <a:rPr lang="es-ES" sz="2200" b="1" dirty="0" smtClean="0">
                <a:solidFill>
                  <a:srgbClr val="660066"/>
                </a:solidFill>
              </a:rPr>
              <a:t>2017 </a:t>
            </a:r>
            <a:r>
              <a:rPr lang="es-ES" sz="2200" b="1" dirty="0">
                <a:solidFill>
                  <a:srgbClr val="660066"/>
                </a:solidFill>
              </a:rPr>
              <a:t>– 2018</a:t>
            </a:r>
            <a:r>
              <a:rPr lang="es-ES" sz="2200" dirty="0">
                <a:solidFill>
                  <a:srgbClr val="660066"/>
                </a:solidFill>
              </a:rPr>
              <a:t>, </a:t>
            </a:r>
            <a:r>
              <a:rPr lang="es-ES" sz="2200" dirty="0" smtClean="0"/>
              <a:t>comarcas de: Betanzos</a:t>
            </a:r>
            <a:r>
              <a:rPr lang="es-ES" sz="2200" dirty="0"/>
              <a:t>, A Coruña, </a:t>
            </a:r>
            <a:r>
              <a:rPr lang="es-ES" sz="2200" dirty="0" err="1"/>
              <a:t>Eume</a:t>
            </a:r>
            <a:r>
              <a:rPr lang="es-ES" sz="2200" dirty="0"/>
              <a:t> e Terra de </a:t>
            </a:r>
            <a:r>
              <a:rPr lang="es-ES" sz="2200" dirty="0" err="1" smtClean="0"/>
              <a:t>Melide</a:t>
            </a:r>
            <a:r>
              <a:rPr lang="es-ES" sz="2200" dirty="0" smtClean="0"/>
              <a:t> </a:t>
            </a:r>
          </a:p>
          <a:p>
            <a:pPr marL="725488" indent="0">
              <a:buNone/>
            </a:pPr>
            <a:r>
              <a:rPr lang="es-ES" sz="2200" i="1" dirty="0" smtClean="0">
                <a:solidFill>
                  <a:srgbClr val="660066"/>
                </a:solidFill>
              </a:rPr>
              <a:t>14 </a:t>
            </a:r>
            <a:r>
              <a:rPr lang="es-ES" sz="2200" i="1" dirty="0">
                <a:solidFill>
                  <a:srgbClr val="660066"/>
                </a:solidFill>
              </a:rPr>
              <a:t>centros </a:t>
            </a:r>
            <a:r>
              <a:rPr lang="es-ES" sz="2200" i="1" dirty="0" smtClean="0">
                <a:solidFill>
                  <a:srgbClr val="660066"/>
                </a:solidFill>
              </a:rPr>
              <a:t>educativos.</a:t>
            </a:r>
            <a:endParaRPr lang="es-ES" sz="2200" i="1" dirty="0">
              <a:solidFill>
                <a:srgbClr val="660066"/>
              </a:solidFill>
            </a:endParaRPr>
          </a:p>
          <a:p>
            <a:pPr marL="725488" indent="0">
              <a:buNone/>
            </a:pPr>
            <a:r>
              <a:rPr lang="es-ES" sz="2200" b="1" dirty="0" smtClean="0">
                <a:solidFill>
                  <a:srgbClr val="660066"/>
                </a:solidFill>
              </a:rPr>
              <a:t>2018 </a:t>
            </a:r>
            <a:r>
              <a:rPr lang="es-ES" sz="2200" b="1" dirty="0">
                <a:solidFill>
                  <a:srgbClr val="660066"/>
                </a:solidFill>
              </a:rPr>
              <a:t>– 2019</a:t>
            </a:r>
            <a:r>
              <a:rPr lang="es-ES" sz="2200" dirty="0" smtClean="0"/>
              <a:t>, comarcas de: Ferrol, </a:t>
            </a:r>
            <a:r>
              <a:rPr lang="es-ES" sz="2200" dirty="0" err="1" smtClean="0"/>
              <a:t>Ortegal</a:t>
            </a:r>
            <a:r>
              <a:rPr lang="es-ES" sz="2200" dirty="0" smtClean="0"/>
              <a:t>, Costa da </a:t>
            </a:r>
            <a:r>
              <a:rPr lang="es-ES" sz="2200" dirty="0" err="1" smtClean="0"/>
              <a:t>Morte</a:t>
            </a:r>
            <a:r>
              <a:rPr lang="es-ES" sz="2200" dirty="0" smtClean="0"/>
              <a:t> e </a:t>
            </a:r>
            <a:r>
              <a:rPr lang="es-ES" sz="2200" dirty="0" err="1" smtClean="0"/>
              <a:t>Barbanza</a:t>
            </a:r>
            <a:endParaRPr lang="es-ES" sz="2200" dirty="0" smtClean="0"/>
          </a:p>
          <a:p>
            <a:pPr marL="725488" indent="0">
              <a:buNone/>
            </a:pPr>
            <a:r>
              <a:rPr lang="es-ES" sz="2200" i="1" dirty="0" smtClean="0">
                <a:solidFill>
                  <a:srgbClr val="660066"/>
                </a:solidFill>
              </a:rPr>
              <a:t>13 </a:t>
            </a:r>
            <a:r>
              <a:rPr lang="es-ES" sz="2200" i="1" dirty="0">
                <a:solidFill>
                  <a:srgbClr val="660066"/>
                </a:solidFill>
              </a:rPr>
              <a:t>centros educativos.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Imagen 3" descr="DepCor_bn_horiz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5597" y="57241"/>
            <a:ext cx="1216025" cy="540385"/>
          </a:xfrm>
          <a:prstGeom prst="rect">
            <a:avLst/>
          </a:prstGeom>
          <a:noFill/>
        </p:spPr>
      </p:pic>
      <p:pic>
        <p:nvPicPr>
          <p:cNvPr id="5" name="Imagen 4" descr="Logo Deputación Igualdad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2357" y="138521"/>
            <a:ext cx="1416050" cy="464820"/>
          </a:xfrm>
          <a:prstGeom prst="rect">
            <a:avLst/>
          </a:prstGeom>
          <a:noFill/>
        </p:spPr>
      </p:pic>
      <p:pic>
        <p:nvPicPr>
          <p:cNvPr id="6" name="Imagen 5" descr="Suprim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4707" y="277586"/>
            <a:ext cx="1160145" cy="325755"/>
          </a:xfrm>
          <a:prstGeom prst="rect">
            <a:avLst/>
          </a:prstGeom>
          <a:noFill/>
        </p:spPr>
      </p:pic>
      <p:cxnSp>
        <p:nvCxnSpPr>
          <p:cNvPr id="10" name="Conector recto 9"/>
          <p:cNvCxnSpPr/>
          <p:nvPr/>
        </p:nvCxnSpPr>
        <p:spPr>
          <a:xfrm>
            <a:off x="1420969" y="4112856"/>
            <a:ext cx="9887213" cy="0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1420968" y="5005628"/>
            <a:ext cx="9887213" cy="0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1420968" y="5906274"/>
            <a:ext cx="9887213" cy="0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1420969" y="3220462"/>
            <a:ext cx="9887213" cy="0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418"/>
          <a:stretch/>
        </p:blipFill>
        <p:spPr>
          <a:xfrm>
            <a:off x="0" y="6447098"/>
            <a:ext cx="12192000" cy="41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664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3686" y="748802"/>
            <a:ext cx="10515600" cy="1190334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>
                <a:solidFill>
                  <a:srgbClr val="660066"/>
                </a:solidFill>
                <a:latin typeface="HelveticaNeueLT Std Blk Cn" panose="020B0806030702040204" pitchFamily="34" charset="0"/>
              </a:rPr>
              <a:t>OBXECTIVOS E CARACTERÍSTICAS DO PROGRAMA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3143" y="1516532"/>
            <a:ext cx="10856686" cy="485851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gl-ES" sz="2400" b="1" u="sng" dirty="0" smtClean="0">
              <a:solidFill>
                <a:srgbClr val="660066"/>
              </a:solidFill>
            </a:endParaRPr>
          </a:p>
          <a:p>
            <a:pPr marL="0" indent="0">
              <a:buNone/>
            </a:pPr>
            <a:r>
              <a:rPr lang="gl-ES" sz="2400" b="1" dirty="0" smtClean="0">
                <a:solidFill>
                  <a:srgbClr val="660066"/>
                </a:solidFill>
                <a:latin typeface="HelveticaNeueLT Std Blk Cn" panose="020B0806030702040204" pitchFamily="34" charset="0"/>
              </a:rPr>
              <a:t>Obxectivos</a:t>
            </a:r>
          </a:p>
          <a:p>
            <a:pPr marL="536575" indent="-536575">
              <a:buClr>
                <a:srgbClr val="660066"/>
              </a:buClr>
              <a:buFont typeface="Wingdings" panose="05000000000000000000" pitchFamily="2" charset="2"/>
              <a:buChar char="n"/>
            </a:pPr>
            <a:r>
              <a:rPr lang="gl-ES" sz="2400" dirty="0" smtClean="0"/>
              <a:t>Construír identidades igualitarias</a:t>
            </a:r>
          </a:p>
          <a:p>
            <a:pPr marL="536575" indent="-536575">
              <a:buClr>
                <a:srgbClr val="660066"/>
              </a:buClr>
              <a:buFont typeface="Wingdings" panose="05000000000000000000" pitchFamily="2" charset="2"/>
              <a:buChar char="n"/>
            </a:pPr>
            <a:r>
              <a:rPr lang="gl-ES" sz="2400" dirty="0" smtClean="0"/>
              <a:t>Identificar violencias machistas</a:t>
            </a:r>
          </a:p>
          <a:p>
            <a:pPr marL="536575" indent="-536575">
              <a:buClr>
                <a:srgbClr val="660066"/>
              </a:buClr>
              <a:buFont typeface="Wingdings" panose="05000000000000000000" pitchFamily="2" charset="2"/>
              <a:buChar char="n"/>
            </a:pPr>
            <a:r>
              <a:rPr lang="gl-ES" sz="2400" dirty="0"/>
              <a:t>Desmitificar o amor romántico</a:t>
            </a:r>
          </a:p>
          <a:p>
            <a:pPr marL="536575" indent="-536575">
              <a:buClr>
                <a:srgbClr val="660066"/>
              </a:buClr>
              <a:buFont typeface="Wingdings" panose="05000000000000000000" pitchFamily="2" charset="2"/>
              <a:buChar char="n"/>
            </a:pPr>
            <a:r>
              <a:rPr lang="gl-ES" sz="2400" dirty="0"/>
              <a:t>Fomentar o pensamento crítico</a:t>
            </a:r>
          </a:p>
          <a:p>
            <a:pPr marL="536575" indent="-536575">
              <a:buClr>
                <a:srgbClr val="660066"/>
              </a:buClr>
              <a:buFont typeface="Wingdings" panose="05000000000000000000" pitchFamily="2" charset="2"/>
              <a:buChar char="n"/>
            </a:pPr>
            <a:r>
              <a:rPr lang="gl-ES" sz="2400" dirty="0"/>
              <a:t>Educar en valores fóra de estereotipos e roles tradicionais de xénero</a:t>
            </a:r>
          </a:p>
          <a:p>
            <a:pPr marL="0" indent="0">
              <a:buNone/>
            </a:pPr>
            <a:endParaRPr lang="gl-ES" sz="2400" dirty="0" smtClean="0"/>
          </a:p>
          <a:p>
            <a:pPr marL="0" indent="0">
              <a:buNone/>
            </a:pPr>
            <a:r>
              <a:rPr lang="gl-ES" sz="2400" b="1" dirty="0">
                <a:solidFill>
                  <a:srgbClr val="660066"/>
                </a:solidFill>
                <a:latin typeface="HelveticaNeueLT Std Blk Cn" panose="020B0806030702040204" pitchFamily="34" charset="0"/>
              </a:rPr>
              <a:t>Características do programa</a:t>
            </a:r>
          </a:p>
          <a:p>
            <a:pPr marL="536575" indent="-536575">
              <a:buClr>
                <a:srgbClr val="660066"/>
              </a:buClr>
              <a:buFont typeface="Wingdings" panose="05000000000000000000" pitchFamily="2" charset="2"/>
              <a:buChar char="n"/>
            </a:pPr>
            <a:r>
              <a:rPr lang="gl-ES" sz="2400" dirty="0"/>
              <a:t>Metodoloxía participativa</a:t>
            </a:r>
          </a:p>
          <a:p>
            <a:pPr marL="536575" indent="-536575">
              <a:buClr>
                <a:srgbClr val="660066"/>
              </a:buClr>
              <a:buFont typeface="Wingdings" panose="05000000000000000000" pitchFamily="2" charset="2"/>
              <a:buChar char="n"/>
            </a:pPr>
            <a:r>
              <a:rPr lang="gl-ES" sz="2400" dirty="0"/>
              <a:t>Traballo co grupo como axente de cambio</a:t>
            </a:r>
          </a:p>
          <a:p>
            <a:pPr marL="536575" indent="-536575">
              <a:buClr>
                <a:srgbClr val="660066"/>
              </a:buClr>
              <a:buFont typeface="Wingdings" panose="05000000000000000000" pitchFamily="2" charset="2"/>
              <a:buChar char="n"/>
            </a:pPr>
            <a:r>
              <a:rPr lang="gl-ES" sz="2400" dirty="0"/>
              <a:t>Incorporación das novas tecnoloxías ás dinámicas de aprendizaxe</a:t>
            </a:r>
          </a:p>
          <a:p>
            <a:pPr marL="536575" indent="-536575">
              <a:buClr>
                <a:srgbClr val="660066"/>
              </a:buClr>
              <a:buFont typeface="Wingdings" panose="05000000000000000000" pitchFamily="2" charset="2"/>
              <a:buChar char="n"/>
            </a:pPr>
            <a:r>
              <a:rPr lang="gl-ES" sz="2400" dirty="0"/>
              <a:t>Implicación do profesorado e  das familias</a:t>
            </a:r>
          </a:p>
          <a:p>
            <a:endParaRPr lang="gl-ES" sz="2400" b="1" u="sng" dirty="0">
              <a:solidFill>
                <a:srgbClr val="660066"/>
              </a:solidFill>
            </a:endParaRPr>
          </a:p>
        </p:txBody>
      </p:sp>
      <p:pic>
        <p:nvPicPr>
          <p:cNvPr id="4" name="Imagen 3" descr="DepCor_bn_horiz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9856" y="127394"/>
            <a:ext cx="1216025" cy="540385"/>
          </a:xfrm>
          <a:prstGeom prst="rect">
            <a:avLst/>
          </a:prstGeom>
          <a:noFill/>
        </p:spPr>
      </p:pic>
      <p:pic>
        <p:nvPicPr>
          <p:cNvPr id="5" name="Imagen 4" descr="Logo Deputación Igualdad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6616" y="208674"/>
            <a:ext cx="1416050" cy="464820"/>
          </a:xfrm>
          <a:prstGeom prst="rect">
            <a:avLst/>
          </a:prstGeom>
          <a:noFill/>
        </p:spPr>
      </p:pic>
      <p:pic>
        <p:nvPicPr>
          <p:cNvPr id="6" name="Imagen 5" descr="Suprim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8966" y="347739"/>
            <a:ext cx="1160145" cy="325755"/>
          </a:xfrm>
          <a:prstGeom prst="rect">
            <a:avLst/>
          </a:prstGeom>
          <a:noFill/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418"/>
          <a:stretch/>
        </p:blipFill>
        <p:spPr>
          <a:xfrm>
            <a:off x="0" y="6447098"/>
            <a:ext cx="12192000" cy="41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312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830580" y="667779"/>
            <a:ext cx="10515600" cy="1190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dirty="0" smtClean="0">
                <a:solidFill>
                  <a:srgbClr val="660066"/>
                </a:solidFill>
                <a:latin typeface="HelveticaNeueLT Std Blk Cn" panose="020B0806030702040204" pitchFamily="34" charset="0"/>
              </a:rPr>
              <a:t>ACTIVIDADES</a:t>
            </a:r>
          </a:p>
          <a:p>
            <a:pPr algn="ctr"/>
            <a:r>
              <a:rPr lang="es-ES" sz="2000" b="1" dirty="0" smtClean="0">
                <a:solidFill>
                  <a:srgbClr val="660066"/>
                </a:solidFill>
                <a:latin typeface="HelveticaNeueLT Std Blk Cn" panose="020B0806030702040204" pitchFamily="34" charset="0"/>
              </a:rPr>
              <a:t>Curso 2016/17</a:t>
            </a:r>
            <a:endParaRPr lang="es-ES" sz="2000" b="1" dirty="0">
              <a:solidFill>
                <a:srgbClr val="660066"/>
              </a:solidFill>
              <a:latin typeface="HelveticaNeueLT Std Blk Cn" panose="020B0806030702040204" pitchFamily="34" charset="0"/>
            </a:endParaRPr>
          </a:p>
        </p:txBody>
      </p:sp>
      <p:pic>
        <p:nvPicPr>
          <p:cNvPr id="7" name="Imagen 6" descr="DepCor_bn_horiz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9856" y="127394"/>
            <a:ext cx="1216025" cy="540385"/>
          </a:xfrm>
          <a:prstGeom prst="rect">
            <a:avLst/>
          </a:prstGeom>
          <a:noFill/>
        </p:spPr>
      </p:pic>
      <p:pic>
        <p:nvPicPr>
          <p:cNvPr id="8" name="Imagen 7" descr="Logo Deputación Igualdad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6616" y="208674"/>
            <a:ext cx="1416050" cy="464820"/>
          </a:xfrm>
          <a:prstGeom prst="rect">
            <a:avLst/>
          </a:prstGeom>
          <a:noFill/>
        </p:spPr>
      </p:pic>
      <p:pic>
        <p:nvPicPr>
          <p:cNvPr id="9" name="Imagen 8" descr="Suprim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8966" y="347739"/>
            <a:ext cx="1160145" cy="325755"/>
          </a:xfrm>
          <a:prstGeom prst="rect">
            <a:avLst/>
          </a:prstGeom>
          <a:noFill/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178153"/>
            <a:ext cx="12176760" cy="414223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418"/>
          <a:stretch/>
        </p:blipFill>
        <p:spPr>
          <a:xfrm>
            <a:off x="0" y="6447098"/>
            <a:ext cx="12192000" cy="41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040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776841" y="676649"/>
            <a:ext cx="10515600" cy="1190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dirty="0" smtClean="0">
                <a:solidFill>
                  <a:srgbClr val="660066"/>
                </a:solidFill>
                <a:latin typeface="HelveticaNeueLT Std Blk Cn" panose="020B0806030702040204" pitchFamily="34" charset="0"/>
              </a:rPr>
              <a:t>A INVESTIGACIÓN PRELIMINAR</a:t>
            </a:r>
            <a:endParaRPr lang="es-ES" sz="3600" b="1" dirty="0">
              <a:solidFill>
                <a:srgbClr val="660066"/>
              </a:solidFill>
              <a:latin typeface="HelveticaNeueLT Std Blk Cn" panose="020B0806030702040204" pitchFamily="34" charset="0"/>
            </a:endParaRPr>
          </a:p>
        </p:txBody>
      </p:sp>
      <p:pic>
        <p:nvPicPr>
          <p:cNvPr id="5" name="Imagen 4" descr="DepCor_bn_horiz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9856" y="127394"/>
            <a:ext cx="1216025" cy="540385"/>
          </a:xfrm>
          <a:prstGeom prst="rect">
            <a:avLst/>
          </a:prstGeom>
          <a:noFill/>
        </p:spPr>
      </p:pic>
      <p:pic>
        <p:nvPicPr>
          <p:cNvPr id="6" name="Imagen 5" descr="Logo Deputación Igualdad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6616" y="208674"/>
            <a:ext cx="1416050" cy="464820"/>
          </a:xfrm>
          <a:prstGeom prst="rect">
            <a:avLst/>
          </a:prstGeom>
          <a:noFill/>
        </p:spPr>
      </p:pic>
      <p:pic>
        <p:nvPicPr>
          <p:cNvPr id="7" name="Imagen 6" descr="Suprim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8966" y="347739"/>
            <a:ext cx="1160145" cy="325755"/>
          </a:xfrm>
          <a:prstGeom prst="rect">
            <a:avLst/>
          </a:prstGeom>
          <a:noFill/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881" y="2193778"/>
            <a:ext cx="6470785" cy="4340507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632295" y="2112755"/>
            <a:ext cx="5185458" cy="4334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Clr>
                <a:srgbClr val="660066"/>
              </a:buClr>
              <a:buFont typeface="Wingdings 3" panose="05040102010807070707" pitchFamily="18" charset="2"/>
              <a:buChar char="u"/>
            </a:pPr>
            <a:r>
              <a:rPr lang="es-E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Unha</a:t>
            </a:r>
            <a:r>
              <a:rPr lang="es-E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s-ES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Diagnose</a:t>
            </a:r>
            <a:r>
              <a:rPr lang="es-E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percepción da </a:t>
            </a:r>
            <a:r>
              <a:rPr lang="es-E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poboación</a:t>
            </a:r>
            <a:r>
              <a:rPr lang="es-E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adolescente sobre a violencia de </a:t>
            </a:r>
            <a:r>
              <a:rPr lang="es-ES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xénero</a:t>
            </a:r>
            <a:r>
              <a:rPr lang="es-E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s-E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buClr>
                <a:srgbClr val="660066"/>
              </a:buClr>
              <a:buFont typeface="Wingdings 3" panose="05040102010807070707" pitchFamily="18" charset="2"/>
              <a:buChar char="u"/>
            </a:pPr>
            <a:endParaRPr lang="es-E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660066"/>
              </a:buClr>
              <a:buFont typeface="Wingdings 3" panose="05040102010807070707" pitchFamily="18" charset="2"/>
              <a:buChar char="u"/>
            </a:pPr>
            <a:r>
              <a:rPr lang="es-E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folleto </a:t>
            </a:r>
            <a:r>
              <a:rPr lang="es-E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a </a:t>
            </a:r>
            <a:r>
              <a:rPr lang="es-E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súa</a:t>
            </a:r>
            <a:r>
              <a:rPr lang="es-E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edición web, </a:t>
            </a:r>
            <a:r>
              <a:rPr lang="es-E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“Date de </a:t>
            </a:r>
            <a:r>
              <a:rPr lang="es-E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</a:t>
            </a:r>
            <a:r>
              <a:rPr lang="es-E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Datos e </a:t>
            </a:r>
            <a:r>
              <a:rPr lang="es-E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contas</a:t>
            </a:r>
            <a:r>
              <a:rPr lang="es-E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s-E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 </a:t>
            </a:r>
            <a:r>
              <a:rPr lang="es-E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principais</a:t>
            </a:r>
            <a:r>
              <a:rPr lang="es-E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conclusións</a:t>
            </a:r>
            <a:r>
              <a:rPr lang="es-E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s-E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investigación: </a:t>
            </a:r>
          </a:p>
          <a:p>
            <a:pPr>
              <a:buClr>
                <a:srgbClr val="660066"/>
              </a:buClr>
            </a:pPr>
            <a:endParaRPr lang="es-E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660066"/>
              </a:buClr>
            </a:pPr>
            <a:r>
              <a:rPr lang="es-ES" sz="1300" i="1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s-ES" sz="1300" b="1" i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54% da </a:t>
            </a:r>
            <a:r>
              <a:rPr lang="es-ES" sz="1300" b="1" i="1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mocidade</a:t>
            </a:r>
            <a:r>
              <a:rPr lang="es-ES" sz="1300" b="1" i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i="1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pensa</a:t>
            </a:r>
            <a:r>
              <a:rPr lang="es-ES" sz="1300" i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a VX </a:t>
            </a:r>
            <a:endParaRPr lang="es-ES" sz="1300" i="1" dirty="0" smtClean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660066"/>
              </a:buClr>
            </a:pPr>
            <a:r>
              <a:rPr lang="es-ES" sz="1300" i="1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</a:t>
            </a:r>
            <a:r>
              <a:rPr lang="es-ES" sz="1300" i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principalmente </a:t>
            </a:r>
            <a:r>
              <a:rPr lang="es-ES" sz="1300" b="1" i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física</a:t>
            </a:r>
          </a:p>
          <a:p>
            <a:pPr algn="ctr">
              <a:buClr>
                <a:srgbClr val="660066"/>
              </a:buClr>
            </a:pPr>
            <a:endParaRPr lang="es-ES" sz="17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660066"/>
              </a:buClr>
              <a:buFont typeface="Wingdings 3" panose="05040102010807070707" pitchFamily="18" charset="2"/>
              <a:buChar char="u"/>
            </a:pPr>
            <a:r>
              <a:rPr lang="es-E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es-ES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contidos</a:t>
            </a:r>
            <a:r>
              <a:rPr lang="es-E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programa </a:t>
            </a:r>
            <a:r>
              <a:rPr lang="es-E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socioeducativo para </a:t>
            </a:r>
            <a:r>
              <a:rPr lang="es-E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traballar</a:t>
            </a:r>
            <a:r>
              <a:rPr lang="es-E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es-E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aulas dos diferentes centros educativos participantes.  </a:t>
            </a:r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11" name="Rectángulo 10"/>
          <p:cNvSpPr/>
          <p:nvPr/>
        </p:nvSpPr>
        <p:spPr>
          <a:xfrm>
            <a:off x="625226" y="1396432"/>
            <a:ext cx="7916890" cy="8722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dirty="0" smtClean="0">
                <a:solidFill>
                  <a:schemeClr val="tx1"/>
                </a:solidFill>
                <a:latin typeface="HelveticaNeueLT Std" panose="020B0604020202020204" pitchFamily="34" charset="0"/>
                <a:cs typeface="Arial" panose="020B0604020202020204" pitchFamily="34" charset="0"/>
              </a:rPr>
              <a:t>A información </a:t>
            </a:r>
            <a:r>
              <a:rPr lang="es-ES" sz="2000" dirty="0" err="1" smtClean="0">
                <a:solidFill>
                  <a:schemeClr val="tx1"/>
                </a:solidFill>
                <a:latin typeface="HelveticaNeueLT Std" panose="020B0604020202020204" pitchFamily="34" charset="0"/>
                <a:cs typeface="Arial" panose="020B0604020202020204" pitchFamily="34" charset="0"/>
              </a:rPr>
              <a:t>obtida</a:t>
            </a:r>
            <a:r>
              <a:rPr lang="es-ES" sz="2000" dirty="0" smtClean="0">
                <a:solidFill>
                  <a:schemeClr val="tx1"/>
                </a:solidFill>
                <a:latin typeface="HelveticaNeueLT Std" panose="020B0604020202020204" pitchFamily="34" charset="0"/>
                <a:cs typeface="Arial" panose="020B0604020202020204" pitchFamily="34" charset="0"/>
              </a:rPr>
              <a:t> da investigación preliminar </a:t>
            </a:r>
            <a:r>
              <a:rPr lang="es-ES" sz="2000" dirty="0" err="1" smtClean="0">
                <a:solidFill>
                  <a:schemeClr val="tx1"/>
                </a:solidFill>
                <a:latin typeface="HelveticaNeueLT Std" panose="020B0604020202020204" pitchFamily="34" charset="0"/>
                <a:cs typeface="Arial" panose="020B0604020202020204" pitchFamily="34" charset="0"/>
              </a:rPr>
              <a:t>permitiu</a:t>
            </a:r>
            <a:r>
              <a:rPr lang="es-ES" sz="2000" dirty="0" smtClean="0">
                <a:solidFill>
                  <a:schemeClr val="tx1"/>
                </a:solidFill>
                <a:latin typeface="HelveticaNeueLT Std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HelveticaNeueLT Std" panose="020B0604020202020204" pitchFamily="34" charset="0"/>
                <a:cs typeface="Arial" panose="020B0604020202020204" pitchFamily="34" charset="0"/>
              </a:rPr>
              <a:t>deseñar</a:t>
            </a:r>
            <a:r>
              <a:rPr lang="es-ES" sz="2000" dirty="0" smtClean="0">
                <a:solidFill>
                  <a:schemeClr val="tx1"/>
                </a:solidFill>
                <a:latin typeface="HelveticaNeueLT Std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418"/>
          <a:stretch/>
        </p:blipFill>
        <p:spPr>
          <a:xfrm>
            <a:off x="0" y="6447098"/>
            <a:ext cx="12192000" cy="41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958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5561" y="1707478"/>
            <a:ext cx="9140250" cy="789895"/>
          </a:xfrm>
        </p:spPr>
        <p:txBody>
          <a:bodyPr/>
          <a:lstStyle/>
          <a:p>
            <a:pPr marL="531813" indent="-531813">
              <a:buClr>
                <a:srgbClr val="660066"/>
              </a:buClr>
              <a:buFont typeface="Wingdings 3" panose="05040102010807070707" pitchFamily="18" charset="2"/>
              <a:buChar char="u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En cada un dos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dous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niveis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educativos (3º e 4º da ESO)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impartíronse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sesións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traballo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dunha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duración de 50 minutos cada </a:t>
            </a:r>
            <a:r>
              <a:rPr lang="es-E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unha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  <p:pic>
        <p:nvPicPr>
          <p:cNvPr id="6" name="Imagen 5" descr="DepCor_bn_horiz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2430" y="201327"/>
            <a:ext cx="1216025" cy="540385"/>
          </a:xfrm>
          <a:prstGeom prst="rect">
            <a:avLst/>
          </a:prstGeom>
          <a:noFill/>
        </p:spPr>
      </p:pic>
      <p:pic>
        <p:nvPicPr>
          <p:cNvPr id="7" name="Imagen 6" descr="Logo Deputación Igualdad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9190" y="282607"/>
            <a:ext cx="1416050" cy="464820"/>
          </a:xfrm>
          <a:prstGeom prst="rect">
            <a:avLst/>
          </a:prstGeom>
          <a:noFill/>
        </p:spPr>
      </p:pic>
      <p:pic>
        <p:nvPicPr>
          <p:cNvPr id="8" name="Imagen 7" descr="Suprim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1540" y="421672"/>
            <a:ext cx="1160145" cy="325755"/>
          </a:xfrm>
          <a:prstGeom prst="rect">
            <a:avLst/>
          </a:prstGeom>
          <a:noFill/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776841" y="676649"/>
            <a:ext cx="10515600" cy="1190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dirty="0" smtClean="0">
                <a:solidFill>
                  <a:srgbClr val="660066"/>
                </a:solidFill>
                <a:latin typeface="HelveticaNeueLT Std Blk Cn" panose="020B0806030702040204" pitchFamily="34" charset="0"/>
              </a:rPr>
              <a:t>PROGRAMA SOCIOEDUCATIVO</a:t>
            </a:r>
            <a:endParaRPr lang="es-ES" sz="3600" b="1" dirty="0">
              <a:solidFill>
                <a:srgbClr val="660066"/>
              </a:solidFill>
              <a:latin typeface="HelveticaNeueLT Std Blk Cn" panose="020B080603070204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84497" y="3992627"/>
            <a:ext cx="1807944" cy="2408122"/>
          </a:xfrm>
          <a:prstGeom prst="rect">
            <a:avLst/>
          </a:prstGeom>
        </p:spPr>
      </p:pic>
      <p:sp>
        <p:nvSpPr>
          <p:cNvPr id="14" name="Marcador de contenido 2"/>
          <p:cNvSpPr txBox="1">
            <a:spLocks/>
          </p:cNvSpPr>
          <p:nvPr/>
        </p:nvSpPr>
        <p:spPr>
          <a:xfrm>
            <a:off x="433553" y="4160941"/>
            <a:ext cx="9045770" cy="2697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1813" indent="-531813">
              <a:buClr>
                <a:srgbClr val="660066"/>
              </a:buClr>
              <a:buFont typeface="Wingdings 3" panose="05040102010807070707" pitchFamily="18" charset="2"/>
              <a:buChar char="u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Á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finalización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das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actividades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realizouse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manual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Guía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didáctica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apoio ao </a:t>
            </a:r>
            <a:r>
              <a:rPr lang="pt-B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profesorado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secundaria”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para os centros educativos, na que se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recollen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os diferentes enfoques,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actividades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educativas e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dinámicas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empregadas durante o programa,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así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como outras alternativas para que o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profesorado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poida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continuar o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traballo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na aula.</a:t>
            </a:r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1813" indent="-531813">
              <a:buClr>
                <a:srgbClr val="660066"/>
              </a:buClr>
              <a:buFont typeface="Wingdings 3" panose="05040102010807070707" pitchFamily="18" charset="2"/>
              <a:buChar char="u"/>
            </a:pPr>
            <a:endParaRPr lang="es-ES" dirty="0"/>
          </a:p>
        </p:txBody>
      </p:sp>
      <p:grpSp>
        <p:nvGrpSpPr>
          <p:cNvPr id="16" name="Grupo 15"/>
          <p:cNvGrpSpPr/>
          <p:nvPr/>
        </p:nvGrpSpPr>
        <p:grpSpPr>
          <a:xfrm>
            <a:off x="1117285" y="2497373"/>
            <a:ext cx="7812832" cy="1407548"/>
            <a:chOff x="1094394" y="2441769"/>
            <a:chExt cx="7643971" cy="1407548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82285" y="2448104"/>
              <a:ext cx="1868285" cy="1401213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78313" y="2441769"/>
              <a:ext cx="1868284" cy="1401214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94394" y="2446221"/>
              <a:ext cx="1870704" cy="1403027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20558"/>
            <a:stretch/>
          </p:blipFill>
          <p:spPr>
            <a:xfrm>
              <a:off x="6774341" y="2441769"/>
              <a:ext cx="1964024" cy="1390023"/>
            </a:xfrm>
            <a:prstGeom prst="rect">
              <a:avLst/>
            </a:prstGeom>
          </p:spPr>
        </p:pic>
      </p:grpSp>
      <p:sp>
        <p:nvSpPr>
          <p:cNvPr id="5" name="Rectángulo 4"/>
          <p:cNvSpPr/>
          <p:nvPr/>
        </p:nvSpPr>
        <p:spPr>
          <a:xfrm>
            <a:off x="1117285" y="2497372"/>
            <a:ext cx="10175156" cy="1401215"/>
          </a:xfrm>
          <a:prstGeom prst="rect">
            <a:avLst/>
          </a:prstGeom>
          <a:noFill/>
          <a:ln w="381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noFill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9237390" y="2729609"/>
            <a:ext cx="1747777" cy="1006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7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111 </a:t>
            </a:r>
            <a:r>
              <a:rPr lang="es-ES" sz="1700" dirty="0" err="1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sesións</a:t>
            </a:r>
            <a:endParaRPr lang="es-ES" sz="1700" dirty="0" smtClean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7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319 rapazas e 309 rapaces</a:t>
            </a:r>
            <a:endParaRPr lang="es-ES" sz="17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418"/>
          <a:stretch/>
        </p:blipFill>
        <p:spPr>
          <a:xfrm>
            <a:off x="0" y="6447098"/>
            <a:ext cx="12192000" cy="41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147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410961"/>
            <a:ext cx="10515600" cy="186019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s-ES" sz="3600" b="1" dirty="0" smtClean="0">
                <a:solidFill>
                  <a:srgbClr val="660066"/>
                </a:solidFill>
                <a:latin typeface="HelveticaNeueLT Std Blk Cn" panose="020B0806030702040204" pitchFamily="34" charset="0"/>
              </a:rPr>
              <a:t/>
            </a:r>
            <a:br>
              <a:rPr lang="es-ES" sz="3600" b="1" dirty="0" smtClean="0">
                <a:solidFill>
                  <a:srgbClr val="660066"/>
                </a:solidFill>
                <a:latin typeface="HelveticaNeueLT Std Blk Cn" panose="020B0806030702040204" pitchFamily="34" charset="0"/>
              </a:rPr>
            </a:br>
            <a:r>
              <a:rPr lang="es-ES" sz="3600" b="1" dirty="0" smtClean="0">
                <a:solidFill>
                  <a:srgbClr val="660066"/>
                </a:solidFill>
                <a:latin typeface="HelveticaNeueLT Std Blk Cn" panose="020B0806030702040204" pitchFamily="34" charset="0"/>
              </a:rPr>
              <a:t>AVALIACIÓN DAS SESIÓNS</a:t>
            </a:r>
            <a:r>
              <a:rPr lang="es-ES" sz="3600" b="1" dirty="0">
                <a:solidFill>
                  <a:srgbClr val="660066"/>
                </a:solidFill>
                <a:latin typeface="HelveticaNeueLT Std Blk Cn" panose="020B0806030702040204" pitchFamily="34" charset="0"/>
              </a:rPr>
              <a:t/>
            </a:r>
            <a:br>
              <a:rPr lang="es-ES" sz="3600" b="1" dirty="0">
                <a:solidFill>
                  <a:srgbClr val="660066"/>
                </a:solidFill>
                <a:latin typeface="HelveticaNeueLT Std Blk Cn" panose="020B0806030702040204" pitchFamily="34" charset="0"/>
              </a:rPr>
            </a:b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22291" y="2132063"/>
            <a:ext cx="5523963" cy="4520485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Font typeface="Wingdings 3" panose="05040102010807070707" pitchFamily="18" charset="2"/>
              <a:buChar char="u"/>
            </a:pPr>
            <a:r>
              <a:rPr lang="gl-E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Valoración de sesións </a:t>
            </a:r>
            <a:r>
              <a:rPr lang="gl-E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amenas </a:t>
            </a:r>
            <a:r>
              <a:rPr lang="gl-E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interesantes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None/>
            </a:pPr>
            <a:endParaRPr lang="gl-E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Font typeface="Wingdings 3" panose="05040102010807070707" pitchFamily="18" charset="2"/>
              <a:buChar char="u"/>
            </a:pPr>
            <a:r>
              <a:rPr lang="gl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Vontade de asumir un </a:t>
            </a:r>
            <a:r>
              <a:rPr lang="gl-E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papel activo</a:t>
            </a:r>
            <a:r>
              <a:rPr lang="gl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aprendizaxe </a:t>
            </a:r>
            <a:endParaRPr lang="gl-ES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None/>
            </a:pPr>
            <a:endParaRPr lang="gl-ES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Font typeface="Wingdings 3" panose="05040102010807070707" pitchFamily="18" charset="2"/>
              <a:buChar char="u"/>
            </a:pPr>
            <a:r>
              <a:rPr lang="gl-E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Valoración moi positiva de que se permita ao alumnado </a:t>
            </a:r>
            <a:r>
              <a:rPr lang="gl-E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participar</a:t>
            </a:r>
            <a:r>
              <a:rPr lang="gl-E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dando a súa </a:t>
            </a:r>
            <a:r>
              <a:rPr lang="gl-E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opinión</a:t>
            </a:r>
            <a:r>
              <a:rPr lang="gl-E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None/>
            </a:pPr>
            <a:endParaRPr lang="gl-ES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Font typeface="Wingdings 3" panose="05040102010807070707" pitchFamily="18" charset="2"/>
              <a:buChar char="u"/>
            </a:pPr>
            <a:r>
              <a:rPr lang="gl-E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Valoración positiva da </a:t>
            </a:r>
            <a:r>
              <a:rPr lang="gl-E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oportunidade </a:t>
            </a:r>
            <a:r>
              <a:rPr lang="gl-E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realizar </a:t>
            </a:r>
            <a:r>
              <a:rPr lang="gl-E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reflexións </a:t>
            </a:r>
            <a:r>
              <a:rPr lang="gl-E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dentro do grupo 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None/>
            </a:pPr>
            <a:endParaRPr lang="gl-ES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Font typeface="Wingdings 3" panose="05040102010807070707" pitchFamily="18" charset="2"/>
              <a:buChar char="u"/>
            </a:pPr>
            <a:r>
              <a:rPr lang="gl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Valoración positiva dos materiais e actividades empregadas, especialmente </a:t>
            </a:r>
            <a:r>
              <a:rPr lang="gl-E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audiovisual</a:t>
            </a:r>
            <a:r>
              <a:rPr lang="gl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gl-E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dinámicas de grupo, xogos e actividades lúdicas</a:t>
            </a:r>
            <a:endParaRPr lang="gl-E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None/>
            </a:pPr>
            <a:endParaRPr lang="gl-ES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None/>
            </a:pPr>
            <a:endParaRPr lang="gl-ES" sz="19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gl-ES" dirty="0"/>
          </a:p>
        </p:txBody>
      </p:sp>
      <p:pic>
        <p:nvPicPr>
          <p:cNvPr id="4" name="Imagen 3" descr="DepCor_bn_horiz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2430" y="201327"/>
            <a:ext cx="1216025" cy="540385"/>
          </a:xfrm>
          <a:prstGeom prst="rect">
            <a:avLst/>
          </a:prstGeom>
          <a:noFill/>
        </p:spPr>
      </p:pic>
      <p:pic>
        <p:nvPicPr>
          <p:cNvPr id="5" name="Imagen 4" descr="Logo Deputación Igualdad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9190" y="282607"/>
            <a:ext cx="1416050" cy="464820"/>
          </a:xfrm>
          <a:prstGeom prst="rect">
            <a:avLst/>
          </a:prstGeom>
          <a:noFill/>
        </p:spPr>
      </p:pic>
      <p:pic>
        <p:nvPicPr>
          <p:cNvPr id="6" name="Imagen 5" descr="Suprim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1540" y="421672"/>
            <a:ext cx="1160145" cy="325755"/>
          </a:xfrm>
          <a:prstGeom prst="rect">
            <a:avLst/>
          </a:prstGeom>
          <a:noFill/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418"/>
          <a:stretch/>
        </p:blipFill>
        <p:spPr>
          <a:xfrm>
            <a:off x="0" y="6447098"/>
            <a:ext cx="12192000" cy="410901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760335" y="1835849"/>
            <a:ext cx="4917583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660066"/>
              </a:buClr>
            </a:pPr>
            <a:endParaRPr lang="gl-E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660066"/>
              </a:buClr>
              <a:buFont typeface="Wingdings 3" panose="05040102010807070707" pitchFamily="18" charset="2"/>
              <a:buChar char="u"/>
            </a:pPr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Valoración positiva do</a:t>
            </a:r>
            <a:r>
              <a:rPr lang="gl-E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persoal educador </a:t>
            </a:r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gl-E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facilitador </a:t>
            </a:r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contidos e de interacción </a:t>
            </a:r>
            <a:r>
              <a:rPr lang="gl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</a:t>
            </a:r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alumnado</a:t>
            </a:r>
          </a:p>
          <a:p>
            <a:pPr lvl="0" algn="just">
              <a:buClr>
                <a:srgbClr val="660066"/>
              </a:buClr>
            </a:pPr>
            <a:endParaRPr lang="gl-E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660066"/>
              </a:buClr>
              <a:buFont typeface="Wingdings 3" panose="05040102010807070707" pitchFamily="18" charset="2"/>
              <a:buChar char="u"/>
            </a:pPr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xeral,</a:t>
            </a:r>
            <a:r>
              <a:rPr lang="gl-E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maior participación e interese das rapazas en comparación cos rapaces</a:t>
            </a:r>
          </a:p>
          <a:p>
            <a:pPr lvl="0" algn="just">
              <a:buClr>
                <a:srgbClr val="660066"/>
              </a:buClr>
            </a:pPr>
            <a:endParaRPr lang="gl-E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660066"/>
              </a:buClr>
              <a:buFont typeface="Wingdings 3" panose="05040102010807070707" pitchFamily="18" charset="2"/>
              <a:buChar char="u"/>
            </a:pPr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Elevada conciencia da </a:t>
            </a:r>
            <a:r>
              <a:rPr lang="gl-E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utilidade</a:t>
            </a:r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das sesións para a </a:t>
            </a:r>
            <a:r>
              <a:rPr lang="gl-E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súa vida cotiá </a:t>
            </a:r>
          </a:p>
          <a:p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254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epCor_bn_horiz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2430" y="201327"/>
            <a:ext cx="1216025" cy="540385"/>
          </a:xfrm>
          <a:prstGeom prst="rect">
            <a:avLst/>
          </a:prstGeom>
          <a:noFill/>
        </p:spPr>
      </p:pic>
      <p:pic>
        <p:nvPicPr>
          <p:cNvPr id="5" name="Imagen 4" descr="Logo Deputación Igualdad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9190" y="282607"/>
            <a:ext cx="1416050" cy="464820"/>
          </a:xfrm>
          <a:prstGeom prst="rect">
            <a:avLst/>
          </a:prstGeom>
          <a:noFill/>
        </p:spPr>
      </p:pic>
      <p:pic>
        <p:nvPicPr>
          <p:cNvPr id="6" name="Imagen 5" descr="Suprim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1540" y="421672"/>
            <a:ext cx="1160145" cy="325755"/>
          </a:xfrm>
          <a:prstGeom prst="rect">
            <a:avLst/>
          </a:prstGeom>
          <a:noFill/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776841" y="676649"/>
            <a:ext cx="10515600" cy="1190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dirty="0">
                <a:solidFill>
                  <a:srgbClr val="660066"/>
                </a:solidFill>
                <a:latin typeface="HelveticaNeueLT Std Blk Cn" panose="020B0806030702040204" pitchFamily="34" charset="0"/>
              </a:rPr>
              <a:t>ASESORÍA WHATSAPP </a:t>
            </a:r>
          </a:p>
        </p:txBody>
      </p:sp>
      <p:pic>
        <p:nvPicPr>
          <p:cNvPr id="8" name="Imagen 7" descr="N:\Deputación A Coruña - SUPRime o ConTRoL\02 2016-17\08 Asesoría Whatsapp\Asesoría_páxina web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7433" y="1711058"/>
            <a:ext cx="3294416" cy="473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418"/>
          <a:stretch/>
        </p:blipFill>
        <p:spPr>
          <a:xfrm>
            <a:off x="0" y="6447098"/>
            <a:ext cx="12192000" cy="41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603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s-ES" sz="3600" b="1" dirty="0" smtClean="0">
                <a:solidFill>
                  <a:srgbClr val="660066"/>
                </a:solidFill>
                <a:latin typeface="HelveticaNeueLT Std Blk Cn" panose="020B0806030702040204" pitchFamily="34" charset="0"/>
              </a:rPr>
              <a:t/>
            </a:r>
            <a:br>
              <a:rPr lang="es-ES" sz="3600" b="1" dirty="0" smtClean="0">
                <a:solidFill>
                  <a:srgbClr val="660066"/>
                </a:solidFill>
                <a:latin typeface="HelveticaNeueLT Std Blk Cn" panose="020B0806030702040204" pitchFamily="34" charset="0"/>
              </a:rPr>
            </a:br>
            <a:r>
              <a:rPr lang="es-ES" sz="3600" b="1" dirty="0">
                <a:solidFill>
                  <a:srgbClr val="660066"/>
                </a:solidFill>
                <a:latin typeface="HelveticaNeueLT Std Blk Cn" panose="020B0806030702040204" pitchFamily="34" charset="0"/>
              </a:rPr>
              <a:t/>
            </a:r>
            <a:br>
              <a:rPr lang="es-ES" sz="3600" b="1" dirty="0">
                <a:solidFill>
                  <a:srgbClr val="660066"/>
                </a:solidFill>
                <a:latin typeface="HelveticaNeueLT Std Blk Cn" panose="020B0806030702040204" pitchFamily="34" charset="0"/>
              </a:rPr>
            </a:br>
            <a:r>
              <a:rPr lang="es-ES" sz="3600" b="1" dirty="0" smtClean="0">
                <a:solidFill>
                  <a:srgbClr val="660066"/>
                </a:solidFill>
                <a:latin typeface="HelveticaNeueLT Std Blk Cn" panose="020B0806030702040204" pitchFamily="34" charset="0"/>
              </a:rPr>
              <a:t/>
            </a:r>
            <a:br>
              <a:rPr lang="es-ES" sz="3600" b="1" dirty="0" smtClean="0">
                <a:solidFill>
                  <a:srgbClr val="660066"/>
                </a:solidFill>
                <a:latin typeface="HelveticaNeueLT Std Blk Cn" panose="020B0806030702040204" pitchFamily="34" charset="0"/>
              </a:rPr>
            </a:br>
            <a:r>
              <a:rPr lang="es-ES" sz="3600" b="1" dirty="0" smtClean="0">
                <a:solidFill>
                  <a:srgbClr val="660066"/>
                </a:solidFill>
                <a:latin typeface="HelveticaNeueLT Std Blk Cn" panose="020B0806030702040204" pitchFamily="34" charset="0"/>
              </a:rPr>
              <a:t>ENCONTROS </a:t>
            </a:r>
            <a:r>
              <a:rPr lang="es-ES" sz="3600" b="1" dirty="0">
                <a:solidFill>
                  <a:srgbClr val="660066"/>
                </a:solidFill>
                <a:latin typeface="HelveticaNeueLT Std Blk Cn" panose="020B0806030702040204" pitchFamily="34" charset="0"/>
              </a:rPr>
              <a:t>COAS FAMILIAS</a:t>
            </a:r>
            <a:br>
              <a:rPr lang="es-ES" sz="3600" b="1" dirty="0">
                <a:solidFill>
                  <a:srgbClr val="660066"/>
                </a:solidFill>
                <a:latin typeface="HelveticaNeueLT Std Blk Cn" panose="020B0806030702040204" pitchFamily="34" charset="0"/>
              </a:rPr>
            </a:b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7577" y="1854485"/>
            <a:ext cx="8354108" cy="4391769"/>
          </a:xfrm>
        </p:spPr>
        <p:txBody>
          <a:bodyPr>
            <a:normAutofit fontScale="85000" lnSpcReduction="20000"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None/>
            </a:pPr>
            <a:r>
              <a:rPr lang="gl-ES" sz="1900" b="1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Font typeface="Wingdings 3" panose="05040102010807070707" pitchFamily="18" charset="2"/>
              <a:buChar char="u"/>
            </a:pPr>
            <a:r>
              <a:rPr lang="gl-E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Organizáronse </a:t>
            </a:r>
            <a:r>
              <a:rPr lang="gl-E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encontros </a:t>
            </a:r>
            <a:r>
              <a:rPr lang="gl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 que participaron un total de 118 persoas. 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None/>
            </a:pPr>
            <a:endParaRPr lang="gl-E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Font typeface="Wingdings 3" panose="05040102010807070707" pitchFamily="18" charset="2"/>
              <a:buChar char="u"/>
            </a:pPr>
            <a:r>
              <a:rPr lang="gl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Contouse coa colaboración da </a:t>
            </a:r>
            <a:r>
              <a:rPr lang="gl-E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Garda Civil </a:t>
            </a:r>
            <a:r>
              <a:rPr lang="gl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(equipos do “Plan director para a convivencia e mellora da seguridade nos Centros Educativos</a:t>
            </a:r>
            <a:r>
              <a:rPr lang="gl-E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”).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None/>
            </a:pPr>
            <a:endParaRPr lang="gl-E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None/>
            </a:pPr>
            <a:endParaRPr lang="gl-ES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None/>
            </a:pPr>
            <a:r>
              <a:rPr lang="gl-ES" sz="1900" b="1" dirty="0" smtClean="0">
                <a:solidFill>
                  <a:srgbClr val="66006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CONTIDOS</a:t>
            </a:r>
            <a:endParaRPr lang="gl-ES" sz="1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None/>
            </a:pPr>
            <a:endParaRPr lang="gl-ES" sz="1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Font typeface="Wingdings 3" panose="05040102010807070707" pitchFamily="18" charset="2"/>
              <a:buChar char="u"/>
            </a:pPr>
            <a:r>
              <a:rPr lang="gl-ES" sz="1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Presentación do persoal formador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None/>
            </a:pPr>
            <a:endParaRPr lang="gl-ES" sz="19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Font typeface="Wingdings 3" panose="05040102010807070707" pitchFamily="18" charset="2"/>
              <a:buChar char="u"/>
            </a:pPr>
            <a:r>
              <a:rPr lang="gl-ES" sz="1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Presentación xeral do programa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None/>
            </a:pPr>
            <a:endParaRPr lang="gl-ES" sz="19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Font typeface="Wingdings 3" panose="05040102010807070707" pitchFamily="18" charset="2"/>
              <a:buChar char="u"/>
            </a:pPr>
            <a:r>
              <a:rPr lang="gl-ES" sz="1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Reflexión sobre o informe </a:t>
            </a:r>
            <a:r>
              <a:rPr lang="gl-ES" sz="19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de Conta. Datos e Contas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None/>
            </a:pPr>
            <a:endParaRPr lang="gl-ES" sz="19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Font typeface="Wingdings 3" panose="05040102010807070707" pitchFamily="18" charset="2"/>
              <a:buChar char="u"/>
            </a:pPr>
            <a:r>
              <a:rPr lang="gl-ES" sz="1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Introdución de conceptos xerais relacionados ca VX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None/>
            </a:pPr>
            <a:endParaRPr lang="gl-ES" sz="19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Font typeface="Wingdings 3" panose="05040102010807070707" pitchFamily="18" charset="2"/>
              <a:buChar char="u"/>
            </a:pPr>
            <a:r>
              <a:rPr lang="gl-ES" sz="1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Explicación das principais formas de VX na adolescencia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None/>
            </a:pPr>
            <a:endParaRPr lang="gl-ES" sz="19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Font typeface="Wingdings 3" panose="05040102010807070707" pitchFamily="18" charset="2"/>
              <a:buChar char="u"/>
            </a:pPr>
            <a:r>
              <a:rPr lang="gl-ES" sz="1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Pautas para detectar a VX nas parellas novas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None/>
            </a:pPr>
            <a:endParaRPr lang="gl-ES" sz="19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Font typeface="Wingdings 3" panose="05040102010807070707" pitchFamily="18" charset="2"/>
              <a:buChar char="u"/>
            </a:pPr>
            <a:r>
              <a:rPr lang="gl-ES" sz="1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Espazo de preguntas e dúbidas</a:t>
            </a: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Font typeface="Wingdings 3" panose="05040102010807070707" pitchFamily="18" charset="2"/>
              <a:buChar char="u"/>
            </a:pPr>
            <a:endParaRPr lang="gl-ES" sz="18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Font typeface="Wingdings 3" panose="05040102010807070707" pitchFamily="18" charset="2"/>
              <a:buChar char="u"/>
            </a:pPr>
            <a:endParaRPr lang="gl-ES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Font typeface="Wingdings 3" panose="05040102010807070707" pitchFamily="18" charset="2"/>
              <a:buChar char="u"/>
            </a:pPr>
            <a:endParaRPr lang="gl-E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None/>
            </a:pPr>
            <a:endParaRPr lang="gl-E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Clr>
                <a:srgbClr val="660066"/>
              </a:buClr>
              <a:buNone/>
            </a:pPr>
            <a:endParaRPr lang="es-ES" dirty="0"/>
          </a:p>
        </p:txBody>
      </p:sp>
      <p:pic>
        <p:nvPicPr>
          <p:cNvPr id="4" name="Imagen 3" descr="DepCor_bn_horiz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2430" y="201327"/>
            <a:ext cx="1216025" cy="540385"/>
          </a:xfrm>
          <a:prstGeom prst="rect">
            <a:avLst/>
          </a:prstGeom>
          <a:noFill/>
        </p:spPr>
      </p:pic>
      <p:pic>
        <p:nvPicPr>
          <p:cNvPr id="5" name="Imagen 4" descr="Logo Deputación Igualdad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9190" y="282607"/>
            <a:ext cx="1416050" cy="464820"/>
          </a:xfrm>
          <a:prstGeom prst="rect">
            <a:avLst/>
          </a:prstGeom>
          <a:noFill/>
        </p:spPr>
      </p:pic>
      <p:pic>
        <p:nvPicPr>
          <p:cNvPr id="6" name="Imagen 5" descr="Suprim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1540" y="421672"/>
            <a:ext cx="1160145" cy="325755"/>
          </a:xfrm>
          <a:prstGeom prst="rect">
            <a:avLst/>
          </a:prstGeom>
          <a:noFill/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418"/>
          <a:stretch/>
        </p:blipFill>
        <p:spPr>
          <a:xfrm>
            <a:off x="0" y="6447098"/>
            <a:ext cx="12192000" cy="410901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60665" y="1260342"/>
            <a:ext cx="3092193" cy="20115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8"/>
          <p:cNvSpPr/>
          <p:nvPr/>
        </p:nvSpPr>
        <p:spPr>
          <a:xfrm>
            <a:off x="6332294" y="3335980"/>
            <a:ext cx="572680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660066"/>
              </a:buClr>
            </a:pPr>
            <a:r>
              <a:rPr lang="gl-ES" sz="1600" b="1" dirty="0" smtClean="0">
                <a:solidFill>
                  <a:srgbClr val="66006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AVALIACIÓN</a:t>
            </a:r>
            <a:endParaRPr lang="gl-E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buClr>
                <a:srgbClr val="660066"/>
              </a:buClr>
            </a:pPr>
            <a:endParaRPr lang="gl-E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660066"/>
              </a:buClr>
              <a:buFont typeface="Wingdings 3" panose="05040102010807070707" pitchFamily="18" charset="2"/>
              <a:buChar char="u"/>
            </a:pPr>
            <a:r>
              <a:rPr lang="gl-E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86% das persoas participantes foron mulleres</a:t>
            </a:r>
          </a:p>
          <a:p>
            <a:pPr lvl="0" algn="just">
              <a:buClr>
                <a:srgbClr val="660066"/>
              </a:buClr>
            </a:pPr>
            <a:endParaRPr lang="gl-ES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660066"/>
              </a:buClr>
              <a:buFont typeface="Wingdings 3" panose="05040102010807070707" pitchFamily="18" charset="2"/>
              <a:buChar char="u"/>
            </a:pPr>
            <a:r>
              <a:rPr lang="gl-E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Valoración positiva das familias do persoal formador</a:t>
            </a:r>
          </a:p>
          <a:p>
            <a:pPr lvl="0" algn="just">
              <a:buClr>
                <a:srgbClr val="660066"/>
              </a:buClr>
            </a:pPr>
            <a:endParaRPr lang="gl-ES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660066"/>
              </a:buClr>
              <a:buFont typeface="Wingdings 3" panose="05040102010807070707" pitchFamily="18" charset="2"/>
              <a:buChar char="u"/>
            </a:pPr>
            <a:r>
              <a:rPr lang="gl-E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familias valoran a utilidade das informacións e dos contidos</a:t>
            </a:r>
          </a:p>
          <a:p>
            <a:pPr lvl="0" algn="just">
              <a:buClr>
                <a:srgbClr val="660066"/>
              </a:buClr>
            </a:pPr>
            <a:endParaRPr lang="gl-ES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660066"/>
              </a:buClr>
              <a:buFont typeface="Wingdings 3" panose="05040102010807070707" pitchFamily="18" charset="2"/>
              <a:buChar char="u"/>
            </a:pPr>
            <a:r>
              <a:rPr lang="gl-E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Alto grao de satisfacción xeral </a:t>
            </a:r>
            <a:r>
              <a:rPr lang="gl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gl-E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encontros</a:t>
            </a:r>
          </a:p>
          <a:p>
            <a:pPr marL="342900" lvl="0" indent="-342900" algn="just">
              <a:buClr>
                <a:srgbClr val="660066"/>
              </a:buClr>
              <a:buFont typeface="Wingdings 3" panose="05040102010807070707" pitchFamily="18" charset="2"/>
              <a:buChar char="u"/>
            </a:pPr>
            <a:endParaRPr lang="gl-ES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660066"/>
              </a:buClr>
              <a:buFont typeface="Wingdings 3" panose="05040102010807070707" pitchFamily="18" charset="2"/>
              <a:buChar char="u"/>
            </a:pPr>
            <a:endParaRPr lang="gl-ES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518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1177</TotalTime>
  <Words>525</Words>
  <Application>Microsoft Office PowerPoint</Application>
  <PresentationFormat>Personalizado</PresentationFormat>
  <Paragraphs>103</Paragraphs>
  <Slides>12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Tema de Office</vt:lpstr>
      <vt:lpstr>Diapositiva 1</vt:lpstr>
      <vt:lpstr>SUPRIME O CONTROL</vt:lpstr>
      <vt:lpstr>OBXECTIVOS E CARACTERÍSTICAS DO PROGRAMA</vt:lpstr>
      <vt:lpstr>Diapositiva 4</vt:lpstr>
      <vt:lpstr>Diapositiva 5</vt:lpstr>
      <vt:lpstr>Diapositiva 6</vt:lpstr>
      <vt:lpstr> AVALIACIÓN DAS SESIÓNS </vt:lpstr>
      <vt:lpstr>Diapositiva 8</vt:lpstr>
      <vt:lpstr>   ENCONTROS COAS FAMILIAS </vt:lpstr>
      <vt:lpstr>Diapositiva 10</vt:lpstr>
      <vt:lpstr>Diapositiva 11</vt:lpstr>
      <vt:lpstr>www.suprimeocontrol.com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PROGRAMA SOCIEDUCATIVO DE PREVENCIÓN DA VIOLENCIA DE XÉNERO</dc:title>
  <dc:creator>HP250G4 HP</dc:creator>
  <cp:lastModifiedBy>eva.ovenza</cp:lastModifiedBy>
  <cp:revision>61</cp:revision>
  <cp:lastPrinted>2017-09-13T12:24:10Z</cp:lastPrinted>
  <dcterms:created xsi:type="dcterms:W3CDTF">2017-08-24T06:41:50Z</dcterms:created>
  <dcterms:modified xsi:type="dcterms:W3CDTF">2017-10-23T13:18:23Z</dcterms:modified>
</cp:coreProperties>
</file>