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84" r:id="rId1"/>
  </p:sldMasterIdLst>
  <p:notesMasterIdLst>
    <p:notesMasterId r:id="rId40"/>
  </p:notesMasterIdLst>
  <p:sldIdLst>
    <p:sldId id="256" r:id="rId2"/>
    <p:sldId id="348" r:id="rId3"/>
    <p:sldId id="347" r:id="rId4"/>
    <p:sldId id="329" r:id="rId5"/>
    <p:sldId id="331" r:id="rId6"/>
    <p:sldId id="332" r:id="rId7"/>
    <p:sldId id="346" r:id="rId8"/>
    <p:sldId id="326" r:id="rId9"/>
    <p:sldId id="327" r:id="rId10"/>
    <p:sldId id="351" r:id="rId11"/>
    <p:sldId id="336" r:id="rId12"/>
    <p:sldId id="337" r:id="rId13"/>
    <p:sldId id="352" r:id="rId14"/>
    <p:sldId id="353" r:id="rId15"/>
    <p:sldId id="339" r:id="rId16"/>
    <p:sldId id="338" r:id="rId17"/>
    <p:sldId id="354" r:id="rId18"/>
    <p:sldId id="334" r:id="rId19"/>
    <p:sldId id="340" r:id="rId20"/>
    <p:sldId id="358" r:id="rId21"/>
    <p:sldId id="368" r:id="rId22"/>
    <p:sldId id="369" r:id="rId23"/>
    <p:sldId id="341" r:id="rId24"/>
    <p:sldId id="359" r:id="rId25"/>
    <p:sldId id="360" r:id="rId26"/>
    <p:sldId id="343" r:id="rId27"/>
    <p:sldId id="361" r:id="rId28"/>
    <p:sldId id="362" r:id="rId29"/>
    <p:sldId id="365" r:id="rId30"/>
    <p:sldId id="344" r:id="rId31"/>
    <p:sldId id="345" r:id="rId32"/>
    <p:sldId id="370" r:id="rId33"/>
    <p:sldId id="371" r:id="rId34"/>
    <p:sldId id="366" r:id="rId35"/>
    <p:sldId id="367" r:id="rId36"/>
    <p:sldId id="355" r:id="rId37"/>
    <p:sldId id="356" r:id="rId38"/>
    <p:sldId id="372" r:id="rId39"/>
  </p:sldIdLst>
  <p:sldSz cx="9144000" cy="6858000" type="screen4x3"/>
  <p:notesSz cx="6669088" cy="9926638"/>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27" userDrawn="1">
          <p15:clr>
            <a:srgbClr val="A4A3A4"/>
          </p15:clr>
        </p15:guide>
        <p15:guide id="2" pos="2101"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973" autoAdjust="0"/>
    <p:restoredTop sz="96433" autoAdjust="0"/>
  </p:normalViewPr>
  <p:slideViewPr>
    <p:cSldViewPr>
      <p:cViewPr varScale="1">
        <p:scale>
          <a:sx n="112" d="100"/>
          <a:sy n="112" d="100"/>
        </p:scale>
        <p:origin x="1452" y="108"/>
      </p:cViewPr>
      <p:guideLst>
        <p:guide orient="horz" pos="2160"/>
        <p:guide pos="2880"/>
      </p:guideLst>
    </p:cSldViewPr>
  </p:slideViewPr>
  <p:outlineViewPr>
    <p:cViewPr>
      <p:scale>
        <a:sx n="33" d="100"/>
        <a:sy n="33" d="100"/>
      </p:scale>
      <p:origin x="0" y="-318"/>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82" d="100"/>
          <a:sy n="82" d="100"/>
        </p:scale>
        <p:origin x="4002" y="84"/>
      </p:cViewPr>
      <p:guideLst>
        <p:guide orient="horz" pos="3127"/>
        <p:guide pos="210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889938" cy="496332"/>
          </a:xfrm>
          <a:prstGeom prst="rect">
            <a:avLst/>
          </a:prstGeom>
        </p:spPr>
        <p:txBody>
          <a:bodyPr vert="horz" lIns="91440" tIns="45720" rIns="91440" bIns="45720" rtlCol="0"/>
          <a:lstStyle>
            <a:lvl1pPr algn="l">
              <a:defRPr sz="1200"/>
            </a:lvl1pPr>
          </a:lstStyle>
          <a:p>
            <a:endParaRPr lang="es-ES"/>
          </a:p>
        </p:txBody>
      </p:sp>
      <p:sp>
        <p:nvSpPr>
          <p:cNvPr id="3" name="2 Marcador de fecha"/>
          <p:cNvSpPr>
            <a:spLocks noGrp="1"/>
          </p:cNvSpPr>
          <p:nvPr>
            <p:ph type="dt" idx="1"/>
          </p:nvPr>
        </p:nvSpPr>
        <p:spPr>
          <a:xfrm>
            <a:off x="3777607" y="0"/>
            <a:ext cx="2889938" cy="496332"/>
          </a:xfrm>
          <a:prstGeom prst="rect">
            <a:avLst/>
          </a:prstGeom>
        </p:spPr>
        <p:txBody>
          <a:bodyPr vert="horz" lIns="91440" tIns="45720" rIns="91440" bIns="45720" rtlCol="0"/>
          <a:lstStyle>
            <a:lvl1pPr algn="r">
              <a:defRPr sz="1200"/>
            </a:lvl1pPr>
          </a:lstStyle>
          <a:p>
            <a:fld id="{F5D3A455-8E1B-4829-A721-C1FFB3D95943}" type="datetimeFigureOut">
              <a:rPr lang="es-ES" smtClean="0"/>
              <a:t>15/05/2018</a:t>
            </a:fld>
            <a:endParaRPr lang="es-ES"/>
          </a:p>
        </p:txBody>
      </p:sp>
      <p:sp>
        <p:nvSpPr>
          <p:cNvPr id="4" name="3 Marcador de imagen de diapositiva"/>
          <p:cNvSpPr>
            <a:spLocks noGrp="1" noRot="1" noChangeAspect="1"/>
          </p:cNvSpPr>
          <p:nvPr>
            <p:ph type="sldImg" idx="2"/>
          </p:nvPr>
        </p:nvSpPr>
        <p:spPr>
          <a:xfrm>
            <a:off x="854075" y="744538"/>
            <a:ext cx="4960938" cy="3722687"/>
          </a:xfrm>
          <a:prstGeom prst="rect">
            <a:avLst/>
          </a:prstGeom>
          <a:noFill/>
          <a:ln w="12700">
            <a:solidFill>
              <a:prstClr val="black"/>
            </a:solidFill>
          </a:ln>
        </p:spPr>
        <p:txBody>
          <a:bodyPr vert="horz" lIns="91440" tIns="45720" rIns="91440" bIns="45720" rtlCol="0" anchor="ctr"/>
          <a:lstStyle/>
          <a:p>
            <a:endParaRPr lang="es-ES"/>
          </a:p>
        </p:txBody>
      </p:sp>
      <p:sp>
        <p:nvSpPr>
          <p:cNvPr id="5" name="4 Marcador de notas"/>
          <p:cNvSpPr>
            <a:spLocks noGrp="1"/>
          </p:cNvSpPr>
          <p:nvPr>
            <p:ph type="body" sz="quarter" idx="3"/>
          </p:nvPr>
        </p:nvSpPr>
        <p:spPr>
          <a:xfrm>
            <a:off x="666909" y="4715154"/>
            <a:ext cx="5335270" cy="4466987"/>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6" name="5 Marcador de pie de página"/>
          <p:cNvSpPr>
            <a:spLocks noGrp="1"/>
          </p:cNvSpPr>
          <p:nvPr>
            <p:ph type="ftr" sz="quarter" idx="4"/>
          </p:nvPr>
        </p:nvSpPr>
        <p:spPr>
          <a:xfrm>
            <a:off x="0" y="9428583"/>
            <a:ext cx="2889938" cy="496332"/>
          </a:xfrm>
          <a:prstGeom prst="rect">
            <a:avLst/>
          </a:prstGeom>
        </p:spPr>
        <p:txBody>
          <a:bodyPr vert="horz" lIns="91440" tIns="45720" rIns="91440" bIns="45720" rtlCol="0" anchor="b"/>
          <a:lstStyle>
            <a:lvl1pPr algn="l">
              <a:defRPr sz="1200"/>
            </a:lvl1pPr>
          </a:lstStyle>
          <a:p>
            <a:endParaRPr lang="es-ES"/>
          </a:p>
        </p:txBody>
      </p:sp>
      <p:sp>
        <p:nvSpPr>
          <p:cNvPr id="7" name="6 Marcador de número de diapositiva"/>
          <p:cNvSpPr>
            <a:spLocks noGrp="1"/>
          </p:cNvSpPr>
          <p:nvPr>
            <p:ph type="sldNum" sz="quarter" idx="5"/>
          </p:nvPr>
        </p:nvSpPr>
        <p:spPr>
          <a:xfrm>
            <a:off x="3777607" y="9428583"/>
            <a:ext cx="2889938" cy="496332"/>
          </a:xfrm>
          <a:prstGeom prst="rect">
            <a:avLst/>
          </a:prstGeom>
        </p:spPr>
        <p:txBody>
          <a:bodyPr vert="horz" lIns="91440" tIns="45720" rIns="91440" bIns="45720" rtlCol="0" anchor="b"/>
          <a:lstStyle>
            <a:lvl1pPr algn="r">
              <a:defRPr sz="1200"/>
            </a:lvl1pPr>
          </a:lstStyle>
          <a:p>
            <a:fld id="{5F79E17D-DC3C-4E02-9A6E-30E52A4FF76F}" type="slidenum">
              <a:rPr lang="es-ES" smtClean="0"/>
              <a:t>‹Nº›</a:t>
            </a:fld>
            <a:endParaRPr lang="es-ES"/>
          </a:p>
        </p:txBody>
      </p:sp>
    </p:spTree>
    <p:extLst>
      <p:ext uri="{BB962C8B-B14F-4D97-AF65-F5344CB8AC3E}">
        <p14:creationId xmlns:p14="http://schemas.microsoft.com/office/powerpoint/2010/main" val="95278603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dirty="0"/>
          </a:p>
        </p:txBody>
      </p:sp>
      <p:sp>
        <p:nvSpPr>
          <p:cNvPr id="4" name="3 Marcador de número de diapositiva"/>
          <p:cNvSpPr>
            <a:spLocks noGrp="1"/>
          </p:cNvSpPr>
          <p:nvPr>
            <p:ph type="sldNum" sz="quarter" idx="10"/>
          </p:nvPr>
        </p:nvSpPr>
        <p:spPr/>
        <p:txBody>
          <a:bodyPr/>
          <a:lstStyle/>
          <a:p>
            <a:fld id="{5F79E17D-DC3C-4E02-9A6E-30E52A4FF76F}" type="slidenum">
              <a:rPr lang="es-ES" smtClean="0"/>
              <a:t>1</a:t>
            </a:fld>
            <a:endParaRPr lang="es-ES"/>
          </a:p>
        </p:txBody>
      </p:sp>
    </p:spTree>
    <p:extLst>
      <p:ext uri="{BB962C8B-B14F-4D97-AF65-F5344CB8AC3E}">
        <p14:creationId xmlns:p14="http://schemas.microsoft.com/office/powerpoint/2010/main" val="367801553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dirty="0"/>
          </a:p>
        </p:txBody>
      </p:sp>
      <p:sp>
        <p:nvSpPr>
          <p:cNvPr id="4" name="3 Marcador de número de diapositiva"/>
          <p:cNvSpPr>
            <a:spLocks noGrp="1"/>
          </p:cNvSpPr>
          <p:nvPr>
            <p:ph type="sldNum" sz="quarter" idx="10"/>
          </p:nvPr>
        </p:nvSpPr>
        <p:spPr/>
        <p:txBody>
          <a:bodyPr/>
          <a:lstStyle/>
          <a:p>
            <a:fld id="{5F79E17D-DC3C-4E02-9A6E-30E52A4FF76F}" type="slidenum">
              <a:rPr lang="es-ES" smtClean="0">
                <a:solidFill>
                  <a:prstClr val="black"/>
                </a:solidFill>
              </a:rPr>
              <a:pPr/>
              <a:t>10</a:t>
            </a:fld>
            <a:endParaRPr lang="es-ES">
              <a:solidFill>
                <a:prstClr val="black"/>
              </a:solidFill>
            </a:endParaRPr>
          </a:p>
        </p:txBody>
      </p:sp>
    </p:spTree>
    <p:extLst>
      <p:ext uri="{BB962C8B-B14F-4D97-AF65-F5344CB8AC3E}">
        <p14:creationId xmlns:p14="http://schemas.microsoft.com/office/powerpoint/2010/main" val="286649676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4" name="3 Marcador de número de diapositiva"/>
          <p:cNvSpPr>
            <a:spLocks noGrp="1"/>
          </p:cNvSpPr>
          <p:nvPr>
            <p:ph type="sldNum" sz="quarter" idx="10"/>
          </p:nvPr>
        </p:nvSpPr>
        <p:spPr/>
        <p:txBody>
          <a:bodyPr/>
          <a:lstStyle/>
          <a:p>
            <a:fld id="{5F79E17D-DC3C-4E02-9A6E-30E52A4FF76F}" type="slidenum">
              <a:rPr lang="es-ES" smtClean="0"/>
              <a:t>11</a:t>
            </a:fld>
            <a:endParaRPr lang="es-ES" dirty="0"/>
          </a:p>
        </p:txBody>
      </p:sp>
      <p:sp>
        <p:nvSpPr>
          <p:cNvPr id="5" name="Marcador de notas 4"/>
          <p:cNvSpPr>
            <a:spLocks noGrp="1"/>
          </p:cNvSpPr>
          <p:nvPr>
            <p:ph type="body" sz="quarter" idx="11"/>
          </p:nvPr>
        </p:nvSpPr>
        <p:spPr/>
        <p:txBody>
          <a:bodyPr/>
          <a:lstStyle/>
          <a:p>
            <a:endParaRPr lang="es-ES"/>
          </a:p>
        </p:txBody>
      </p:sp>
    </p:spTree>
    <p:extLst>
      <p:ext uri="{BB962C8B-B14F-4D97-AF65-F5344CB8AC3E}">
        <p14:creationId xmlns:p14="http://schemas.microsoft.com/office/powerpoint/2010/main" val="383430904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4" name="3 Marcador de número de diapositiva"/>
          <p:cNvSpPr>
            <a:spLocks noGrp="1"/>
          </p:cNvSpPr>
          <p:nvPr>
            <p:ph type="sldNum" sz="quarter" idx="10"/>
          </p:nvPr>
        </p:nvSpPr>
        <p:spPr/>
        <p:txBody>
          <a:bodyPr/>
          <a:lstStyle/>
          <a:p>
            <a:fld id="{5F79E17D-DC3C-4E02-9A6E-30E52A4FF76F}" type="slidenum">
              <a:rPr lang="es-ES" smtClean="0"/>
              <a:t>12</a:t>
            </a:fld>
            <a:endParaRPr lang="es-ES" dirty="0"/>
          </a:p>
        </p:txBody>
      </p:sp>
      <p:sp>
        <p:nvSpPr>
          <p:cNvPr id="5" name="Marcador de notas 4"/>
          <p:cNvSpPr>
            <a:spLocks noGrp="1"/>
          </p:cNvSpPr>
          <p:nvPr>
            <p:ph type="body" sz="quarter" idx="11"/>
          </p:nvPr>
        </p:nvSpPr>
        <p:spPr/>
        <p:txBody>
          <a:bodyPr/>
          <a:lstStyle/>
          <a:p>
            <a:endParaRPr lang="es-ES"/>
          </a:p>
        </p:txBody>
      </p:sp>
    </p:spTree>
    <p:extLst>
      <p:ext uri="{BB962C8B-B14F-4D97-AF65-F5344CB8AC3E}">
        <p14:creationId xmlns:p14="http://schemas.microsoft.com/office/powerpoint/2010/main" val="187283646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4" name="3 Marcador de número de diapositiva"/>
          <p:cNvSpPr>
            <a:spLocks noGrp="1"/>
          </p:cNvSpPr>
          <p:nvPr>
            <p:ph type="sldNum" sz="quarter" idx="10"/>
          </p:nvPr>
        </p:nvSpPr>
        <p:spPr/>
        <p:txBody>
          <a:bodyPr/>
          <a:lstStyle/>
          <a:p>
            <a:fld id="{5F79E17D-DC3C-4E02-9A6E-30E52A4FF76F}" type="slidenum">
              <a:rPr lang="es-ES" smtClean="0"/>
              <a:t>13</a:t>
            </a:fld>
            <a:endParaRPr lang="es-ES" dirty="0"/>
          </a:p>
        </p:txBody>
      </p:sp>
      <p:sp>
        <p:nvSpPr>
          <p:cNvPr id="5" name="Marcador de notas 4"/>
          <p:cNvSpPr>
            <a:spLocks noGrp="1"/>
          </p:cNvSpPr>
          <p:nvPr>
            <p:ph type="body" sz="quarter" idx="11"/>
          </p:nvPr>
        </p:nvSpPr>
        <p:spPr/>
        <p:txBody>
          <a:bodyPr/>
          <a:lstStyle/>
          <a:p>
            <a:endParaRPr lang="es-ES"/>
          </a:p>
        </p:txBody>
      </p:sp>
    </p:spTree>
    <p:extLst>
      <p:ext uri="{BB962C8B-B14F-4D97-AF65-F5344CB8AC3E}">
        <p14:creationId xmlns:p14="http://schemas.microsoft.com/office/powerpoint/2010/main" val="322289541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4" name="3 Marcador de número de diapositiva"/>
          <p:cNvSpPr>
            <a:spLocks noGrp="1"/>
          </p:cNvSpPr>
          <p:nvPr>
            <p:ph type="sldNum" sz="quarter" idx="10"/>
          </p:nvPr>
        </p:nvSpPr>
        <p:spPr/>
        <p:txBody>
          <a:bodyPr/>
          <a:lstStyle/>
          <a:p>
            <a:fld id="{5F79E17D-DC3C-4E02-9A6E-30E52A4FF76F}" type="slidenum">
              <a:rPr lang="es-ES" smtClean="0"/>
              <a:t>14</a:t>
            </a:fld>
            <a:endParaRPr lang="es-ES" dirty="0"/>
          </a:p>
        </p:txBody>
      </p:sp>
      <p:sp>
        <p:nvSpPr>
          <p:cNvPr id="5" name="Marcador de notas 4"/>
          <p:cNvSpPr>
            <a:spLocks noGrp="1"/>
          </p:cNvSpPr>
          <p:nvPr>
            <p:ph type="body" sz="quarter" idx="11"/>
          </p:nvPr>
        </p:nvSpPr>
        <p:spPr/>
        <p:txBody>
          <a:bodyPr/>
          <a:lstStyle/>
          <a:p>
            <a:endParaRPr lang="es-ES"/>
          </a:p>
        </p:txBody>
      </p:sp>
    </p:spTree>
    <p:extLst>
      <p:ext uri="{BB962C8B-B14F-4D97-AF65-F5344CB8AC3E}">
        <p14:creationId xmlns:p14="http://schemas.microsoft.com/office/powerpoint/2010/main" val="226053777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4" name="3 Marcador de número de diapositiva"/>
          <p:cNvSpPr>
            <a:spLocks noGrp="1"/>
          </p:cNvSpPr>
          <p:nvPr>
            <p:ph type="sldNum" sz="quarter" idx="10"/>
          </p:nvPr>
        </p:nvSpPr>
        <p:spPr/>
        <p:txBody>
          <a:bodyPr/>
          <a:lstStyle/>
          <a:p>
            <a:fld id="{5F79E17D-DC3C-4E02-9A6E-30E52A4FF76F}" type="slidenum">
              <a:rPr lang="es-ES" smtClean="0"/>
              <a:t>15</a:t>
            </a:fld>
            <a:endParaRPr lang="es-ES" dirty="0"/>
          </a:p>
        </p:txBody>
      </p:sp>
      <p:sp>
        <p:nvSpPr>
          <p:cNvPr id="5" name="Marcador de notas 4"/>
          <p:cNvSpPr>
            <a:spLocks noGrp="1"/>
          </p:cNvSpPr>
          <p:nvPr>
            <p:ph type="body" sz="quarter" idx="11"/>
          </p:nvPr>
        </p:nvSpPr>
        <p:spPr/>
        <p:txBody>
          <a:bodyPr/>
          <a:lstStyle/>
          <a:p>
            <a:endParaRPr lang="es-ES"/>
          </a:p>
        </p:txBody>
      </p:sp>
    </p:spTree>
    <p:extLst>
      <p:ext uri="{BB962C8B-B14F-4D97-AF65-F5344CB8AC3E}">
        <p14:creationId xmlns:p14="http://schemas.microsoft.com/office/powerpoint/2010/main" val="265309954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4" name="3 Marcador de número de diapositiva"/>
          <p:cNvSpPr>
            <a:spLocks noGrp="1"/>
          </p:cNvSpPr>
          <p:nvPr>
            <p:ph type="sldNum" sz="quarter" idx="10"/>
          </p:nvPr>
        </p:nvSpPr>
        <p:spPr/>
        <p:txBody>
          <a:bodyPr/>
          <a:lstStyle/>
          <a:p>
            <a:fld id="{5F79E17D-DC3C-4E02-9A6E-30E52A4FF76F}" type="slidenum">
              <a:rPr lang="es-ES" smtClean="0"/>
              <a:t>16</a:t>
            </a:fld>
            <a:endParaRPr lang="es-ES" dirty="0"/>
          </a:p>
        </p:txBody>
      </p:sp>
      <p:sp>
        <p:nvSpPr>
          <p:cNvPr id="5" name="Marcador de notas 4"/>
          <p:cNvSpPr>
            <a:spLocks noGrp="1"/>
          </p:cNvSpPr>
          <p:nvPr>
            <p:ph type="body" sz="quarter" idx="11"/>
          </p:nvPr>
        </p:nvSpPr>
        <p:spPr/>
        <p:txBody>
          <a:bodyPr/>
          <a:lstStyle/>
          <a:p>
            <a:endParaRPr lang="es-ES"/>
          </a:p>
        </p:txBody>
      </p:sp>
    </p:spTree>
    <p:extLst>
      <p:ext uri="{BB962C8B-B14F-4D97-AF65-F5344CB8AC3E}">
        <p14:creationId xmlns:p14="http://schemas.microsoft.com/office/powerpoint/2010/main" val="50015418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dirty="0"/>
          </a:p>
        </p:txBody>
      </p:sp>
      <p:sp>
        <p:nvSpPr>
          <p:cNvPr id="4" name="3 Marcador de número de diapositiva"/>
          <p:cNvSpPr>
            <a:spLocks noGrp="1"/>
          </p:cNvSpPr>
          <p:nvPr>
            <p:ph type="sldNum" sz="quarter" idx="10"/>
          </p:nvPr>
        </p:nvSpPr>
        <p:spPr/>
        <p:txBody>
          <a:bodyPr/>
          <a:lstStyle/>
          <a:p>
            <a:fld id="{5F79E17D-DC3C-4E02-9A6E-30E52A4FF76F}" type="slidenum">
              <a:rPr lang="es-ES" smtClean="0">
                <a:solidFill>
                  <a:prstClr val="black"/>
                </a:solidFill>
              </a:rPr>
              <a:pPr/>
              <a:t>17</a:t>
            </a:fld>
            <a:endParaRPr lang="es-ES">
              <a:solidFill>
                <a:prstClr val="black"/>
              </a:solidFill>
            </a:endParaRPr>
          </a:p>
        </p:txBody>
      </p:sp>
    </p:spTree>
    <p:extLst>
      <p:ext uri="{BB962C8B-B14F-4D97-AF65-F5344CB8AC3E}">
        <p14:creationId xmlns:p14="http://schemas.microsoft.com/office/powerpoint/2010/main" val="13639521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4" name="3 Marcador de número de diapositiva"/>
          <p:cNvSpPr>
            <a:spLocks noGrp="1"/>
          </p:cNvSpPr>
          <p:nvPr>
            <p:ph type="sldNum" sz="quarter" idx="10"/>
          </p:nvPr>
        </p:nvSpPr>
        <p:spPr/>
        <p:txBody>
          <a:bodyPr/>
          <a:lstStyle/>
          <a:p>
            <a:fld id="{5F79E17D-DC3C-4E02-9A6E-30E52A4FF76F}" type="slidenum">
              <a:rPr lang="es-ES" smtClean="0"/>
              <a:t>18</a:t>
            </a:fld>
            <a:endParaRPr lang="es-ES" dirty="0"/>
          </a:p>
        </p:txBody>
      </p:sp>
      <p:sp>
        <p:nvSpPr>
          <p:cNvPr id="5" name="Marcador de notas 4"/>
          <p:cNvSpPr>
            <a:spLocks noGrp="1"/>
          </p:cNvSpPr>
          <p:nvPr>
            <p:ph type="body" sz="quarter" idx="11"/>
          </p:nvPr>
        </p:nvSpPr>
        <p:spPr/>
        <p:txBody>
          <a:bodyPr/>
          <a:lstStyle/>
          <a:p>
            <a:endParaRPr lang="es-ES"/>
          </a:p>
        </p:txBody>
      </p:sp>
    </p:spTree>
    <p:extLst>
      <p:ext uri="{BB962C8B-B14F-4D97-AF65-F5344CB8AC3E}">
        <p14:creationId xmlns:p14="http://schemas.microsoft.com/office/powerpoint/2010/main" val="293254104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a:xfrm>
            <a:off x="666909" y="4715153"/>
            <a:ext cx="5335270" cy="4860266"/>
          </a:xfrm>
        </p:spPr>
        <p:txBody>
          <a:bodyPr/>
          <a:lstStyle/>
          <a:p>
            <a:endParaRPr lang="es-ES" sz="1200" kern="1200" dirty="0">
              <a:solidFill>
                <a:schemeClr val="tx1"/>
              </a:solidFill>
              <a:effectLst/>
              <a:latin typeface="+mn-lt"/>
              <a:ea typeface="+mn-ea"/>
              <a:cs typeface="+mn-cs"/>
            </a:endParaRPr>
          </a:p>
        </p:txBody>
      </p:sp>
      <p:sp>
        <p:nvSpPr>
          <p:cNvPr id="4" name="3 Marcador de número de diapositiva"/>
          <p:cNvSpPr>
            <a:spLocks noGrp="1"/>
          </p:cNvSpPr>
          <p:nvPr>
            <p:ph type="sldNum" sz="quarter" idx="10"/>
          </p:nvPr>
        </p:nvSpPr>
        <p:spPr/>
        <p:txBody>
          <a:bodyPr/>
          <a:lstStyle/>
          <a:p>
            <a:fld id="{5F79E17D-DC3C-4E02-9A6E-30E52A4FF76F}" type="slidenum">
              <a:rPr lang="es-ES" smtClean="0"/>
              <a:t>19</a:t>
            </a:fld>
            <a:endParaRPr lang="es-ES" dirty="0"/>
          </a:p>
        </p:txBody>
      </p:sp>
    </p:spTree>
    <p:extLst>
      <p:ext uri="{BB962C8B-B14F-4D97-AF65-F5344CB8AC3E}">
        <p14:creationId xmlns:p14="http://schemas.microsoft.com/office/powerpoint/2010/main" val="273655661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dirty="0"/>
          </a:p>
        </p:txBody>
      </p:sp>
      <p:sp>
        <p:nvSpPr>
          <p:cNvPr id="4" name="3 Marcador de número de diapositiva"/>
          <p:cNvSpPr>
            <a:spLocks noGrp="1"/>
          </p:cNvSpPr>
          <p:nvPr>
            <p:ph type="sldNum" sz="quarter" idx="10"/>
          </p:nvPr>
        </p:nvSpPr>
        <p:spPr/>
        <p:txBody>
          <a:bodyPr/>
          <a:lstStyle/>
          <a:p>
            <a:fld id="{5F79E17D-DC3C-4E02-9A6E-30E52A4FF76F}" type="slidenum">
              <a:rPr lang="es-ES" smtClean="0">
                <a:solidFill>
                  <a:prstClr val="black"/>
                </a:solidFill>
              </a:rPr>
              <a:pPr/>
              <a:t>2</a:t>
            </a:fld>
            <a:endParaRPr lang="es-ES">
              <a:solidFill>
                <a:prstClr val="black"/>
              </a:solidFill>
            </a:endParaRPr>
          </a:p>
        </p:txBody>
      </p:sp>
    </p:spTree>
    <p:extLst>
      <p:ext uri="{BB962C8B-B14F-4D97-AF65-F5344CB8AC3E}">
        <p14:creationId xmlns:p14="http://schemas.microsoft.com/office/powerpoint/2010/main" val="336561224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4" name="3 Marcador de número de diapositiva"/>
          <p:cNvSpPr>
            <a:spLocks noGrp="1"/>
          </p:cNvSpPr>
          <p:nvPr>
            <p:ph type="sldNum" sz="quarter" idx="10"/>
          </p:nvPr>
        </p:nvSpPr>
        <p:spPr/>
        <p:txBody>
          <a:bodyPr/>
          <a:lstStyle/>
          <a:p>
            <a:fld id="{5F79E17D-DC3C-4E02-9A6E-30E52A4FF76F}" type="slidenum">
              <a:rPr lang="es-ES" smtClean="0"/>
              <a:t>20</a:t>
            </a:fld>
            <a:endParaRPr lang="es-ES" dirty="0"/>
          </a:p>
        </p:txBody>
      </p:sp>
      <p:sp>
        <p:nvSpPr>
          <p:cNvPr id="5" name="Marcador de notas 4"/>
          <p:cNvSpPr>
            <a:spLocks noGrp="1"/>
          </p:cNvSpPr>
          <p:nvPr>
            <p:ph type="body" sz="quarter" idx="11"/>
          </p:nvPr>
        </p:nvSpPr>
        <p:spPr/>
        <p:txBody>
          <a:bodyPr/>
          <a:lstStyle/>
          <a:p>
            <a:endParaRPr lang="es-ES"/>
          </a:p>
        </p:txBody>
      </p:sp>
    </p:spTree>
    <p:extLst>
      <p:ext uri="{BB962C8B-B14F-4D97-AF65-F5344CB8AC3E}">
        <p14:creationId xmlns:p14="http://schemas.microsoft.com/office/powerpoint/2010/main" val="296525806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a:xfrm>
            <a:off x="666909" y="4715153"/>
            <a:ext cx="5335270" cy="4860266"/>
          </a:xfrm>
        </p:spPr>
        <p:txBody>
          <a:bodyPr/>
          <a:lstStyle/>
          <a:p>
            <a:endParaRPr lang="es-ES" sz="1200" kern="1200" dirty="0">
              <a:solidFill>
                <a:schemeClr val="tx1"/>
              </a:solidFill>
              <a:effectLst/>
              <a:latin typeface="+mn-lt"/>
              <a:ea typeface="+mn-ea"/>
              <a:cs typeface="+mn-cs"/>
            </a:endParaRPr>
          </a:p>
        </p:txBody>
      </p:sp>
      <p:sp>
        <p:nvSpPr>
          <p:cNvPr id="4" name="3 Marcador de número de diapositiva"/>
          <p:cNvSpPr>
            <a:spLocks noGrp="1"/>
          </p:cNvSpPr>
          <p:nvPr>
            <p:ph type="sldNum" sz="quarter" idx="10"/>
          </p:nvPr>
        </p:nvSpPr>
        <p:spPr/>
        <p:txBody>
          <a:bodyPr/>
          <a:lstStyle/>
          <a:p>
            <a:fld id="{5F79E17D-DC3C-4E02-9A6E-30E52A4FF76F}" type="slidenum">
              <a:rPr lang="es-ES" smtClean="0"/>
              <a:t>21</a:t>
            </a:fld>
            <a:endParaRPr lang="es-ES" dirty="0"/>
          </a:p>
        </p:txBody>
      </p:sp>
    </p:spTree>
    <p:extLst>
      <p:ext uri="{BB962C8B-B14F-4D97-AF65-F5344CB8AC3E}">
        <p14:creationId xmlns:p14="http://schemas.microsoft.com/office/powerpoint/2010/main" val="376299061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4" name="3 Marcador de número de diapositiva"/>
          <p:cNvSpPr>
            <a:spLocks noGrp="1"/>
          </p:cNvSpPr>
          <p:nvPr>
            <p:ph type="sldNum" sz="quarter" idx="10"/>
          </p:nvPr>
        </p:nvSpPr>
        <p:spPr/>
        <p:txBody>
          <a:bodyPr/>
          <a:lstStyle/>
          <a:p>
            <a:fld id="{5F79E17D-DC3C-4E02-9A6E-30E52A4FF76F}" type="slidenum">
              <a:rPr lang="es-ES" smtClean="0"/>
              <a:t>22</a:t>
            </a:fld>
            <a:endParaRPr lang="es-ES" dirty="0"/>
          </a:p>
        </p:txBody>
      </p:sp>
      <p:sp>
        <p:nvSpPr>
          <p:cNvPr id="5" name="Marcador de notas 4"/>
          <p:cNvSpPr>
            <a:spLocks noGrp="1"/>
          </p:cNvSpPr>
          <p:nvPr>
            <p:ph type="body" sz="quarter" idx="11"/>
          </p:nvPr>
        </p:nvSpPr>
        <p:spPr/>
        <p:txBody>
          <a:bodyPr/>
          <a:lstStyle/>
          <a:p>
            <a:endParaRPr lang="es-ES"/>
          </a:p>
        </p:txBody>
      </p:sp>
    </p:spTree>
    <p:extLst>
      <p:ext uri="{BB962C8B-B14F-4D97-AF65-F5344CB8AC3E}">
        <p14:creationId xmlns:p14="http://schemas.microsoft.com/office/powerpoint/2010/main" val="119004637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4" name="3 Marcador de número de diapositiva"/>
          <p:cNvSpPr>
            <a:spLocks noGrp="1"/>
          </p:cNvSpPr>
          <p:nvPr>
            <p:ph type="sldNum" sz="quarter" idx="10"/>
          </p:nvPr>
        </p:nvSpPr>
        <p:spPr/>
        <p:txBody>
          <a:bodyPr/>
          <a:lstStyle/>
          <a:p>
            <a:fld id="{5F79E17D-DC3C-4E02-9A6E-30E52A4FF76F}" type="slidenum">
              <a:rPr lang="es-ES" smtClean="0"/>
              <a:t>23</a:t>
            </a:fld>
            <a:endParaRPr lang="es-ES" dirty="0"/>
          </a:p>
        </p:txBody>
      </p:sp>
      <p:sp>
        <p:nvSpPr>
          <p:cNvPr id="5" name="Marcador de notas 4"/>
          <p:cNvSpPr>
            <a:spLocks noGrp="1"/>
          </p:cNvSpPr>
          <p:nvPr>
            <p:ph type="body" sz="quarter" idx="11"/>
          </p:nvPr>
        </p:nvSpPr>
        <p:spPr/>
        <p:txBody>
          <a:bodyPr/>
          <a:lstStyle/>
          <a:p>
            <a:endParaRPr lang="es-ES"/>
          </a:p>
        </p:txBody>
      </p:sp>
    </p:spTree>
    <p:extLst>
      <p:ext uri="{BB962C8B-B14F-4D97-AF65-F5344CB8AC3E}">
        <p14:creationId xmlns:p14="http://schemas.microsoft.com/office/powerpoint/2010/main" val="290307181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dirty="0"/>
          </a:p>
        </p:txBody>
      </p:sp>
      <p:sp>
        <p:nvSpPr>
          <p:cNvPr id="4" name="3 Marcador de número de diapositiva"/>
          <p:cNvSpPr>
            <a:spLocks noGrp="1"/>
          </p:cNvSpPr>
          <p:nvPr>
            <p:ph type="sldNum" sz="quarter" idx="10"/>
          </p:nvPr>
        </p:nvSpPr>
        <p:spPr/>
        <p:txBody>
          <a:bodyPr/>
          <a:lstStyle/>
          <a:p>
            <a:fld id="{5F79E17D-DC3C-4E02-9A6E-30E52A4FF76F}" type="slidenum">
              <a:rPr lang="es-ES" smtClean="0">
                <a:solidFill>
                  <a:prstClr val="black"/>
                </a:solidFill>
              </a:rPr>
              <a:pPr/>
              <a:t>24</a:t>
            </a:fld>
            <a:endParaRPr lang="es-ES">
              <a:solidFill>
                <a:prstClr val="black"/>
              </a:solidFill>
            </a:endParaRPr>
          </a:p>
        </p:txBody>
      </p:sp>
    </p:spTree>
    <p:extLst>
      <p:ext uri="{BB962C8B-B14F-4D97-AF65-F5344CB8AC3E}">
        <p14:creationId xmlns:p14="http://schemas.microsoft.com/office/powerpoint/2010/main" val="280665273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4" name="3 Marcador de número de diapositiva"/>
          <p:cNvSpPr>
            <a:spLocks noGrp="1"/>
          </p:cNvSpPr>
          <p:nvPr>
            <p:ph type="sldNum" sz="quarter" idx="10"/>
          </p:nvPr>
        </p:nvSpPr>
        <p:spPr/>
        <p:txBody>
          <a:bodyPr/>
          <a:lstStyle/>
          <a:p>
            <a:fld id="{5F79E17D-DC3C-4E02-9A6E-30E52A4FF76F}" type="slidenum">
              <a:rPr lang="es-ES" smtClean="0"/>
              <a:t>25</a:t>
            </a:fld>
            <a:endParaRPr lang="es-ES" dirty="0"/>
          </a:p>
        </p:txBody>
      </p:sp>
      <p:sp>
        <p:nvSpPr>
          <p:cNvPr id="5" name="Marcador de notas 4"/>
          <p:cNvSpPr>
            <a:spLocks noGrp="1"/>
          </p:cNvSpPr>
          <p:nvPr>
            <p:ph type="body" sz="quarter" idx="11"/>
          </p:nvPr>
        </p:nvSpPr>
        <p:spPr/>
        <p:txBody>
          <a:bodyPr/>
          <a:lstStyle/>
          <a:p>
            <a:endParaRPr lang="es-ES"/>
          </a:p>
        </p:txBody>
      </p:sp>
    </p:spTree>
    <p:extLst>
      <p:ext uri="{BB962C8B-B14F-4D97-AF65-F5344CB8AC3E}">
        <p14:creationId xmlns:p14="http://schemas.microsoft.com/office/powerpoint/2010/main" val="120044483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4" name="3 Marcador de número de diapositiva"/>
          <p:cNvSpPr>
            <a:spLocks noGrp="1"/>
          </p:cNvSpPr>
          <p:nvPr>
            <p:ph type="sldNum" sz="quarter" idx="10"/>
          </p:nvPr>
        </p:nvSpPr>
        <p:spPr/>
        <p:txBody>
          <a:bodyPr/>
          <a:lstStyle/>
          <a:p>
            <a:fld id="{5F79E17D-DC3C-4E02-9A6E-30E52A4FF76F}" type="slidenum">
              <a:rPr lang="es-ES" smtClean="0"/>
              <a:t>26</a:t>
            </a:fld>
            <a:endParaRPr lang="es-ES" dirty="0"/>
          </a:p>
        </p:txBody>
      </p:sp>
      <p:sp>
        <p:nvSpPr>
          <p:cNvPr id="5" name="Marcador de notas 4"/>
          <p:cNvSpPr>
            <a:spLocks noGrp="1"/>
          </p:cNvSpPr>
          <p:nvPr>
            <p:ph type="body" sz="quarter" idx="11"/>
          </p:nvPr>
        </p:nvSpPr>
        <p:spPr/>
        <p:txBody>
          <a:bodyPr/>
          <a:lstStyle/>
          <a:p>
            <a:endParaRPr lang="es-ES"/>
          </a:p>
        </p:txBody>
      </p:sp>
    </p:spTree>
    <p:extLst>
      <p:ext uri="{BB962C8B-B14F-4D97-AF65-F5344CB8AC3E}">
        <p14:creationId xmlns:p14="http://schemas.microsoft.com/office/powerpoint/2010/main" val="127235620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4" name="3 Marcador de número de diapositiva"/>
          <p:cNvSpPr>
            <a:spLocks noGrp="1"/>
          </p:cNvSpPr>
          <p:nvPr>
            <p:ph type="sldNum" sz="quarter" idx="10"/>
          </p:nvPr>
        </p:nvSpPr>
        <p:spPr/>
        <p:txBody>
          <a:bodyPr/>
          <a:lstStyle/>
          <a:p>
            <a:fld id="{5F79E17D-DC3C-4E02-9A6E-30E52A4FF76F}" type="slidenum">
              <a:rPr lang="es-ES" smtClean="0"/>
              <a:t>27</a:t>
            </a:fld>
            <a:endParaRPr lang="es-ES" dirty="0"/>
          </a:p>
        </p:txBody>
      </p:sp>
      <p:sp>
        <p:nvSpPr>
          <p:cNvPr id="5" name="Marcador de notas 4"/>
          <p:cNvSpPr>
            <a:spLocks noGrp="1"/>
          </p:cNvSpPr>
          <p:nvPr>
            <p:ph type="body" sz="quarter" idx="11"/>
          </p:nvPr>
        </p:nvSpPr>
        <p:spPr/>
        <p:txBody>
          <a:bodyPr/>
          <a:lstStyle/>
          <a:p>
            <a:endParaRPr lang="es-ES"/>
          </a:p>
        </p:txBody>
      </p:sp>
    </p:spTree>
    <p:extLst>
      <p:ext uri="{BB962C8B-B14F-4D97-AF65-F5344CB8AC3E}">
        <p14:creationId xmlns:p14="http://schemas.microsoft.com/office/powerpoint/2010/main" val="107078860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4" name="3 Marcador de número de diapositiva"/>
          <p:cNvSpPr>
            <a:spLocks noGrp="1"/>
          </p:cNvSpPr>
          <p:nvPr>
            <p:ph type="sldNum" sz="quarter" idx="10"/>
          </p:nvPr>
        </p:nvSpPr>
        <p:spPr/>
        <p:txBody>
          <a:bodyPr/>
          <a:lstStyle/>
          <a:p>
            <a:fld id="{5F79E17D-DC3C-4E02-9A6E-30E52A4FF76F}" type="slidenum">
              <a:rPr lang="es-ES" smtClean="0"/>
              <a:t>28</a:t>
            </a:fld>
            <a:endParaRPr lang="es-ES" dirty="0"/>
          </a:p>
        </p:txBody>
      </p:sp>
      <p:sp>
        <p:nvSpPr>
          <p:cNvPr id="5" name="Marcador de notas 4"/>
          <p:cNvSpPr>
            <a:spLocks noGrp="1"/>
          </p:cNvSpPr>
          <p:nvPr>
            <p:ph type="body" sz="quarter" idx="11"/>
          </p:nvPr>
        </p:nvSpPr>
        <p:spPr/>
        <p:txBody>
          <a:bodyPr/>
          <a:lstStyle/>
          <a:p>
            <a:endParaRPr lang="es-ES"/>
          </a:p>
        </p:txBody>
      </p:sp>
    </p:spTree>
    <p:extLst>
      <p:ext uri="{BB962C8B-B14F-4D97-AF65-F5344CB8AC3E}">
        <p14:creationId xmlns:p14="http://schemas.microsoft.com/office/powerpoint/2010/main" val="405707599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4" name="3 Marcador de número de diapositiva"/>
          <p:cNvSpPr>
            <a:spLocks noGrp="1"/>
          </p:cNvSpPr>
          <p:nvPr>
            <p:ph type="sldNum" sz="quarter" idx="10"/>
          </p:nvPr>
        </p:nvSpPr>
        <p:spPr/>
        <p:txBody>
          <a:bodyPr/>
          <a:lstStyle/>
          <a:p>
            <a:fld id="{5F79E17D-DC3C-4E02-9A6E-30E52A4FF76F}" type="slidenum">
              <a:rPr lang="es-ES" smtClean="0"/>
              <a:t>29</a:t>
            </a:fld>
            <a:endParaRPr lang="es-ES" dirty="0"/>
          </a:p>
        </p:txBody>
      </p:sp>
      <p:sp>
        <p:nvSpPr>
          <p:cNvPr id="5" name="Marcador de notas 4"/>
          <p:cNvSpPr>
            <a:spLocks noGrp="1"/>
          </p:cNvSpPr>
          <p:nvPr>
            <p:ph type="body" sz="quarter" idx="11"/>
          </p:nvPr>
        </p:nvSpPr>
        <p:spPr/>
        <p:txBody>
          <a:bodyPr/>
          <a:lstStyle/>
          <a:p>
            <a:endParaRPr lang="es-ES"/>
          </a:p>
        </p:txBody>
      </p:sp>
    </p:spTree>
    <p:extLst>
      <p:ext uri="{BB962C8B-B14F-4D97-AF65-F5344CB8AC3E}">
        <p14:creationId xmlns:p14="http://schemas.microsoft.com/office/powerpoint/2010/main" val="284517649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4" name="3 Marcador de número de diapositiva"/>
          <p:cNvSpPr>
            <a:spLocks noGrp="1"/>
          </p:cNvSpPr>
          <p:nvPr>
            <p:ph type="sldNum" sz="quarter" idx="10"/>
          </p:nvPr>
        </p:nvSpPr>
        <p:spPr/>
        <p:txBody>
          <a:bodyPr/>
          <a:lstStyle/>
          <a:p>
            <a:fld id="{5F79E17D-DC3C-4E02-9A6E-30E52A4FF76F}" type="slidenum">
              <a:rPr lang="es-ES" smtClean="0"/>
              <a:t>3</a:t>
            </a:fld>
            <a:endParaRPr lang="es-ES" dirty="0"/>
          </a:p>
        </p:txBody>
      </p:sp>
      <p:sp>
        <p:nvSpPr>
          <p:cNvPr id="6" name="Marcador de notas 5"/>
          <p:cNvSpPr>
            <a:spLocks noGrp="1"/>
          </p:cNvSpPr>
          <p:nvPr>
            <p:ph type="body" sz="quarter" idx="11"/>
          </p:nvPr>
        </p:nvSpPr>
        <p:spPr/>
        <p:txBody>
          <a:bodyPr/>
          <a:lstStyle/>
          <a:p>
            <a:endParaRPr lang="es-ES"/>
          </a:p>
        </p:txBody>
      </p:sp>
    </p:spTree>
    <p:extLst>
      <p:ext uri="{BB962C8B-B14F-4D97-AF65-F5344CB8AC3E}">
        <p14:creationId xmlns:p14="http://schemas.microsoft.com/office/powerpoint/2010/main" val="145254302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4" name="3 Marcador de número de diapositiva"/>
          <p:cNvSpPr>
            <a:spLocks noGrp="1"/>
          </p:cNvSpPr>
          <p:nvPr>
            <p:ph type="sldNum" sz="quarter" idx="10"/>
          </p:nvPr>
        </p:nvSpPr>
        <p:spPr/>
        <p:txBody>
          <a:bodyPr/>
          <a:lstStyle/>
          <a:p>
            <a:fld id="{5F79E17D-DC3C-4E02-9A6E-30E52A4FF76F}" type="slidenum">
              <a:rPr lang="es-ES" smtClean="0"/>
              <a:t>30</a:t>
            </a:fld>
            <a:endParaRPr lang="es-ES" dirty="0"/>
          </a:p>
        </p:txBody>
      </p:sp>
      <p:sp>
        <p:nvSpPr>
          <p:cNvPr id="5" name="Marcador de notas 4"/>
          <p:cNvSpPr>
            <a:spLocks noGrp="1"/>
          </p:cNvSpPr>
          <p:nvPr>
            <p:ph type="body" sz="quarter" idx="11"/>
          </p:nvPr>
        </p:nvSpPr>
        <p:spPr/>
        <p:txBody>
          <a:bodyPr/>
          <a:lstStyle/>
          <a:p>
            <a:endParaRPr lang="es-ES"/>
          </a:p>
        </p:txBody>
      </p:sp>
    </p:spTree>
    <p:extLst>
      <p:ext uri="{BB962C8B-B14F-4D97-AF65-F5344CB8AC3E}">
        <p14:creationId xmlns:p14="http://schemas.microsoft.com/office/powerpoint/2010/main" val="12338720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4" name="3 Marcador de número de diapositiva"/>
          <p:cNvSpPr>
            <a:spLocks noGrp="1"/>
          </p:cNvSpPr>
          <p:nvPr>
            <p:ph type="sldNum" sz="quarter" idx="10"/>
          </p:nvPr>
        </p:nvSpPr>
        <p:spPr/>
        <p:txBody>
          <a:bodyPr/>
          <a:lstStyle/>
          <a:p>
            <a:fld id="{5F79E17D-DC3C-4E02-9A6E-30E52A4FF76F}" type="slidenum">
              <a:rPr lang="es-ES" smtClean="0"/>
              <a:t>31</a:t>
            </a:fld>
            <a:endParaRPr lang="es-ES" dirty="0"/>
          </a:p>
        </p:txBody>
      </p:sp>
      <p:sp>
        <p:nvSpPr>
          <p:cNvPr id="5" name="Marcador de notas 4"/>
          <p:cNvSpPr>
            <a:spLocks noGrp="1"/>
          </p:cNvSpPr>
          <p:nvPr>
            <p:ph type="body" sz="quarter" idx="11"/>
          </p:nvPr>
        </p:nvSpPr>
        <p:spPr/>
        <p:txBody>
          <a:bodyPr/>
          <a:lstStyle/>
          <a:p>
            <a:endParaRPr lang="es-ES"/>
          </a:p>
        </p:txBody>
      </p:sp>
    </p:spTree>
    <p:extLst>
      <p:ext uri="{BB962C8B-B14F-4D97-AF65-F5344CB8AC3E}">
        <p14:creationId xmlns:p14="http://schemas.microsoft.com/office/powerpoint/2010/main" val="241154154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4" name="3 Marcador de número de diapositiva"/>
          <p:cNvSpPr>
            <a:spLocks noGrp="1"/>
          </p:cNvSpPr>
          <p:nvPr>
            <p:ph type="sldNum" sz="quarter" idx="10"/>
          </p:nvPr>
        </p:nvSpPr>
        <p:spPr/>
        <p:txBody>
          <a:bodyPr/>
          <a:lstStyle/>
          <a:p>
            <a:fld id="{5F79E17D-DC3C-4E02-9A6E-30E52A4FF76F}" type="slidenum">
              <a:rPr lang="es-ES" smtClean="0"/>
              <a:t>32</a:t>
            </a:fld>
            <a:endParaRPr lang="es-ES" dirty="0"/>
          </a:p>
        </p:txBody>
      </p:sp>
      <p:sp>
        <p:nvSpPr>
          <p:cNvPr id="5" name="Marcador de notas 4"/>
          <p:cNvSpPr>
            <a:spLocks noGrp="1"/>
          </p:cNvSpPr>
          <p:nvPr>
            <p:ph type="body" sz="quarter" idx="11"/>
          </p:nvPr>
        </p:nvSpPr>
        <p:spPr/>
        <p:txBody>
          <a:bodyPr/>
          <a:lstStyle/>
          <a:p>
            <a:endParaRPr lang="es-ES"/>
          </a:p>
        </p:txBody>
      </p:sp>
    </p:spTree>
    <p:extLst>
      <p:ext uri="{BB962C8B-B14F-4D97-AF65-F5344CB8AC3E}">
        <p14:creationId xmlns:p14="http://schemas.microsoft.com/office/powerpoint/2010/main" val="4253831399"/>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4" name="3 Marcador de número de diapositiva"/>
          <p:cNvSpPr>
            <a:spLocks noGrp="1"/>
          </p:cNvSpPr>
          <p:nvPr>
            <p:ph type="sldNum" sz="quarter" idx="10"/>
          </p:nvPr>
        </p:nvSpPr>
        <p:spPr/>
        <p:txBody>
          <a:bodyPr/>
          <a:lstStyle/>
          <a:p>
            <a:fld id="{5F79E17D-DC3C-4E02-9A6E-30E52A4FF76F}" type="slidenum">
              <a:rPr lang="es-ES" smtClean="0"/>
              <a:t>33</a:t>
            </a:fld>
            <a:endParaRPr lang="es-ES" dirty="0"/>
          </a:p>
        </p:txBody>
      </p:sp>
      <p:sp>
        <p:nvSpPr>
          <p:cNvPr id="5" name="Marcador de notas 4"/>
          <p:cNvSpPr>
            <a:spLocks noGrp="1"/>
          </p:cNvSpPr>
          <p:nvPr>
            <p:ph type="body" sz="quarter" idx="11"/>
          </p:nvPr>
        </p:nvSpPr>
        <p:spPr/>
        <p:txBody>
          <a:bodyPr/>
          <a:lstStyle/>
          <a:p>
            <a:endParaRPr lang="es-ES"/>
          </a:p>
        </p:txBody>
      </p:sp>
    </p:spTree>
    <p:extLst>
      <p:ext uri="{BB962C8B-B14F-4D97-AF65-F5344CB8AC3E}">
        <p14:creationId xmlns:p14="http://schemas.microsoft.com/office/powerpoint/2010/main" val="319159946"/>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a:xfrm>
            <a:off x="666909" y="4715153"/>
            <a:ext cx="5335270" cy="4860266"/>
          </a:xfrm>
        </p:spPr>
        <p:txBody>
          <a:bodyPr/>
          <a:lstStyle/>
          <a:p>
            <a:endParaRPr lang="es-ES" sz="1200" kern="1200" dirty="0" smtClean="0">
              <a:solidFill>
                <a:schemeClr val="tx1"/>
              </a:solidFill>
              <a:effectLst/>
              <a:latin typeface="+mn-lt"/>
              <a:ea typeface="+mn-ea"/>
              <a:cs typeface="+mn-cs"/>
            </a:endParaRPr>
          </a:p>
          <a:p>
            <a:r>
              <a:rPr lang="es-ES" sz="1200" kern="1200" dirty="0" smtClean="0">
                <a:solidFill>
                  <a:schemeClr val="tx1"/>
                </a:solidFill>
                <a:effectLst/>
                <a:latin typeface="+mn-lt"/>
                <a:ea typeface="+mn-ea"/>
                <a:cs typeface="+mn-cs"/>
              </a:rPr>
              <a:t> </a:t>
            </a:r>
          </a:p>
          <a:p>
            <a:endParaRPr lang="es-ES" sz="1200" kern="1200" dirty="0">
              <a:solidFill>
                <a:schemeClr val="tx1"/>
              </a:solidFill>
              <a:effectLst/>
              <a:latin typeface="+mn-lt"/>
              <a:ea typeface="+mn-ea"/>
              <a:cs typeface="+mn-cs"/>
            </a:endParaRPr>
          </a:p>
        </p:txBody>
      </p:sp>
      <p:sp>
        <p:nvSpPr>
          <p:cNvPr id="4" name="3 Marcador de número de diapositiva"/>
          <p:cNvSpPr>
            <a:spLocks noGrp="1"/>
          </p:cNvSpPr>
          <p:nvPr>
            <p:ph type="sldNum" sz="quarter" idx="10"/>
          </p:nvPr>
        </p:nvSpPr>
        <p:spPr/>
        <p:txBody>
          <a:bodyPr/>
          <a:lstStyle/>
          <a:p>
            <a:fld id="{5F79E17D-DC3C-4E02-9A6E-30E52A4FF76F}" type="slidenum">
              <a:rPr lang="es-ES" smtClean="0"/>
              <a:t>34</a:t>
            </a:fld>
            <a:endParaRPr lang="es-ES" dirty="0"/>
          </a:p>
        </p:txBody>
      </p:sp>
    </p:spTree>
    <p:extLst>
      <p:ext uri="{BB962C8B-B14F-4D97-AF65-F5344CB8AC3E}">
        <p14:creationId xmlns:p14="http://schemas.microsoft.com/office/powerpoint/2010/main" val="2191370424"/>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a:xfrm>
            <a:off x="666909" y="4715153"/>
            <a:ext cx="5335270" cy="4860266"/>
          </a:xfrm>
        </p:spPr>
        <p:txBody>
          <a:bodyPr/>
          <a:lstStyle/>
          <a:p>
            <a:endParaRPr lang="es-ES" sz="1200" kern="1200" dirty="0" smtClean="0">
              <a:solidFill>
                <a:schemeClr val="tx1"/>
              </a:solidFill>
              <a:effectLst/>
              <a:latin typeface="+mn-lt"/>
              <a:ea typeface="+mn-ea"/>
              <a:cs typeface="+mn-cs"/>
            </a:endParaRPr>
          </a:p>
          <a:p>
            <a:r>
              <a:rPr lang="es-ES" sz="1200" kern="1200" dirty="0" smtClean="0">
                <a:solidFill>
                  <a:schemeClr val="tx1"/>
                </a:solidFill>
                <a:effectLst/>
                <a:latin typeface="+mn-lt"/>
                <a:ea typeface="+mn-ea"/>
                <a:cs typeface="+mn-cs"/>
              </a:rPr>
              <a:t> </a:t>
            </a:r>
          </a:p>
          <a:p>
            <a:endParaRPr lang="es-ES" sz="1200" kern="1200" dirty="0">
              <a:solidFill>
                <a:schemeClr val="tx1"/>
              </a:solidFill>
              <a:effectLst/>
              <a:latin typeface="+mn-lt"/>
              <a:ea typeface="+mn-ea"/>
              <a:cs typeface="+mn-cs"/>
            </a:endParaRPr>
          </a:p>
        </p:txBody>
      </p:sp>
      <p:sp>
        <p:nvSpPr>
          <p:cNvPr id="4" name="3 Marcador de número de diapositiva"/>
          <p:cNvSpPr>
            <a:spLocks noGrp="1"/>
          </p:cNvSpPr>
          <p:nvPr>
            <p:ph type="sldNum" sz="quarter" idx="10"/>
          </p:nvPr>
        </p:nvSpPr>
        <p:spPr/>
        <p:txBody>
          <a:bodyPr/>
          <a:lstStyle/>
          <a:p>
            <a:fld id="{5F79E17D-DC3C-4E02-9A6E-30E52A4FF76F}" type="slidenum">
              <a:rPr lang="es-ES" smtClean="0"/>
              <a:t>35</a:t>
            </a:fld>
            <a:endParaRPr lang="es-ES" dirty="0"/>
          </a:p>
        </p:txBody>
      </p:sp>
    </p:spTree>
    <p:extLst>
      <p:ext uri="{BB962C8B-B14F-4D97-AF65-F5344CB8AC3E}">
        <p14:creationId xmlns:p14="http://schemas.microsoft.com/office/powerpoint/2010/main" val="4032733690"/>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dirty="0"/>
          </a:p>
        </p:txBody>
      </p:sp>
      <p:sp>
        <p:nvSpPr>
          <p:cNvPr id="4" name="3 Marcador de número de diapositiva"/>
          <p:cNvSpPr>
            <a:spLocks noGrp="1"/>
          </p:cNvSpPr>
          <p:nvPr>
            <p:ph type="sldNum" sz="quarter" idx="10"/>
          </p:nvPr>
        </p:nvSpPr>
        <p:spPr/>
        <p:txBody>
          <a:bodyPr/>
          <a:lstStyle/>
          <a:p>
            <a:fld id="{5F79E17D-DC3C-4E02-9A6E-30E52A4FF76F}" type="slidenum">
              <a:rPr lang="es-ES" smtClean="0">
                <a:solidFill>
                  <a:prstClr val="black"/>
                </a:solidFill>
              </a:rPr>
              <a:pPr/>
              <a:t>36</a:t>
            </a:fld>
            <a:endParaRPr lang="es-ES">
              <a:solidFill>
                <a:prstClr val="black"/>
              </a:solidFill>
            </a:endParaRPr>
          </a:p>
        </p:txBody>
      </p:sp>
    </p:spTree>
    <p:extLst>
      <p:ext uri="{BB962C8B-B14F-4D97-AF65-F5344CB8AC3E}">
        <p14:creationId xmlns:p14="http://schemas.microsoft.com/office/powerpoint/2010/main" val="3164544983"/>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4" name="3 Marcador de número de diapositiva"/>
          <p:cNvSpPr>
            <a:spLocks noGrp="1"/>
          </p:cNvSpPr>
          <p:nvPr>
            <p:ph type="sldNum" sz="quarter" idx="10"/>
          </p:nvPr>
        </p:nvSpPr>
        <p:spPr/>
        <p:txBody>
          <a:bodyPr/>
          <a:lstStyle/>
          <a:p>
            <a:fld id="{5F79E17D-DC3C-4E02-9A6E-30E52A4FF76F}" type="slidenum">
              <a:rPr lang="es-ES" smtClean="0"/>
              <a:t>37</a:t>
            </a:fld>
            <a:endParaRPr lang="es-ES" dirty="0"/>
          </a:p>
        </p:txBody>
      </p:sp>
      <p:sp>
        <p:nvSpPr>
          <p:cNvPr id="5" name="Marcador de notas 4"/>
          <p:cNvSpPr>
            <a:spLocks noGrp="1"/>
          </p:cNvSpPr>
          <p:nvPr>
            <p:ph type="body" sz="quarter" idx="11"/>
          </p:nvPr>
        </p:nvSpPr>
        <p:spPr/>
        <p:txBody>
          <a:bodyPr/>
          <a:lstStyle/>
          <a:p>
            <a:endParaRPr lang="es-ES"/>
          </a:p>
        </p:txBody>
      </p:sp>
    </p:spTree>
    <p:extLst>
      <p:ext uri="{BB962C8B-B14F-4D97-AF65-F5344CB8AC3E}">
        <p14:creationId xmlns:p14="http://schemas.microsoft.com/office/powerpoint/2010/main" val="3778612304"/>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4" name="3 Marcador de número de diapositiva"/>
          <p:cNvSpPr>
            <a:spLocks noGrp="1"/>
          </p:cNvSpPr>
          <p:nvPr>
            <p:ph type="sldNum" sz="quarter" idx="10"/>
          </p:nvPr>
        </p:nvSpPr>
        <p:spPr/>
        <p:txBody>
          <a:bodyPr/>
          <a:lstStyle/>
          <a:p>
            <a:fld id="{5F79E17D-DC3C-4E02-9A6E-30E52A4FF76F}" type="slidenum">
              <a:rPr lang="es-ES" smtClean="0"/>
              <a:t>38</a:t>
            </a:fld>
            <a:endParaRPr lang="es-ES" dirty="0"/>
          </a:p>
        </p:txBody>
      </p:sp>
      <p:sp>
        <p:nvSpPr>
          <p:cNvPr id="5" name="Marcador de notas 4"/>
          <p:cNvSpPr>
            <a:spLocks noGrp="1"/>
          </p:cNvSpPr>
          <p:nvPr>
            <p:ph type="body" sz="quarter" idx="11"/>
          </p:nvPr>
        </p:nvSpPr>
        <p:spPr/>
        <p:txBody>
          <a:bodyPr/>
          <a:lstStyle/>
          <a:p>
            <a:endParaRPr lang="es-ES"/>
          </a:p>
        </p:txBody>
      </p:sp>
    </p:spTree>
    <p:extLst>
      <p:ext uri="{BB962C8B-B14F-4D97-AF65-F5344CB8AC3E}">
        <p14:creationId xmlns:p14="http://schemas.microsoft.com/office/powerpoint/2010/main" val="203145368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4" name="3 Marcador de número de diapositiva"/>
          <p:cNvSpPr>
            <a:spLocks noGrp="1"/>
          </p:cNvSpPr>
          <p:nvPr>
            <p:ph type="sldNum" sz="quarter" idx="10"/>
          </p:nvPr>
        </p:nvSpPr>
        <p:spPr/>
        <p:txBody>
          <a:bodyPr/>
          <a:lstStyle/>
          <a:p>
            <a:fld id="{5F79E17D-DC3C-4E02-9A6E-30E52A4FF76F}" type="slidenum">
              <a:rPr lang="es-ES" smtClean="0"/>
              <a:t>4</a:t>
            </a:fld>
            <a:endParaRPr lang="es-ES" dirty="0"/>
          </a:p>
        </p:txBody>
      </p:sp>
      <p:sp>
        <p:nvSpPr>
          <p:cNvPr id="5" name="Marcador de notas 4"/>
          <p:cNvSpPr>
            <a:spLocks noGrp="1"/>
          </p:cNvSpPr>
          <p:nvPr>
            <p:ph type="body" sz="quarter" idx="11"/>
          </p:nvPr>
        </p:nvSpPr>
        <p:spPr/>
        <p:txBody>
          <a:bodyPr/>
          <a:lstStyle/>
          <a:p>
            <a:endParaRPr lang="es-ES"/>
          </a:p>
        </p:txBody>
      </p:sp>
    </p:spTree>
    <p:extLst>
      <p:ext uri="{BB962C8B-B14F-4D97-AF65-F5344CB8AC3E}">
        <p14:creationId xmlns:p14="http://schemas.microsoft.com/office/powerpoint/2010/main" val="386874736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4" name="3 Marcador de número de diapositiva"/>
          <p:cNvSpPr>
            <a:spLocks noGrp="1"/>
          </p:cNvSpPr>
          <p:nvPr>
            <p:ph type="sldNum" sz="quarter" idx="10"/>
          </p:nvPr>
        </p:nvSpPr>
        <p:spPr/>
        <p:txBody>
          <a:bodyPr/>
          <a:lstStyle/>
          <a:p>
            <a:fld id="{5F79E17D-DC3C-4E02-9A6E-30E52A4FF76F}" type="slidenum">
              <a:rPr lang="es-ES" smtClean="0"/>
              <a:t>5</a:t>
            </a:fld>
            <a:endParaRPr lang="es-ES" dirty="0"/>
          </a:p>
        </p:txBody>
      </p:sp>
      <p:sp>
        <p:nvSpPr>
          <p:cNvPr id="5" name="Marcador de notas 4"/>
          <p:cNvSpPr>
            <a:spLocks noGrp="1"/>
          </p:cNvSpPr>
          <p:nvPr>
            <p:ph type="body" sz="quarter" idx="11"/>
          </p:nvPr>
        </p:nvSpPr>
        <p:spPr/>
        <p:txBody>
          <a:bodyPr/>
          <a:lstStyle/>
          <a:p>
            <a:endParaRPr lang="es-ES"/>
          </a:p>
        </p:txBody>
      </p:sp>
    </p:spTree>
    <p:extLst>
      <p:ext uri="{BB962C8B-B14F-4D97-AF65-F5344CB8AC3E}">
        <p14:creationId xmlns:p14="http://schemas.microsoft.com/office/powerpoint/2010/main" val="276100444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4" name="3 Marcador de número de diapositiva"/>
          <p:cNvSpPr>
            <a:spLocks noGrp="1"/>
          </p:cNvSpPr>
          <p:nvPr>
            <p:ph type="sldNum" sz="quarter" idx="10"/>
          </p:nvPr>
        </p:nvSpPr>
        <p:spPr/>
        <p:txBody>
          <a:bodyPr/>
          <a:lstStyle/>
          <a:p>
            <a:fld id="{5F79E17D-DC3C-4E02-9A6E-30E52A4FF76F}" type="slidenum">
              <a:rPr lang="es-ES" smtClean="0"/>
              <a:t>6</a:t>
            </a:fld>
            <a:endParaRPr lang="es-ES" dirty="0"/>
          </a:p>
        </p:txBody>
      </p:sp>
      <p:sp>
        <p:nvSpPr>
          <p:cNvPr id="5" name="Marcador de notas 4"/>
          <p:cNvSpPr>
            <a:spLocks noGrp="1"/>
          </p:cNvSpPr>
          <p:nvPr>
            <p:ph type="body" sz="quarter" idx="11"/>
          </p:nvPr>
        </p:nvSpPr>
        <p:spPr/>
        <p:txBody>
          <a:bodyPr/>
          <a:lstStyle/>
          <a:p>
            <a:endParaRPr lang="es-ES"/>
          </a:p>
        </p:txBody>
      </p:sp>
    </p:spTree>
    <p:extLst>
      <p:ext uri="{BB962C8B-B14F-4D97-AF65-F5344CB8AC3E}">
        <p14:creationId xmlns:p14="http://schemas.microsoft.com/office/powerpoint/2010/main" val="11781785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4" name="3 Marcador de número de diapositiva"/>
          <p:cNvSpPr>
            <a:spLocks noGrp="1"/>
          </p:cNvSpPr>
          <p:nvPr>
            <p:ph type="sldNum" sz="quarter" idx="10"/>
          </p:nvPr>
        </p:nvSpPr>
        <p:spPr/>
        <p:txBody>
          <a:bodyPr/>
          <a:lstStyle/>
          <a:p>
            <a:fld id="{5F79E17D-DC3C-4E02-9A6E-30E52A4FF76F}" type="slidenum">
              <a:rPr lang="es-ES" smtClean="0"/>
              <a:t>7</a:t>
            </a:fld>
            <a:endParaRPr lang="es-ES" dirty="0"/>
          </a:p>
        </p:txBody>
      </p:sp>
      <p:sp>
        <p:nvSpPr>
          <p:cNvPr id="5" name="Marcador de notas 4"/>
          <p:cNvSpPr>
            <a:spLocks noGrp="1"/>
          </p:cNvSpPr>
          <p:nvPr>
            <p:ph type="body" sz="quarter" idx="11"/>
          </p:nvPr>
        </p:nvSpPr>
        <p:spPr/>
        <p:txBody>
          <a:bodyPr/>
          <a:lstStyle/>
          <a:p>
            <a:endParaRPr lang="es-ES"/>
          </a:p>
        </p:txBody>
      </p:sp>
    </p:spTree>
    <p:extLst>
      <p:ext uri="{BB962C8B-B14F-4D97-AF65-F5344CB8AC3E}">
        <p14:creationId xmlns:p14="http://schemas.microsoft.com/office/powerpoint/2010/main" val="379902851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4" name="3 Marcador de número de diapositiva"/>
          <p:cNvSpPr>
            <a:spLocks noGrp="1"/>
          </p:cNvSpPr>
          <p:nvPr>
            <p:ph type="sldNum" sz="quarter" idx="10"/>
          </p:nvPr>
        </p:nvSpPr>
        <p:spPr/>
        <p:txBody>
          <a:bodyPr/>
          <a:lstStyle/>
          <a:p>
            <a:fld id="{5F79E17D-DC3C-4E02-9A6E-30E52A4FF76F}" type="slidenum">
              <a:rPr lang="es-ES" smtClean="0"/>
              <a:t>8</a:t>
            </a:fld>
            <a:endParaRPr lang="es-ES" dirty="0"/>
          </a:p>
        </p:txBody>
      </p:sp>
      <p:sp>
        <p:nvSpPr>
          <p:cNvPr id="5" name="Marcador de notas 4"/>
          <p:cNvSpPr>
            <a:spLocks noGrp="1"/>
          </p:cNvSpPr>
          <p:nvPr>
            <p:ph type="body" sz="quarter" idx="11"/>
          </p:nvPr>
        </p:nvSpPr>
        <p:spPr/>
        <p:txBody>
          <a:bodyPr/>
          <a:lstStyle/>
          <a:p>
            <a:endParaRPr lang="es-ES"/>
          </a:p>
        </p:txBody>
      </p:sp>
    </p:spTree>
    <p:extLst>
      <p:ext uri="{BB962C8B-B14F-4D97-AF65-F5344CB8AC3E}">
        <p14:creationId xmlns:p14="http://schemas.microsoft.com/office/powerpoint/2010/main" val="294898562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4" name="3 Marcador de número de diapositiva"/>
          <p:cNvSpPr>
            <a:spLocks noGrp="1"/>
          </p:cNvSpPr>
          <p:nvPr>
            <p:ph type="sldNum" sz="quarter" idx="10"/>
          </p:nvPr>
        </p:nvSpPr>
        <p:spPr/>
        <p:txBody>
          <a:bodyPr/>
          <a:lstStyle/>
          <a:p>
            <a:fld id="{5F79E17D-DC3C-4E02-9A6E-30E52A4FF76F}" type="slidenum">
              <a:rPr lang="es-ES" smtClean="0"/>
              <a:t>9</a:t>
            </a:fld>
            <a:endParaRPr lang="es-ES" dirty="0"/>
          </a:p>
        </p:txBody>
      </p:sp>
      <p:sp>
        <p:nvSpPr>
          <p:cNvPr id="5" name="Marcador de notas 4"/>
          <p:cNvSpPr>
            <a:spLocks noGrp="1"/>
          </p:cNvSpPr>
          <p:nvPr>
            <p:ph type="body" sz="quarter" idx="11"/>
          </p:nvPr>
        </p:nvSpPr>
        <p:spPr/>
        <p:txBody>
          <a:bodyPr/>
          <a:lstStyle/>
          <a:p>
            <a:endParaRPr lang="es-ES"/>
          </a:p>
        </p:txBody>
      </p:sp>
    </p:spTree>
    <p:extLst>
      <p:ext uri="{BB962C8B-B14F-4D97-AF65-F5344CB8AC3E}">
        <p14:creationId xmlns:p14="http://schemas.microsoft.com/office/powerpoint/2010/main" val="85227586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1942416" y="2514601"/>
            <a:ext cx="6600451" cy="2262781"/>
          </a:xfrm>
        </p:spPr>
        <p:txBody>
          <a:bodyPr anchor="b">
            <a:normAutofit/>
          </a:bodyPr>
          <a:lstStyle>
            <a:lvl1pPr>
              <a:defRPr sz="54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942416" y="4777380"/>
            <a:ext cx="6600451"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2FE509D0-173C-4463-93DE-D0A8CB4D9BD0}" type="datetime1">
              <a:rPr lang="es-ES" smtClean="0"/>
              <a:t>15/05/2018</a:t>
            </a:fld>
            <a:endParaRPr lang="es-ES"/>
          </a:p>
        </p:txBody>
      </p:sp>
      <p:sp>
        <p:nvSpPr>
          <p:cNvPr id="5" name="Footer Placeholder 4"/>
          <p:cNvSpPr>
            <a:spLocks noGrp="1"/>
          </p:cNvSpPr>
          <p:nvPr>
            <p:ph type="ftr" sz="quarter" idx="11"/>
          </p:nvPr>
        </p:nvSpPr>
        <p:spPr/>
        <p:txBody>
          <a:bodyPr/>
          <a:lstStyle/>
          <a:p>
            <a:endParaRPr lang="es-ES"/>
          </a:p>
        </p:txBody>
      </p:sp>
      <p:sp>
        <p:nvSpPr>
          <p:cNvPr id="9" name="Freeform 8"/>
          <p:cNvSpPr/>
          <p:nvPr/>
        </p:nvSpPr>
        <p:spPr bwMode="auto">
          <a:xfrm>
            <a:off x="-31719" y="4321158"/>
            <a:ext cx="1395473" cy="781781"/>
          </a:xfrm>
          <a:custGeom>
            <a:avLst/>
            <a:gdLst/>
            <a:ahLst/>
            <a:cxnLst/>
            <a:rect l="l" t="t" r="r" b="b"/>
            <a:pathLst>
              <a:path w="8042" h="10000">
                <a:moveTo>
                  <a:pt x="5799" y="10000"/>
                </a:moveTo>
                <a:cubicBezTo>
                  <a:pt x="5880" y="10000"/>
                  <a:pt x="5934" y="9940"/>
                  <a:pt x="5961" y="9880"/>
                </a:cubicBezTo>
                <a:cubicBezTo>
                  <a:pt x="5961" y="9820"/>
                  <a:pt x="5988" y="9820"/>
                  <a:pt x="5988" y="9820"/>
                </a:cubicBezTo>
                <a:lnTo>
                  <a:pt x="8042" y="5260"/>
                </a:lnTo>
                <a:cubicBezTo>
                  <a:pt x="8096" y="5140"/>
                  <a:pt x="8096" y="4901"/>
                  <a:pt x="8042" y="4721"/>
                </a:cubicBezTo>
                <a:lnTo>
                  <a:pt x="5988" y="221"/>
                </a:lnTo>
                <a:cubicBezTo>
                  <a:pt x="5988" y="160"/>
                  <a:pt x="5961" y="160"/>
                  <a:pt x="5961" y="160"/>
                </a:cubicBezTo>
                <a:cubicBezTo>
                  <a:pt x="5934" y="101"/>
                  <a:pt x="5880" y="41"/>
                  <a:pt x="5799" y="41"/>
                </a:cubicBezTo>
                <a:lnTo>
                  <a:pt x="18" y="0"/>
                </a:lnTo>
                <a:cubicBezTo>
                  <a:pt x="12" y="3330"/>
                  <a:pt x="6" y="6661"/>
                  <a:pt x="0" y="9991"/>
                </a:cubicBezTo>
                <a:lnTo>
                  <a:pt x="5799" y="10000"/>
                </a:lnTo>
                <a:close/>
              </a:path>
            </a:pathLst>
          </a:custGeom>
          <a:solidFill>
            <a:schemeClr val="accent1"/>
          </a:solidFill>
          <a:ln>
            <a:noFill/>
          </a:ln>
        </p:spPr>
      </p:sp>
      <p:sp>
        <p:nvSpPr>
          <p:cNvPr id="6" name="Slide Number Placeholder 5"/>
          <p:cNvSpPr>
            <a:spLocks noGrp="1"/>
          </p:cNvSpPr>
          <p:nvPr>
            <p:ph type="sldNum" sz="quarter" idx="12"/>
          </p:nvPr>
        </p:nvSpPr>
        <p:spPr>
          <a:xfrm>
            <a:off x="423334" y="4529541"/>
            <a:ext cx="584978" cy="365125"/>
          </a:xfrm>
        </p:spPr>
        <p:txBody>
          <a:bodyPr/>
          <a:lstStyle/>
          <a:p>
            <a:fld id="{5C3D40C5-F82A-418A-B981-BBE5888DE88C}" type="slidenum">
              <a:rPr lang="es-ES" smtClean="0"/>
              <a:t>‹Nº›</a:t>
            </a:fld>
            <a:endParaRPr lang="es-ES"/>
          </a:p>
        </p:txBody>
      </p:sp>
      <p:grpSp>
        <p:nvGrpSpPr>
          <p:cNvPr id="8" name="Grupo 7"/>
          <p:cNvGrpSpPr/>
          <p:nvPr userDrawn="1"/>
        </p:nvGrpSpPr>
        <p:grpSpPr>
          <a:xfrm>
            <a:off x="666017" y="391704"/>
            <a:ext cx="4906888" cy="849161"/>
            <a:chOff x="644319" y="694621"/>
            <a:chExt cx="5846032" cy="1168857"/>
          </a:xfrm>
        </p:grpSpPr>
        <p:pic>
          <p:nvPicPr>
            <p:cNvPr id="10"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4319" y="694621"/>
              <a:ext cx="5846032" cy="11688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 name="Imagen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67881" y="695652"/>
              <a:ext cx="4372629" cy="1167826"/>
            </a:xfrm>
            <a:prstGeom prst="rect">
              <a:avLst/>
            </a:prstGeom>
          </p:spPr>
        </p:pic>
      </p:grpSp>
    </p:spTree>
    <p:extLst>
      <p:ext uri="{BB962C8B-B14F-4D97-AF65-F5344CB8AC3E}">
        <p14:creationId xmlns:p14="http://schemas.microsoft.com/office/powerpoint/2010/main" val="145400268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942415" y="609600"/>
            <a:ext cx="6591985" cy="3117040"/>
          </a:xfrm>
        </p:spPr>
        <p:txBody>
          <a:bodyPr anchor="ctr">
            <a:normAutofit/>
          </a:bodyPr>
          <a:lstStyle>
            <a:lvl1pPr algn="l">
              <a:defRPr sz="48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942415" y="4354046"/>
            <a:ext cx="6591985"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78D65861-00C9-4471-8B94-4CC6287E81AA}" type="datetime1">
              <a:rPr lang="es-ES" smtClean="0"/>
              <a:t>15/05/2018</a:t>
            </a:fld>
            <a:endParaRPr lang="es-ES"/>
          </a:p>
        </p:txBody>
      </p:sp>
      <p:sp>
        <p:nvSpPr>
          <p:cNvPr id="5" name="Footer Placeholder 4"/>
          <p:cNvSpPr>
            <a:spLocks noGrp="1"/>
          </p:cNvSpPr>
          <p:nvPr>
            <p:ph type="ftr" sz="quarter" idx="11"/>
          </p:nvPr>
        </p:nvSpPr>
        <p:spPr/>
        <p:txBody>
          <a:bodyPr/>
          <a:lstStyle/>
          <a:p>
            <a:endParaRPr lang="es-ES"/>
          </a:p>
        </p:txBody>
      </p:sp>
      <p:sp>
        <p:nvSpPr>
          <p:cNvPr id="10" name="Freeform 11"/>
          <p:cNvSpPr/>
          <p:nvPr/>
        </p:nvSpPr>
        <p:spPr bwMode="auto">
          <a:xfrm flipV="1">
            <a:off x="58" y="316652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0"/>
            <a:ext cx="584978" cy="365125"/>
          </a:xfrm>
        </p:spPr>
        <p:txBody>
          <a:bodyPr/>
          <a:lstStyle/>
          <a:p>
            <a:fld id="{5C3D40C5-F82A-418A-B981-BBE5888DE88C}" type="slidenum">
              <a:rPr lang="es-ES" smtClean="0"/>
              <a:t>‹Nº›</a:t>
            </a:fld>
            <a:endParaRPr lang="es-ES"/>
          </a:p>
        </p:txBody>
      </p:sp>
    </p:spTree>
    <p:extLst>
      <p:ext uri="{BB962C8B-B14F-4D97-AF65-F5344CB8AC3E}">
        <p14:creationId xmlns:p14="http://schemas.microsoft.com/office/powerpoint/2010/main" val="269182608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2188123" y="609600"/>
            <a:ext cx="6109587" cy="2895600"/>
          </a:xfrm>
        </p:spPr>
        <p:txBody>
          <a:bodyPr anchor="ctr">
            <a:normAutofit/>
          </a:bodyPr>
          <a:lstStyle>
            <a:lvl1pPr algn="l">
              <a:defRPr sz="4800" b="0" cap="none"/>
            </a:lvl1pPr>
          </a:lstStyle>
          <a:p>
            <a:r>
              <a:rPr lang="es-ES" smtClean="0"/>
              <a:t>Haga clic para modificar el estilo de título del patrón</a:t>
            </a:r>
            <a:endParaRPr lang="en-US" dirty="0"/>
          </a:p>
        </p:txBody>
      </p:sp>
      <p:sp>
        <p:nvSpPr>
          <p:cNvPr id="13" name="Text Placeholder 9"/>
          <p:cNvSpPr>
            <a:spLocks noGrp="1"/>
          </p:cNvSpPr>
          <p:nvPr>
            <p:ph type="body" sz="quarter" idx="13"/>
          </p:nvPr>
        </p:nvSpPr>
        <p:spPr>
          <a:xfrm>
            <a:off x="2415972" y="3505200"/>
            <a:ext cx="5653888"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1942415" y="4354046"/>
            <a:ext cx="6591985"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8E36F0F4-DB3B-45B0-B52E-073F2922D0A2}" type="datetime1">
              <a:rPr lang="es-ES" smtClean="0"/>
              <a:t>15/05/2018</a:t>
            </a:fld>
            <a:endParaRPr lang="es-ES"/>
          </a:p>
        </p:txBody>
      </p:sp>
      <p:sp>
        <p:nvSpPr>
          <p:cNvPr id="5" name="Footer Placeholder 4"/>
          <p:cNvSpPr>
            <a:spLocks noGrp="1"/>
          </p:cNvSpPr>
          <p:nvPr>
            <p:ph type="ftr" sz="quarter" idx="11"/>
          </p:nvPr>
        </p:nvSpPr>
        <p:spPr/>
        <p:txBody>
          <a:bodyPr/>
          <a:lstStyle/>
          <a:p>
            <a:endParaRPr lang="es-ES"/>
          </a:p>
        </p:txBody>
      </p:sp>
      <p:sp>
        <p:nvSpPr>
          <p:cNvPr id="19" name="Freeform 11"/>
          <p:cNvSpPr/>
          <p:nvPr/>
        </p:nvSpPr>
        <p:spPr bwMode="auto">
          <a:xfrm flipV="1">
            <a:off x="58" y="316652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0"/>
            <a:ext cx="584978" cy="365125"/>
          </a:xfrm>
        </p:spPr>
        <p:txBody>
          <a:bodyPr/>
          <a:lstStyle/>
          <a:p>
            <a:fld id="{5C3D40C5-F82A-418A-B981-BBE5888DE88C}" type="slidenum">
              <a:rPr lang="es-ES" smtClean="0"/>
              <a:t>‹Nº›</a:t>
            </a:fld>
            <a:endParaRPr lang="es-ES"/>
          </a:p>
        </p:txBody>
      </p:sp>
      <p:sp>
        <p:nvSpPr>
          <p:cNvPr id="14" name="TextBox 13"/>
          <p:cNvSpPr txBox="1"/>
          <p:nvPr/>
        </p:nvSpPr>
        <p:spPr>
          <a:xfrm>
            <a:off x="1808316" y="648005"/>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8169533" y="290530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320524278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1942415" y="2438401"/>
            <a:ext cx="6591985" cy="2724845"/>
          </a:xfrm>
        </p:spPr>
        <p:txBody>
          <a:bodyPr anchor="b">
            <a:normAutofit/>
          </a:bodyPr>
          <a:lstStyle>
            <a:lvl1pPr algn="l">
              <a:defRPr sz="4800" b="0"/>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1942415" y="5181600"/>
            <a:ext cx="6591985"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smtClean="0"/>
              <a:t>Haga clic para modificar el estilo de texto del patrón</a:t>
            </a:r>
          </a:p>
        </p:txBody>
      </p:sp>
      <p:sp>
        <p:nvSpPr>
          <p:cNvPr id="5" name="Date Placeholder 4"/>
          <p:cNvSpPr>
            <a:spLocks noGrp="1"/>
          </p:cNvSpPr>
          <p:nvPr>
            <p:ph type="dt" sz="half" idx="10"/>
          </p:nvPr>
        </p:nvSpPr>
        <p:spPr/>
        <p:txBody>
          <a:bodyPr/>
          <a:lstStyle/>
          <a:p>
            <a:fld id="{B9EAC3A9-5822-44DB-B959-8F1715DDAED5}" type="datetime1">
              <a:rPr lang="es-ES" smtClean="0"/>
              <a:t>15/05/2018</a:t>
            </a:fld>
            <a:endParaRPr lang="es-ES"/>
          </a:p>
        </p:txBody>
      </p:sp>
      <p:sp>
        <p:nvSpPr>
          <p:cNvPr id="6" name="Footer Placeholder 5"/>
          <p:cNvSpPr>
            <a:spLocks noGrp="1"/>
          </p:cNvSpPr>
          <p:nvPr>
            <p:ph type="ftr" sz="quarter" idx="11"/>
          </p:nvPr>
        </p:nvSpPr>
        <p:spPr/>
        <p:txBody>
          <a:bodyPr/>
          <a:lstStyle/>
          <a:p>
            <a:endParaRPr lang="es-ES"/>
          </a:p>
        </p:txBody>
      </p:sp>
      <p:sp>
        <p:nvSpPr>
          <p:cNvPr id="11"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5C3D40C5-F82A-418A-B981-BBE5888DE88C}" type="slidenum">
              <a:rPr lang="es-ES" smtClean="0"/>
              <a:t>‹Nº›</a:t>
            </a:fld>
            <a:endParaRPr lang="es-ES"/>
          </a:p>
        </p:txBody>
      </p:sp>
    </p:spTree>
    <p:extLst>
      <p:ext uri="{BB962C8B-B14F-4D97-AF65-F5344CB8AC3E}">
        <p14:creationId xmlns:p14="http://schemas.microsoft.com/office/powerpoint/2010/main" val="97272173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13" name="Title 1"/>
          <p:cNvSpPr>
            <a:spLocks noGrp="1"/>
          </p:cNvSpPr>
          <p:nvPr>
            <p:ph type="title"/>
          </p:nvPr>
        </p:nvSpPr>
        <p:spPr>
          <a:xfrm>
            <a:off x="2188123" y="609600"/>
            <a:ext cx="6109587" cy="2895600"/>
          </a:xfrm>
        </p:spPr>
        <p:txBody>
          <a:bodyPr anchor="ctr">
            <a:normAutofit/>
          </a:bodyPr>
          <a:lstStyle>
            <a:lvl1pPr algn="l">
              <a:defRPr sz="4800" b="0" cap="none"/>
            </a:lvl1pPr>
          </a:lstStyle>
          <a:p>
            <a:r>
              <a:rPr lang="es-ES" smtClean="0"/>
              <a:t>Haga clic para modificar el estilo de título del patrón</a:t>
            </a:r>
            <a:endParaRPr lang="en-US" dirty="0"/>
          </a:p>
        </p:txBody>
      </p:sp>
      <p:sp>
        <p:nvSpPr>
          <p:cNvPr id="21" name="Text Placeholder 9"/>
          <p:cNvSpPr>
            <a:spLocks noGrp="1"/>
          </p:cNvSpPr>
          <p:nvPr>
            <p:ph type="body" sz="quarter" idx="13"/>
          </p:nvPr>
        </p:nvSpPr>
        <p:spPr>
          <a:xfrm>
            <a:off x="1942415" y="4343400"/>
            <a:ext cx="6688292"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4" name="Text Placeholder 3"/>
          <p:cNvSpPr>
            <a:spLocks noGrp="1"/>
          </p:cNvSpPr>
          <p:nvPr>
            <p:ph type="body" sz="half" idx="2"/>
          </p:nvPr>
        </p:nvSpPr>
        <p:spPr>
          <a:xfrm>
            <a:off x="1942415" y="5181600"/>
            <a:ext cx="6688292"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smtClean="0"/>
              <a:t>Haga clic para modificar el estilo de texto del patrón</a:t>
            </a:r>
          </a:p>
        </p:txBody>
      </p:sp>
      <p:sp>
        <p:nvSpPr>
          <p:cNvPr id="5" name="Date Placeholder 4"/>
          <p:cNvSpPr>
            <a:spLocks noGrp="1"/>
          </p:cNvSpPr>
          <p:nvPr>
            <p:ph type="dt" sz="half" idx="10"/>
          </p:nvPr>
        </p:nvSpPr>
        <p:spPr/>
        <p:txBody>
          <a:bodyPr/>
          <a:lstStyle/>
          <a:p>
            <a:fld id="{031FCEB0-99E1-47D7-B321-042C0A413FF7}" type="datetime1">
              <a:rPr lang="es-ES" smtClean="0"/>
              <a:t>15/05/2018</a:t>
            </a:fld>
            <a:endParaRPr lang="es-ES"/>
          </a:p>
        </p:txBody>
      </p:sp>
      <p:sp>
        <p:nvSpPr>
          <p:cNvPr id="6" name="Footer Placeholder 5"/>
          <p:cNvSpPr>
            <a:spLocks noGrp="1"/>
          </p:cNvSpPr>
          <p:nvPr>
            <p:ph type="ftr" sz="quarter" idx="11"/>
          </p:nvPr>
        </p:nvSpPr>
        <p:spPr/>
        <p:txBody>
          <a:bodyPr/>
          <a:lstStyle/>
          <a:p>
            <a:endParaRPr lang="es-ES"/>
          </a:p>
        </p:txBody>
      </p:sp>
      <p:sp>
        <p:nvSpPr>
          <p:cNvPr id="20"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5C3D40C5-F82A-418A-B981-BBE5888DE88C}" type="slidenum">
              <a:rPr lang="es-ES" smtClean="0"/>
              <a:t>‹Nº›</a:t>
            </a:fld>
            <a:endParaRPr lang="es-ES"/>
          </a:p>
        </p:txBody>
      </p:sp>
      <p:sp>
        <p:nvSpPr>
          <p:cNvPr id="11" name="TextBox 10"/>
          <p:cNvSpPr txBox="1"/>
          <p:nvPr/>
        </p:nvSpPr>
        <p:spPr>
          <a:xfrm>
            <a:off x="1808316" y="648005"/>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2" name="TextBox 11"/>
          <p:cNvSpPr txBox="1"/>
          <p:nvPr/>
        </p:nvSpPr>
        <p:spPr>
          <a:xfrm>
            <a:off x="8169533" y="290530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418005753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1942416" y="627407"/>
            <a:ext cx="6591984" cy="2880020"/>
          </a:xfrm>
        </p:spPr>
        <p:txBody>
          <a:bodyPr anchor="ctr">
            <a:normAutofit/>
          </a:bodyPr>
          <a:lstStyle>
            <a:lvl1pPr algn="l">
              <a:defRPr sz="4800" b="0"/>
            </a:lvl1pPr>
          </a:lstStyle>
          <a:p>
            <a:r>
              <a:rPr lang="es-ES" smtClean="0"/>
              <a:t>Haga clic para modificar el estilo de título del patrón</a:t>
            </a:r>
            <a:endParaRPr lang="en-US" dirty="0"/>
          </a:p>
        </p:txBody>
      </p:sp>
      <p:sp>
        <p:nvSpPr>
          <p:cNvPr id="21" name="Text Placeholder 9"/>
          <p:cNvSpPr>
            <a:spLocks noGrp="1"/>
          </p:cNvSpPr>
          <p:nvPr>
            <p:ph type="body" sz="quarter" idx="13"/>
          </p:nvPr>
        </p:nvSpPr>
        <p:spPr>
          <a:xfrm>
            <a:off x="1942415" y="4343400"/>
            <a:ext cx="6591985"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4" name="Text Placeholder 3"/>
          <p:cNvSpPr>
            <a:spLocks noGrp="1"/>
          </p:cNvSpPr>
          <p:nvPr>
            <p:ph type="body" sz="half" idx="2"/>
          </p:nvPr>
        </p:nvSpPr>
        <p:spPr>
          <a:xfrm>
            <a:off x="1942415" y="5181600"/>
            <a:ext cx="6591985"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smtClean="0"/>
              <a:t>Haga clic para modificar el estilo de texto del patrón</a:t>
            </a:r>
          </a:p>
        </p:txBody>
      </p:sp>
      <p:sp>
        <p:nvSpPr>
          <p:cNvPr id="5" name="Date Placeholder 4"/>
          <p:cNvSpPr>
            <a:spLocks noGrp="1"/>
          </p:cNvSpPr>
          <p:nvPr>
            <p:ph type="dt" sz="half" idx="10"/>
          </p:nvPr>
        </p:nvSpPr>
        <p:spPr/>
        <p:txBody>
          <a:bodyPr/>
          <a:lstStyle/>
          <a:p>
            <a:fld id="{783E7B2E-2559-42BF-93D0-3E36A118E79B}" type="datetime1">
              <a:rPr lang="es-ES" smtClean="0"/>
              <a:t>15/05/2018</a:t>
            </a:fld>
            <a:endParaRPr lang="es-ES"/>
          </a:p>
        </p:txBody>
      </p:sp>
      <p:sp>
        <p:nvSpPr>
          <p:cNvPr id="6" name="Footer Placeholder 5"/>
          <p:cNvSpPr>
            <a:spLocks noGrp="1"/>
          </p:cNvSpPr>
          <p:nvPr>
            <p:ph type="ftr" sz="quarter" idx="11"/>
          </p:nvPr>
        </p:nvSpPr>
        <p:spPr/>
        <p:txBody>
          <a:bodyPr/>
          <a:lstStyle/>
          <a:p>
            <a:endParaRPr lang="es-ES"/>
          </a:p>
        </p:txBody>
      </p:sp>
      <p:sp>
        <p:nvSpPr>
          <p:cNvPr id="10"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5C3D40C5-F82A-418A-B981-BBE5888DE88C}" type="slidenum">
              <a:rPr lang="es-ES" smtClean="0"/>
              <a:t>‹Nº›</a:t>
            </a:fld>
            <a:endParaRPr lang="es-ES"/>
          </a:p>
        </p:txBody>
      </p:sp>
    </p:spTree>
    <p:extLst>
      <p:ext uri="{BB962C8B-B14F-4D97-AF65-F5344CB8AC3E}">
        <p14:creationId xmlns:p14="http://schemas.microsoft.com/office/powerpoint/2010/main" val="253850143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CED20E93-37BE-42E0-973D-9D47E536087C}" type="datetime1">
              <a:rPr lang="es-ES" smtClean="0"/>
              <a:t>15/05/2018</a:t>
            </a:fld>
            <a:endParaRPr lang="es-ES"/>
          </a:p>
        </p:txBody>
      </p:sp>
      <p:sp>
        <p:nvSpPr>
          <p:cNvPr id="5" name="Footer Placeholder 4"/>
          <p:cNvSpPr>
            <a:spLocks noGrp="1"/>
          </p:cNvSpPr>
          <p:nvPr>
            <p:ph type="ftr" sz="quarter" idx="11"/>
          </p:nvPr>
        </p:nvSpPr>
        <p:spPr/>
        <p:txBody>
          <a:bodyPr/>
          <a:lstStyle/>
          <a:p>
            <a:endParaRPr lang="es-ES"/>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5C3D40C5-F82A-418A-B981-BBE5888DE88C}" type="slidenum">
              <a:rPr lang="es-ES" smtClean="0"/>
              <a:t>‹Nº›</a:t>
            </a:fld>
            <a:endParaRPr lang="es-ES"/>
          </a:p>
        </p:txBody>
      </p:sp>
    </p:spTree>
    <p:extLst>
      <p:ext uri="{BB962C8B-B14F-4D97-AF65-F5344CB8AC3E}">
        <p14:creationId xmlns:p14="http://schemas.microsoft.com/office/powerpoint/2010/main" val="427399731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78535" y="627406"/>
            <a:ext cx="1656132" cy="5283817"/>
          </a:xfrm>
        </p:spPr>
        <p:txBody>
          <a:bodyPr vert="eaVert" anchor="ct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1942416" y="627406"/>
            <a:ext cx="4716348" cy="5283817"/>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DFBDB678-C9C6-4ABF-B707-8CC771414097}" type="datetime1">
              <a:rPr lang="es-ES" smtClean="0"/>
              <a:t>15/05/2018</a:t>
            </a:fld>
            <a:endParaRPr lang="es-ES"/>
          </a:p>
        </p:txBody>
      </p:sp>
      <p:sp>
        <p:nvSpPr>
          <p:cNvPr id="5" name="Footer Placeholder 4"/>
          <p:cNvSpPr>
            <a:spLocks noGrp="1"/>
          </p:cNvSpPr>
          <p:nvPr>
            <p:ph type="ftr" sz="quarter" idx="11"/>
          </p:nvPr>
        </p:nvSpPr>
        <p:spPr/>
        <p:txBody>
          <a:bodyPr/>
          <a:lstStyle/>
          <a:p>
            <a:endParaRPr lang="es-ES"/>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5C3D40C5-F82A-418A-B981-BBE5888DE88C}" type="slidenum">
              <a:rPr lang="es-ES" smtClean="0"/>
              <a:t>‹Nº›</a:t>
            </a:fld>
            <a:endParaRPr lang="es-ES"/>
          </a:p>
        </p:txBody>
      </p:sp>
    </p:spTree>
    <p:extLst>
      <p:ext uri="{BB962C8B-B14F-4D97-AF65-F5344CB8AC3E}">
        <p14:creationId xmlns:p14="http://schemas.microsoft.com/office/powerpoint/2010/main" val="10474465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a:xfrm>
            <a:off x="1945201" y="624110"/>
            <a:ext cx="6589199" cy="1280890"/>
          </a:xfrm>
        </p:spPr>
        <p:txBody>
          <a:bodyPr/>
          <a:lstStyle/>
          <a:p>
            <a:r>
              <a:rPr lang="es-ES" dirty="0" smtClean="0"/>
              <a:t>Haga clic para modificar el estilo de título del patrón</a:t>
            </a:r>
            <a:endParaRPr lang="en-US" dirty="0"/>
          </a:p>
        </p:txBody>
      </p:sp>
      <p:sp>
        <p:nvSpPr>
          <p:cNvPr id="3" name="Content Placeholder 2"/>
          <p:cNvSpPr>
            <a:spLocks noGrp="1"/>
          </p:cNvSpPr>
          <p:nvPr>
            <p:ph idx="1"/>
          </p:nvPr>
        </p:nvSpPr>
        <p:spPr>
          <a:xfrm>
            <a:off x="1942415" y="2133600"/>
            <a:ext cx="6591985" cy="3777622"/>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3ED4A575-FFE8-4551-B7F8-1AF6989698FF}" type="datetime1">
              <a:rPr lang="es-ES" smtClean="0"/>
              <a:t>15/05/2018</a:t>
            </a:fld>
            <a:endParaRPr lang="es-ES"/>
          </a:p>
        </p:txBody>
      </p:sp>
      <p:sp>
        <p:nvSpPr>
          <p:cNvPr id="5" name="Footer Placeholder 4"/>
          <p:cNvSpPr>
            <a:spLocks noGrp="1"/>
          </p:cNvSpPr>
          <p:nvPr>
            <p:ph type="ftr" sz="quarter" idx="11"/>
          </p:nvPr>
        </p:nvSpPr>
        <p:spPr/>
        <p:txBody>
          <a:bodyPr/>
          <a:lstStyle/>
          <a:p>
            <a:endParaRPr lang="es-ES"/>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5C3D40C5-F82A-418A-B981-BBE5888DE88C}" type="slidenum">
              <a:rPr lang="es-ES" smtClean="0"/>
              <a:t>‹Nº›</a:t>
            </a:fld>
            <a:endParaRPr lang="es-ES"/>
          </a:p>
        </p:txBody>
      </p:sp>
      <p:grpSp>
        <p:nvGrpSpPr>
          <p:cNvPr id="8" name="Grupo 7"/>
          <p:cNvGrpSpPr/>
          <p:nvPr userDrawn="1"/>
        </p:nvGrpSpPr>
        <p:grpSpPr>
          <a:xfrm>
            <a:off x="1358414" y="422747"/>
            <a:ext cx="4906888" cy="849161"/>
            <a:chOff x="1497872" y="911180"/>
            <a:chExt cx="5846032" cy="1168857"/>
          </a:xfrm>
        </p:grpSpPr>
        <p:pic>
          <p:nvPicPr>
            <p:cNvPr id="9"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97872" y="911180"/>
              <a:ext cx="5846032" cy="11688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 name="Imagen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1614" y="925951"/>
              <a:ext cx="4376793" cy="1154086"/>
            </a:xfrm>
            <a:prstGeom prst="rect">
              <a:avLst/>
            </a:prstGeom>
          </p:spPr>
        </p:pic>
      </p:grpSp>
    </p:spTree>
    <p:extLst>
      <p:ext uri="{BB962C8B-B14F-4D97-AF65-F5344CB8AC3E}">
        <p14:creationId xmlns:p14="http://schemas.microsoft.com/office/powerpoint/2010/main" val="6950249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1942415" y="2074562"/>
            <a:ext cx="6591985" cy="1468800"/>
          </a:xfrm>
        </p:spPr>
        <p:txBody>
          <a:bodyPr anchor="b"/>
          <a:lstStyle>
            <a:lvl1pPr algn="l">
              <a:defRPr sz="40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942415" y="3581400"/>
            <a:ext cx="6591985"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53BDC839-6A43-40D8-9E01-5877750ABC20}" type="datetime1">
              <a:rPr lang="es-ES" smtClean="0"/>
              <a:t>15/05/2018</a:t>
            </a:fld>
            <a:endParaRPr lang="es-ES"/>
          </a:p>
        </p:txBody>
      </p:sp>
      <p:sp>
        <p:nvSpPr>
          <p:cNvPr id="5" name="Footer Placeholder 4"/>
          <p:cNvSpPr>
            <a:spLocks noGrp="1"/>
          </p:cNvSpPr>
          <p:nvPr>
            <p:ph type="ftr" sz="quarter" idx="11"/>
          </p:nvPr>
        </p:nvSpPr>
        <p:spPr/>
        <p:txBody>
          <a:bodyPr/>
          <a:lstStyle/>
          <a:p>
            <a:endParaRPr lang="es-ES"/>
          </a:p>
        </p:txBody>
      </p:sp>
      <p:sp>
        <p:nvSpPr>
          <p:cNvPr id="11" name="Freeform 11"/>
          <p:cNvSpPr/>
          <p:nvPr/>
        </p:nvSpPr>
        <p:spPr bwMode="auto">
          <a:xfrm flipV="1">
            <a:off x="58" y="316652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0"/>
            <a:ext cx="584978" cy="365125"/>
          </a:xfrm>
        </p:spPr>
        <p:txBody>
          <a:bodyPr/>
          <a:lstStyle/>
          <a:p>
            <a:fld id="{5C3D40C5-F82A-418A-B981-BBE5888DE88C}" type="slidenum">
              <a:rPr lang="es-ES" smtClean="0"/>
              <a:t>‹Nº›</a:t>
            </a:fld>
            <a:endParaRPr lang="es-ES"/>
          </a:p>
        </p:txBody>
      </p:sp>
    </p:spTree>
    <p:extLst>
      <p:ext uri="{BB962C8B-B14F-4D97-AF65-F5344CB8AC3E}">
        <p14:creationId xmlns:p14="http://schemas.microsoft.com/office/powerpoint/2010/main" val="29955609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1942416" y="2136706"/>
            <a:ext cx="3197531" cy="3767397"/>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5337307" y="2136706"/>
            <a:ext cx="3197093" cy="3767397"/>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85AE6E5A-6CAB-498D-A5C5-0481865709EE}" type="datetime1">
              <a:rPr lang="es-ES" smtClean="0"/>
              <a:t>15/05/2018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10" name="Slide Number Placeholder 5"/>
          <p:cNvSpPr>
            <a:spLocks noGrp="1"/>
          </p:cNvSpPr>
          <p:nvPr>
            <p:ph type="sldNum" sz="quarter" idx="12"/>
          </p:nvPr>
        </p:nvSpPr>
        <p:spPr>
          <a:xfrm>
            <a:off x="511228" y="787783"/>
            <a:ext cx="584978" cy="365125"/>
          </a:xfrm>
        </p:spPr>
        <p:txBody>
          <a:bodyPr/>
          <a:lstStyle/>
          <a:p>
            <a:fld id="{D57F1E4F-1CFF-5643-939E-217C01CDF565}" type="slidenum">
              <a:rPr lang="en-US" dirty="0"/>
              <a:pPr/>
              <a:t>‹Nº›</a:t>
            </a:fld>
            <a:endParaRPr lang="en-US" dirty="0"/>
          </a:p>
        </p:txBody>
      </p:sp>
    </p:spTree>
    <p:extLst>
      <p:ext uri="{BB962C8B-B14F-4D97-AF65-F5344CB8AC3E}">
        <p14:creationId xmlns:p14="http://schemas.microsoft.com/office/powerpoint/2010/main" val="8281195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265352" y="2226626"/>
            <a:ext cx="2874596"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1942415" y="2802888"/>
            <a:ext cx="3197532" cy="3105703"/>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5656154" y="2223398"/>
            <a:ext cx="2873239"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5333715" y="2799660"/>
            <a:ext cx="3195680" cy="3105703"/>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8762B37A-2C76-4BC0-9143-E51CBB80EAD6}" type="datetime1">
              <a:rPr lang="es-ES" smtClean="0"/>
              <a:t>15/05/2018</a:t>
            </a:fld>
            <a:endParaRPr lang="es-ES"/>
          </a:p>
        </p:txBody>
      </p:sp>
      <p:sp>
        <p:nvSpPr>
          <p:cNvPr id="8" name="Footer Placeholder 7"/>
          <p:cNvSpPr>
            <a:spLocks noGrp="1"/>
          </p:cNvSpPr>
          <p:nvPr>
            <p:ph type="ftr" sz="quarter" idx="11"/>
          </p:nvPr>
        </p:nvSpPr>
        <p:spPr/>
        <p:txBody>
          <a:bodyPr/>
          <a:lstStyle/>
          <a:p>
            <a:endParaRPr lang="es-ES"/>
          </a:p>
        </p:txBody>
      </p:sp>
      <p:sp>
        <p:nvSpPr>
          <p:cNvPr id="11"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12" name="Slide Number Placeholder 5"/>
          <p:cNvSpPr>
            <a:spLocks noGrp="1"/>
          </p:cNvSpPr>
          <p:nvPr>
            <p:ph type="sldNum" sz="quarter" idx="12"/>
          </p:nvPr>
        </p:nvSpPr>
        <p:spPr>
          <a:xfrm>
            <a:off x="511228" y="787783"/>
            <a:ext cx="584978" cy="365125"/>
          </a:xfrm>
        </p:spPr>
        <p:txBody>
          <a:bodyPr/>
          <a:lstStyle/>
          <a:p>
            <a:fld id="{5C3D40C5-F82A-418A-B981-BBE5888DE88C}" type="slidenum">
              <a:rPr lang="es-ES" smtClean="0"/>
              <a:t>‹Nº›</a:t>
            </a:fld>
            <a:endParaRPr lang="es-ES"/>
          </a:p>
        </p:txBody>
      </p:sp>
    </p:spTree>
    <p:extLst>
      <p:ext uri="{BB962C8B-B14F-4D97-AF65-F5344CB8AC3E}">
        <p14:creationId xmlns:p14="http://schemas.microsoft.com/office/powerpoint/2010/main" val="34863446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a:xfrm>
            <a:off x="1945200" y="624110"/>
            <a:ext cx="6589200" cy="1280890"/>
          </a:xfrm>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1BF6323A-0838-494B-B90A-C9A985A85C27}" type="datetime1">
              <a:rPr lang="es-ES" smtClean="0"/>
              <a:t>15/05/2018</a:t>
            </a:fld>
            <a:endParaRPr lang="es-ES"/>
          </a:p>
        </p:txBody>
      </p:sp>
      <p:sp>
        <p:nvSpPr>
          <p:cNvPr id="4" name="Footer Placeholder 3"/>
          <p:cNvSpPr>
            <a:spLocks noGrp="1"/>
          </p:cNvSpPr>
          <p:nvPr>
            <p:ph type="ftr" sz="quarter" idx="11"/>
          </p:nvPr>
        </p:nvSpPr>
        <p:spPr/>
        <p:txBody>
          <a:bodyPr/>
          <a:lstStyle/>
          <a:p>
            <a:endParaRPr lang="es-ES"/>
          </a:p>
        </p:txBody>
      </p:sp>
      <p:sp>
        <p:nvSpPr>
          <p:cNvPr id="8"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5C3D40C5-F82A-418A-B981-BBE5888DE88C}" type="slidenum">
              <a:rPr lang="es-ES" smtClean="0"/>
              <a:t>‹Nº›</a:t>
            </a:fld>
            <a:endParaRPr lang="es-ES"/>
          </a:p>
        </p:txBody>
      </p:sp>
    </p:spTree>
    <p:extLst>
      <p:ext uri="{BB962C8B-B14F-4D97-AF65-F5344CB8AC3E}">
        <p14:creationId xmlns:p14="http://schemas.microsoft.com/office/powerpoint/2010/main" val="30032726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183D9D4-33B3-44A6-AEE5-CDE600F5413A}" type="datetime1">
              <a:rPr lang="es-ES" smtClean="0"/>
              <a:t>15/05/2018</a:t>
            </a:fld>
            <a:endParaRPr lang="es-ES"/>
          </a:p>
        </p:txBody>
      </p:sp>
      <p:sp>
        <p:nvSpPr>
          <p:cNvPr id="3" name="Footer Placeholder 2"/>
          <p:cNvSpPr>
            <a:spLocks noGrp="1"/>
          </p:cNvSpPr>
          <p:nvPr>
            <p:ph type="ftr" sz="quarter" idx="11"/>
          </p:nvPr>
        </p:nvSpPr>
        <p:spPr/>
        <p:txBody>
          <a:bodyPr/>
          <a:lstStyle/>
          <a:p>
            <a:endParaRPr lang="es-ES"/>
          </a:p>
        </p:txBody>
      </p:sp>
      <p:sp>
        <p:nvSpPr>
          <p:cNvPr id="6"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5C3D40C5-F82A-418A-B981-BBE5888DE88C}" type="slidenum">
              <a:rPr lang="es-ES" smtClean="0"/>
              <a:t>‹Nº›</a:t>
            </a:fld>
            <a:endParaRPr lang="es-ES"/>
          </a:p>
        </p:txBody>
      </p:sp>
    </p:spTree>
    <p:extLst>
      <p:ext uri="{BB962C8B-B14F-4D97-AF65-F5344CB8AC3E}">
        <p14:creationId xmlns:p14="http://schemas.microsoft.com/office/powerpoint/2010/main" val="40161160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942415" y="446088"/>
            <a:ext cx="2629584" cy="976312"/>
          </a:xfrm>
        </p:spPr>
        <p:txBody>
          <a:bodyPr anchor="b"/>
          <a:lstStyle>
            <a:lvl1pPr algn="l">
              <a:defRPr sz="2000" b="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4743494" y="446089"/>
            <a:ext cx="3790906" cy="5414963"/>
          </a:xfrm>
        </p:spPr>
        <p:txBody>
          <a:bodyPr anchor="ct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1942415" y="1598613"/>
            <a:ext cx="2629584"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D411BB2B-6795-4146-81E5-39E6EBD80A7D}" type="datetime1">
              <a:rPr lang="es-ES" smtClean="0"/>
              <a:t>15/05/2018</a:t>
            </a:fld>
            <a:endParaRPr lang="es-ES"/>
          </a:p>
        </p:txBody>
      </p:sp>
      <p:sp>
        <p:nvSpPr>
          <p:cNvPr id="6" name="Footer Placeholder 5"/>
          <p:cNvSpPr>
            <a:spLocks noGrp="1"/>
          </p:cNvSpPr>
          <p:nvPr>
            <p:ph type="ftr" sz="quarter" idx="11"/>
          </p:nvPr>
        </p:nvSpPr>
        <p:spPr/>
        <p:txBody>
          <a:bodyPr/>
          <a:lstStyle/>
          <a:p>
            <a:endParaRPr lang="es-ES"/>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5C3D40C5-F82A-418A-B981-BBE5888DE88C}" type="slidenum">
              <a:rPr lang="es-ES" smtClean="0"/>
              <a:t>‹Nº›</a:t>
            </a:fld>
            <a:endParaRPr lang="es-ES"/>
          </a:p>
        </p:txBody>
      </p:sp>
    </p:spTree>
    <p:extLst>
      <p:ext uri="{BB962C8B-B14F-4D97-AF65-F5344CB8AC3E}">
        <p14:creationId xmlns:p14="http://schemas.microsoft.com/office/powerpoint/2010/main" val="3560252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942415" y="4800600"/>
            <a:ext cx="6591985" cy="566738"/>
          </a:xfrm>
        </p:spPr>
        <p:txBody>
          <a:bodyPr anchor="b">
            <a:normAutofit/>
          </a:bodyPr>
          <a:lstStyle>
            <a:lvl1pPr algn="l">
              <a:defRPr sz="24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1942415" y="634965"/>
            <a:ext cx="6591985"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1942415" y="5367338"/>
            <a:ext cx="6591985"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65AF7D8B-7B7E-4D35-81DB-B796A0C8E6DB}" type="datetime1">
              <a:rPr lang="es-ES" smtClean="0"/>
              <a:t>15/05/2018</a:t>
            </a:fld>
            <a:endParaRPr lang="es-ES"/>
          </a:p>
        </p:txBody>
      </p:sp>
      <p:sp>
        <p:nvSpPr>
          <p:cNvPr id="6" name="Footer Placeholder 5"/>
          <p:cNvSpPr>
            <a:spLocks noGrp="1"/>
          </p:cNvSpPr>
          <p:nvPr>
            <p:ph type="ftr" sz="quarter" idx="11"/>
          </p:nvPr>
        </p:nvSpPr>
        <p:spPr/>
        <p:txBody>
          <a:bodyPr/>
          <a:lstStyle/>
          <a:p>
            <a:endParaRPr lang="es-ES"/>
          </a:p>
        </p:txBody>
      </p:sp>
      <p:sp>
        <p:nvSpPr>
          <p:cNvPr id="10"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5C3D40C5-F82A-418A-B981-BBE5888DE88C}" type="slidenum">
              <a:rPr lang="es-ES" smtClean="0"/>
              <a:t>‹Nº›</a:t>
            </a:fld>
            <a:endParaRPr lang="es-ES"/>
          </a:p>
        </p:txBody>
      </p:sp>
    </p:spTree>
    <p:extLst>
      <p:ext uri="{BB962C8B-B14F-4D97-AF65-F5344CB8AC3E}">
        <p14:creationId xmlns:p14="http://schemas.microsoft.com/office/powerpoint/2010/main" val="22544096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36" name="Group 35"/>
          <p:cNvGrpSpPr/>
          <p:nvPr/>
        </p:nvGrpSpPr>
        <p:grpSpPr>
          <a:xfrm>
            <a:off x="1" y="228600"/>
            <a:ext cx="1981200" cy="6638628"/>
            <a:chOff x="2487613" y="285750"/>
            <a:chExt cx="2428875" cy="5654676"/>
          </a:xfrm>
        </p:grpSpPr>
        <p:sp>
          <p:nvSpPr>
            <p:cNvPr id="37"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38"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39"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40"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41"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42"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43"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44"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45"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46"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47"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48"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49" name="Group 48"/>
          <p:cNvGrpSpPr/>
          <p:nvPr/>
        </p:nvGrpSpPr>
        <p:grpSpPr>
          <a:xfrm>
            <a:off x="20421" y="285"/>
            <a:ext cx="1952272" cy="6852968"/>
            <a:chOff x="6627813" y="195717"/>
            <a:chExt cx="1952625" cy="5678034"/>
          </a:xfrm>
        </p:grpSpPr>
        <p:sp>
          <p:nvSpPr>
            <p:cNvPr id="50" name="Freeform 27"/>
            <p:cNvSpPr/>
            <p:nvPr/>
          </p:nvSpPr>
          <p:spPr bwMode="auto">
            <a:xfrm>
              <a:off x="6627813" y="195717"/>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51"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52"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53"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54"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55"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56"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57"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58"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59"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60"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61"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62" name="Rectangle 61"/>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1945200" y="624110"/>
            <a:ext cx="6589200" cy="1280890"/>
          </a:xfrm>
          <a:prstGeom prst="rect">
            <a:avLst/>
          </a:prstGeom>
        </p:spPr>
        <p:txBody>
          <a:bodyPr vert="horz" lIns="91440" tIns="45720" rIns="91440" bIns="45720" rtlCol="0" anchor="t">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942415" y="2133600"/>
            <a:ext cx="6591985" cy="3886200"/>
          </a:xfrm>
          <a:prstGeom prst="rect">
            <a:avLst/>
          </a:prstGeom>
        </p:spPr>
        <p:txBody>
          <a:bodyPr vert="horz" lIns="91440" tIns="45720" rIns="91440" bIns="45720" rtlCol="0">
            <a:normAutofit/>
          </a:bodyPr>
          <a:lstStyle/>
          <a:p>
            <a:pPr lvl="0"/>
            <a:r>
              <a:rPr lang="es-ES" dirty="0" smtClean="0"/>
              <a:t>Haga clic para modificar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n-US" dirty="0"/>
          </a:p>
        </p:txBody>
      </p:sp>
      <p:sp>
        <p:nvSpPr>
          <p:cNvPr id="4" name="Date Placeholder 3"/>
          <p:cNvSpPr>
            <a:spLocks noGrp="1"/>
          </p:cNvSpPr>
          <p:nvPr>
            <p:ph type="dt" sz="half" idx="2"/>
          </p:nvPr>
        </p:nvSpPr>
        <p:spPr>
          <a:xfrm>
            <a:off x="7772400" y="6135089"/>
            <a:ext cx="766380" cy="370171"/>
          </a:xfrm>
          <a:prstGeom prst="rect">
            <a:avLst/>
          </a:prstGeom>
        </p:spPr>
        <p:txBody>
          <a:bodyPr vert="horz" lIns="91440" tIns="45720" rIns="91440" bIns="45720" rtlCol="0" anchor="ctr"/>
          <a:lstStyle>
            <a:lvl1pPr algn="r">
              <a:defRPr sz="900">
                <a:solidFill>
                  <a:schemeClr val="tx1">
                    <a:tint val="75000"/>
                  </a:schemeClr>
                </a:solidFill>
              </a:defRPr>
            </a:lvl1pPr>
          </a:lstStyle>
          <a:p>
            <a:fld id="{B59560FC-8416-4832-83C4-758DE24DA935}" type="datetime1">
              <a:rPr lang="es-ES" smtClean="0"/>
              <a:t>15/05/2018</a:t>
            </a:fld>
            <a:endParaRPr lang="es-ES"/>
          </a:p>
        </p:txBody>
      </p:sp>
      <p:sp>
        <p:nvSpPr>
          <p:cNvPr id="5" name="Footer Placeholder 4"/>
          <p:cNvSpPr>
            <a:spLocks noGrp="1"/>
          </p:cNvSpPr>
          <p:nvPr>
            <p:ph type="ftr" sz="quarter" idx="3"/>
          </p:nvPr>
        </p:nvSpPr>
        <p:spPr>
          <a:xfrm>
            <a:off x="1942415" y="6135809"/>
            <a:ext cx="5716488"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s-ES"/>
          </a:p>
        </p:txBody>
      </p:sp>
      <p:sp>
        <p:nvSpPr>
          <p:cNvPr id="6" name="Slide Number Placeholder 5"/>
          <p:cNvSpPr>
            <a:spLocks noGrp="1"/>
          </p:cNvSpPr>
          <p:nvPr>
            <p:ph type="sldNum" sz="quarter" idx="4"/>
          </p:nvPr>
        </p:nvSpPr>
        <p:spPr bwMode="gray">
          <a:xfrm>
            <a:off x="511228" y="787783"/>
            <a:ext cx="584978" cy="365125"/>
          </a:xfrm>
          <a:prstGeom prst="rect">
            <a:avLst/>
          </a:prstGeom>
        </p:spPr>
        <p:txBody>
          <a:bodyPr vert="horz" lIns="91440" tIns="45720" rIns="91440" bIns="45720" rtlCol="0" anchor="ctr"/>
          <a:lstStyle>
            <a:lvl1pPr algn="r">
              <a:defRPr sz="2000">
                <a:solidFill>
                  <a:srgbClr val="FEFFFF"/>
                </a:solidFill>
              </a:defRPr>
            </a:lvl1pPr>
          </a:lstStyle>
          <a:p>
            <a:fld id="{5C3D40C5-F82A-418A-B981-BBE5888DE88C}" type="slidenum">
              <a:rPr lang="es-ES" smtClean="0"/>
              <a:t>‹Nº›</a:t>
            </a:fld>
            <a:endParaRPr lang="es-ES"/>
          </a:p>
        </p:txBody>
      </p:sp>
    </p:spTree>
    <p:extLst>
      <p:ext uri="{BB962C8B-B14F-4D97-AF65-F5344CB8AC3E}">
        <p14:creationId xmlns:p14="http://schemas.microsoft.com/office/powerpoint/2010/main" val="1298775267"/>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 id="2147483696" r:id="rId12"/>
    <p:sldLayoutId id="2147483697" r:id="rId13"/>
    <p:sldLayoutId id="2147483698" r:id="rId14"/>
    <p:sldLayoutId id="2147483699" r:id="rId15"/>
    <p:sldLayoutId id="2147483700" r:id="rId16"/>
  </p:sldLayoutIdLst>
  <p:hf hdr="0" ftr="0" dt="0"/>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hyperlink" Target="http://www.igae.pap.minhafp.gob.es/sitios/igae/es-ES/ClnControlGastoPublico/Paginas/NormasAuditoriaSectorPublicoYNormasTecnicas.aspx" TargetMode="External"/><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hyperlink" Target="http://www.igae.pap.minhafp.gob.es/" TargetMode="External"/><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71800" y="4869160"/>
            <a:ext cx="4464496" cy="1584175"/>
          </a:xfrm>
          <a:prstGeom prst="rect">
            <a:avLst/>
          </a:prstGeom>
          <a:ln>
            <a:noFill/>
          </a:ln>
        </p:spPr>
      </p:pic>
      <p:sp>
        <p:nvSpPr>
          <p:cNvPr id="5" name="4 Subtítulo"/>
          <p:cNvSpPr>
            <a:spLocks noGrp="1"/>
          </p:cNvSpPr>
          <p:nvPr>
            <p:ph type="subTitle" idx="1"/>
          </p:nvPr>
        </p:nvSpPr>
        <p:spPr>
          <a:xfrm>
            <a:off x="1937116" y="3104964"/>
            <a:ext cx="6800800" cy="1152128"/>
          </a:xfrm>
        </p:spPr>
        <p:txBody>
          <a:bodyPr>
            <a:noAutofit/>
          </a:bodyPr>
          <a:lstStyle/>
          <a:p>
            <a:pPr algn="r"/>
            <a:r>
              <a:rPr lang="es-ES" sz="2400" dirty="0" smtClean="0">
                <a:effectLst>
                  <a:outerShdw blurRad="38100" dist="38100" dir="2700000" algn="tl">
                    <a:srgbClr val="000000">
                      <a:alpha val="43137"/>
                    </a:srgbClr>
                  </a:outerShdw>
                </a:effectLst>
              </a:rPr>
              <a:t>OBJETIVO Y CONTENIDO PRINCIPAL </a:t>
            </a:r>
            <a:br>
              <a:rPr lang="es-ES" sz="2400" dirty="0" smtClean="0">
                <a:effectLst>
                  <a:outerShdw blurRad="38100" dist="38100" dir="2700000" algn="tl">
                    <a:srgbClr val="000000">
                      <a:alpha val="43137"/>
                    </a:srgbClr>
                  </a:outerShdw>
                </a:effectLst>
              </a:rPr>
            </a:br>
            <a:r>
              <a:rPr lang="es-ES" sz="2400" dirty="0" smtClean="0">
                <a:effectLst>
                  <a:outerShdw blurRad="38100" dist="38100" dir="2700000" algn="tl">
                    <a:srgbClr val="000000">
                      <a:alpha val="43137"/>
                    </a:srgbClr>
                  </a:outerShdw>
                </a:effectLst>
              </a:rPr>
              <a:t>DEL RD 424/2017, de 28 de abril, por el que se regula el régimen jurídico del control interno en las entidades locales.</a:t>
            </a:r>
          </a:p>
        </p:txBody>
      </p:sp>
    </p:spTree>
    <p:extLst>
      <p:ext uri="{BB962C8B-B14F-4D97-AF65-F5344CB8AC3E}">
        <p14:creationId xmlns:p14="http://schemas.microsoft.com/office/powerpoint/2010/main" val="406833945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ctrTitle"/>
          </p:nvPr>
        </p:nvSpPr>
        <p:spPr>
          <a:xfrm>
            <a:off x="1907704" y="2996952"/>
            <a:ext cx="6840760" cy="3096344"/>
          </a:xfrm>
        </p:spPr>
        <p:txBody>
          <a:bodyPr>
            <a:normAutofit/>
          </a:bodyPr>
          <a:lstStyle/>
          <a:p>
            <a:pPr algn="just"/>
            <a:r>
              <a:rPr lang="es-ES" sz="3400" dirty="0" smtClean="0">
                <a:effectLst>
                  <a:outerShdw blurRad="38100" dist="38100" dir="2700000" algn="tl">
                    <a:srgbClr val="000000">
                      <a:alpha val="43137"/>
                    </a:srgbClr>
                  </a:outerShdw>
                </a:effectLst>
              </a:rPr>
              <a:t>II. Real Decreto 424/2017, de 28 de abril, por el que se regula el régimen jurídico del control interno en las entidades del Sector Público Local.</a:t>
            </a:r>
            <a:endParaRPr lang="es-ES" sz="3400"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07141774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a:xfrm>
            <a:off x="1403648" y="1412776"/>
            <a:ext cx="7283152" cy="792088"/>
          </a:xfrm>
          <a:ln w="28575">
            <a:solidFill>
              <a:schemeClr val="tx1"/>
            </a:solidFill>
            <a:prstDash val="solid"/>
          </a:ln>
        </p:spPr>
        <p:txBody>
          <a:bodyPr>
            <a:normAutofit/>
          </a:bodyPr>
          <a:lstStyle/>
          <a:p>
            <a:pPr algn="ctr"/>
            <a:r>
              <a:rPr lang="es-ES" sz="1800" dirty="0" smtClean="0">
                <a:effectLst>
                  <a:outerShdw blurRad="38100" dist="38100" dir="2700000" algn="tl">
                    <a:srgbClr val="000000">
                      <a:alpha val="43137"/>
                    </a:srgbClr>
                  </a:outerShdw>
                </a:effectLst>
              </a:rPr>
              <a:t>Real </a:t>
            </a:r>
            <a:r>
              <a:rPr lang="es-ES" sz="1800" dirty="0">
                <a:effectLst>
                  <a:outerShdw blurRad="38100" dist="38100" dir="2700000" algn="tl">
                    <a:srgbClr val="000000">
                      <a:alpha val="43137"/>
                    </a:srgbClr>
                  </a:outerShdw>
                </a:effectLst>
              </a:rPr>
              <a:t>decreto por el que se regula el régimen jurídico del control interno en las entidades del Sector Público Local.</a:t>
            </a:r>
          </a:p>
        </p:txBody>
      </p:sp>
      <p:sp>
        <p:nvSpPr>
          <p:cNvPr id="7" name="6 Marcador de contenido"/>
          <p:cNvSpPr>
            <a:spLocks noGrp="1"/>
          </p:cNvSpPr>
          <p:nvPr>
            <p:ph idx="1"/>
          </p:nvPr>
        </p:nvSpPr>
        <p:spPr>
          <a:xfrm>
            <a:off x="1403648" y="2420888"/>
            <a:ext cx="7283152" cy="4084563"/>
          </a:xfrm>
        </p:spPr>
        <p:txBody>
          <a:bodyPr>
            <a:noAutofit/>
          </a:bodyPr>
          <a:lstStyle/>
          <a:p>
            <a:pPr marL="857250" lvl="1" indent="-457200" algn="just"/>
            <a:r>
              <a:rPr lang="es-ES" sz="1800" b="1" dirty="0" smtClean="0">
                <a:solidFill>
                  <a:srgbClr val="0070C0"/>
                </a:solidFill>
              </a:rPr>
              <a:t>Objetivos del Real Decreto (I)</a:t>
            </a:r>
          </a:p>
          <a:p>
            <a:pPr marL="400050" lvl="1" indent="0" algn="just">
              <a:buNone/>
            </a:pPr>
            <a:endParaRPr lang="es-ES" sz="1800" dirty="0" smtClean="0"/>
          </a:p>
          <a:p>
            <a:pPr lvl="2" algn="just"/>
            <a:r>
              <a:rPr lang="es-ES" sz="1800" dirty="0"/>
              <a:t>Permitir una gestión más eficaz, homogénea y transparente de los órganos de control interno de las entidades locales, en todo el territorio nacional, dada la importancia de las funciones que desempeñan en las corporaciones locales, y su repercusión en el interés general</a:t>
            </a:r>
            <a:r>
              <a:rPr lang="es-ES" sz="1800" dirty="0" smtClean="0"/>
              <a:t>.</a:t>
            </a:r>
          </a:p>
          <a:p>
            <a:pPr lvl="0" algn="just"/>
            <a:endParaRPr lang="es-ES" dirty="0"/>
          </a:p>
          <a:p>
            <a:pPr lvl="2" algn="just"/>
            <a:r>
              <a:rPr lang="es-ES" sz="1800" dirty="0"/>
              <a:t>Cubrir el vacío legal existente en materia de control interno en las entidades que conforman el sector público local</a:t>
            </a:r>
            <a:r>
              <a:rPr lang="es-ES" sz="1800" dirty="0" smtClean="0"/>
              <a:t>.</a:t>
            </a:r>
          </a:p>
          <a:p>
            <a:pPr marL="0" lvl="0" indent="0" algn="just">
              <a:buNone/>
            </a:pPr>
            <a:r>
              <a:rPr lang="es-ES" dirty="0" smtClean="0"/>
              <a:t> </a:t>
            </a:r>
            <a:endParaRPr lang="es-ES" dirty="0"/>
          </a:p>
          <a:p>
            <a:pPr marL="857250" lvl="1" indent="-457200" algn="just"/>
            <a:endParaRPr lang="es-ES" sz="1800" dirty="0"/>
          </a:p>
        </p:txBody>
      </p:sp>
      <p:sp>
        <p:nvSpPr>
          <p:cNvPr id="2" name="Marcador de número de diapositiva 1"/>
          <p:cNvSpPr>
            <a:spLocks noGrp="1"/>
          </p:cNvSpPr>
          <p:nvPr>
            <p:ph type="sldNum" sz="quarter" idx="12"/>
          </p:nvPr>
        </p:nvSpPr>
        <p:spPr/>
        <p:txBody>
          <a:bodyPr/>
          <a:lstStyle/>
          <a:p>
            <a:fld id="{5C3D40C5-F82A-418A-B981-BBE5888DE88C}" type="slidenum">
              <a:rPr lang="es-ES" smtClean="0"/>
              <a:t>11</a:t>
            </a:fld>
            <a:endParaRPr lang="es-ES"/>
          </a:p>
        </p:txBody>
      </p:sp>
    </p:spTree>
    <p:extLst>
      <p:ext uri="{BB962C8B-B14F-4D97-AF65-F5344CB8AC3E}">
        <p14:creationId xmlns:p14="http://schemas.microsoft.com/office/powerpoint/2010/main" val="158311620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a:xfrm>
            <a:off x="1403647" y="1484784"/>
            <a:ext cx="7283153" cy="720080"/>
          </a:xfrm>
          <a:ln w="28575">
            <a:solidFill>
              <a:schemeClr val="tx1"/>
            </a:solidFill>
            <a:prstDash val="solid"/>
          </a:ln>
        </p:spPr>
        <p:txBody>
          <a:bodyPr>
            <a:normAutofit/>
          </a:bodyPr>
          <a:lstStyle/>
          <a:p>
            <a:pPr algn="ctr"/>
            <a:r>
              <a:rPr lang="es-ES" sz="1800" dirty="0" smtClean="0">
                <a:effectLst>
                  <a:outerShdw blurRad="38100" dist="38100" dir="2700000" algn="tl">
                    <a:srgbClr val="000000">
                      <a:alpha val="43137"/>
                    </a:srgbClr>
                  </a:outerShdw>
                </a:effectLst>
              </a:rPr>
              <a:t>Real </a:t>
            </a:r>
            <a:r>
              <a:rPr lang="es-ES" sz="1800" dirty="0">
                <a:effectLst>
                  <a:outerShdw blurRad="38100" dist="38100" dir="2700000" algn="tl">
                    <a:srgbClr val="000000">
                      <a:alpha val="43137"/>
                    </a:srgbClr>
                  </a:outerShdw>
                </a:effectLst>
              </a:rPr>
              <a:t>decreto por el que se regula el régimen jurídico del control interno en las entidades del Sector Público Local.</a:t>
            </a:r>
          </a:p>
        </p:txBody>
      </p:sp>
      <p:sp>
        <p:nvSpPr>
          <p:cNvPr id="7" name="6 Marcador de contenido"/>
          <p:cNvSpPr>
            <a:spLocks noGrp="1"/>
          </p:cNvSpPr>
          <p:nvPr>
            <p:ph idx="1"/>
          </p:nvPr>
        </p:nvSpPr>
        <p:spPr>
          <a:xfrm>
            <a:off x="1403646" y="2391936"/>
            <a:ext cx="7283153" cy="3921299"/>
          </a:xfrm>
        </p:spPr>
        <p:txBody>
          <a:bodyPr>
            <a:normAutofit/>
          </a:bodyPr>
          <a:lstStyle/>
          <a:p>
            <a:pPr marL="857250" lvl="1" indent="-457200" algn="just"/>
            <a:endParaRPr lang="es-ES" sz="1800" dirty="0" smtClean="0"/>
          </a:p>
          <a:p>
            <a:pPr marL="857250" lvl="1" indent="-457200" algn="just"/>
            <a:r>
              <a:rPr lang="es-ES" sz="1800" b="1" dirty="0" smtClean="0">
                <a:solidFill>
                  <a:srgbClr val="0070C0"/>
                </a:solidFill>
              </a:rPr>
              <a:t>Objetivos del Real Decreto (II)</a:t>
            </a:r>
          </a:p>
          <a:p>
            <a:pPr marL="400050" lvl="1" indent="0" algn="just">
              <a:buNone/>
            </a:pPr>
            <a:endParaRPr lang="es-ES" sz="1800" dirty="0" smtClean="0"/>
          </a:p>
          <a:p>
            <a:pPr lvl="2" algn="just"/>
            <a:r>
              <a:rPr lang="es-ES" sz="1800" dirty="0" smtClean="0"/>
              <a:t>Homogeneizar </a:t>
            </a:r>
            <a:r>
              <a:rPr lang="es-ES" sz="1800" dirty="0"/>
              <a:t>los procedimientos de control, asimilándolos a la estructura de control establecida para el sector público estatal</a:t>
            </a:r>
            <a:r>
              <a:rPr lang="es-ES" sz="1800" dirty="0" smtClean="0"/>
              <a:t>.</a:t>
            </a:r>
          </a:p>
          <a:p>
            <a:pPr lvl="2" algn="just"/>
            <a:r>
              <a:rPr lang="es-ES" sz="1800" dirty="0">
                <a:solidFill>
                  <a:prstClr val="black"/>
                </a:solidFill>
              </a:rPr>
              <a:t>Reforzar el papel y las funciones de los órganos de intervención.</a:t>
            </a:r>
          </a:p>
          <a:p>
            <a:pPr lvl="2" algn="just"/>
            <a:r>
              <a:rPr lang="es-ES" sz="1800" dirty="0" smtClean="0"/>
              <a:t>Garantizar </a:t>
            </a:r>
            <a:r>
              <a:rPr lang="es-ES" sz="1800" dirty="0"/>
              <a:t>una mayor profesionalidad y eficacia en el ejercicio de las funciones de control interno. </a:t>
            </a:r>
          </a:p>
          <a:p>
            <a:pPr marL="857250" lvl="1" indent="-457200" algn="just"/>
            <a:endParaRPr lang="es-ES" sz="1800" dirty="0"/>
          </a:p>
        </p:txBody>
      </p:sp>
      <p:sp>
        <p:nvSpPr>
          <p:cNvPr id="2" name="Marcador de número de diapositiva 1"/>
          <p:cNvSpPr>
            <a:spLocks noGrp="1"/>
          </p:cNvSpPr>
          <p:nvPr>
            <p:ph type="sldNum" sz="quarter" idx="12"/>
          </p:nvPr>
        </p:nvSpPr>
        <p:spPr/>
        <p:txBody>
          <a:bodyPr/>
          <a:lstStyle/>
          <a:p>
            <a:fld id="{5C3D40C5-F82A-418A-B981-BBE5888DE88C}" type="slidenum">
              <a:rPr lang="es-ES" smtClean="0"/>
              <a:t>12</a:t>
            </a:fld>
            <a:endParaRPr lang="es-ES"/>
          </a:p>
        </p:txBody>
      </p:sp>
    </p:spTree>
    <p:extLst>
      <p:ext uri="{BB962C8B-B14F-4D97-AF65-F5344CB8AC3E}">
        <p14:creationId xmlns:p14="http://schemas.microsoft.com/office/powerpoint/2010/main" val="107823471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a:xfrm>
            <a:off x="1397608" y="1494067"/>
            <a:ext cx="7283153" cy="811912"/>
          </a:xfrm>
          <a:ln w="28575">
            <a:solidFill>
              <a:schemeClr val="tx1"/>
            </a:solidFill>
            <a:prstDash val="solid"/>
          </a:ln>
        </p:spPr>
        <p:txBody>
          <a:bodyPr>
            <a:normAutofit/>
          </a:bodyPr>
          <a:lstStyle/>
          <a:p>
            <a:pPr algn="ctr"/>
            <a:r>
              <a:rPr lang="es-ES" sz="1800" dirty="0" smtClean="0">
                <a:effectLst>
                  <a:outerShdw blurRad="38100" dist="38100" dir="2700000" algn="tl">
                    <a:srgbClr val="000000">
                      <a:alpha val="43137"/>
                    </a:srgbClr>
                  </a:outerShdw>
                </a:effectLst>
              </a:rPr>
              <a:t>Real </a:t>
            </a:r>
            <a:r>
              <a:rPr lang="es-ES" sz="1800" dirty="0">
                <a:effectLst>
                  <a:outerShdw blurRad="38100" dist="38100" dir="2700000" algn="tl">
                    <a:srgbClr val="000000">
                      <a:alpha val="43137"/>
                    </a:srgbClr>
                  </a:outerShdw>
                </a:effectLst>
              </a:rPr>
              <a:t>decreto por el que se regula el régimen jurídico del control interno en las entidades del Sector Público Local.</a:t>
            </a:r>
          </a:p>
        </p:txBody>
      </p:sp>
      <p:sp>
        <p:nvSpPr>
          <p:cNvPr id="7" name="6 Marcador de contenido"/>
          <p:cNvSpPr>
            <a:spLocks noGrp="1"/>
          </p:cNvSpPr>
          <p:nvPr>
            <p:ph idx="1"/>
          </p:nvPr>
        </p:nvSpPr>
        <p:spPr>
          <a:xfrm>
            <a:off x="1397608" y="2391936"/>
            <a:ext cx="7289192" cy="3921299"/>
          </a:xfrm>
        </p:spPr>
        <p:txBody>
          <a:bodyPr>
            <a:normAutofit/>
          </a:bodyPr>
          <a:lstStyle/>
          <a:p>
            <a:pPr marL="857250" lvl="1" indent="-457200" algn="just"/>
            <a:endParaRPr lang="es-ES" sz="1800" dirty="0" smtClean="0"/>
          </a:p>
          <a:p>
            <a:pPr marL="857250" lvl="1" indent="-457200" algn="just"/>
            <a:r>
              <a:rPr lang="es-ES" sz="1800" b="1" dirty="0" smtClean="0">
                <a:solidFill>
                  <a:srgbClr val="0070C0"/>
                </a:solidFill>
              </a:rPr>
              <a:t>Enfoque metodológico hacia el análisis de riesgos.</a:t>
            </a:r>
          </a:p>
          <a:p>
            <a:pPr marL="400050" lvl="1" indent="0" algn="just">
              <a:buNone/>
            </a:pPr>
            <a:endParaRPr lang="es-ES" sz="1800" dirty="0" smtClean="0"/>
          </a:p>
          <a:p>
            <a:pPr lvl="2" algn="just"/>
            <a:r>
              <a:rPr lang="es-ES" sz="1800" dirty="0" smtClean="0"/>
              <a:t>Distintas modalidades de control aplicables en función de la naturaleza de la entidad a controlar.</a:t>
            </a:r>
          </a:p>
          <a:p>
            <a:pPr lvl="2" algn="just"/>
            <a:r>
              <a:rPr lang="es-ES" sz="1800" dirty="0" smtClean="0">
                <a:solidFill>
                  <a:prstClr val="black"/>
                </a:solidFill>
              </a:rPr>
              <a:t>Planificación anual determinando objetivos.</a:t>
            </a:r>
          </a:p>
          <a:p>
            <a:pPr lvl="2" algn="just"/>
            <a:r>
              <a:rPr lang="es-ES" sz="1800" dirty="0" smtClean="0">
                <a:solidFill>
                  <a:prstClr val="black"/>
                </a:solidFill>
              </a:rPr>
              <a:t>Mínimos de control establecidos en el RD</a:t>
            </a:r>
            <a:r>
              <a:rPr lang="es-ES" sz="1800" dirty="0" smtClean="0"/>
              <a:t>:</a:t>
            </a:r>
          </a:p>
          <a:p>
            <a:pPr marL="857250" lvl="1" indent="-457200" algn="just"/>
            <a:endParaRPr lang="es-ES" sz="1800" dirty="0"/>
          </a:p>
        </p:txBody>
      </p:sp>
      <p:sp>
        <p:nvSpPr>
          <p:cNvPr id="2" name="Marcador de número de diapositiva 1"/>
          <p:cNvSpPr>
            <a:spLocks noGrp="1"/>
          </p:cNvSpPr>
          <p:nvPr>
            <p:ph type="sldNum" sz="quarter" idx="12"/>
          </p:nvPr>
        </p:nvSpPr>
        <p:spPr/>
        <p:txBody>
          <a:bodyPr/>
          <a:lstStyle/>
          <a:p>
            <a:fld id="{5C3D40C5-F82A-418A-B981-BBE5888DE88C}" type="slidenum">
              <a:rPr lang="es-ES" smtClean="0"/>
              <a:t>13</a:t>
            </a:fld>
            <a:endParaRPr lang="es-ES"/>
          </a:p>
        </p:txBody>
      </p:sp>
    </p:spTree>
    <p:extLst>
      <p:ext uri="{BB962C8B-B14F-4D97-AF65-F5344CB8AC3E}">
        <p14:creationId xmlns:p14="http://schemas.microsoft.com/office/powerpoint/2010/main" val="101671414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a:xfrm>
            <a:off x="1403647" y="1412776"/>
            <a:ext cx="7416825" cy="720080"/>
          </a:xfrm>
          <a:ln w="28575">
            <a:solidFill>
              <a:schemeClr val="tx1"/>
            </a:solidFill>
            <a:prstDash val="solid"/>
          </a:ln>
        </p:spPr>
        <p:txBody>
          <a:bodyPr>
            <a:normAutofit/>
          </a:bodyPr>
          <a:lstStyle/>
          <a:p>
            <a:pPr algn="ctr"/>
            <a:r>
              <a:rPr lang="es-ES" sz="1800" dirty="0" smtClean="0">
                <a:effectLst>
                  <a:outerShdw blurRad="38100" dist="38100" dir="2700000" algn="tl">
                    <a:srgbClr val="000000">
                      <a:alpha val="43137"/>
                    </a:srgbClr>
                  </a:outerShdw>
                </a:effectLst>
              </a:rPr>
              <a:t>Real </a:t>
            </a:r>
            <a:r>
              <a:rPr lang="es-ES" sz="1800" dirty="0">
                <a:effectLst>
                  <a:outerShdw blurRad="38100" dist="38100" dir="2700000" algn="tl">
                    <a:srgbClr val="000000">
                      <a:alpha val="43137"/>
                    </a:srgbClr>
                  </a:outerShdw>
                </a:effectLst>
              </a:rPr>
              <a:t>decreto por el que se regula el régimen jurídico del control interno en las entidades del Sector Público Local.</a:t>
            </a:r>
          </a:p>
        </p:txBody>
      </p:sp>
      <p:sp>
        <p:nvSpPr>
          <p:cNvPr id="7" name="6 Marcador de contenido"/>
          <p:cNvSpPr>
            <a:spLocks noGrp="1"/>
          </p:cNvSpPr>
          <p:nvPr>
            <p:ph idx="1"/>
          </p:nvPr>
        </p:nvSpPr>
        <p:spPr>
          <a:xfrm>
            <a:off x="1403646" y="2391936"/>
            <a:ext cx="7416826" cy="3921299"/>
          </a:xfrm>
        </p:spPr>
        <p:txBody>
          <a:bodyPr>
            <a:normAutofit/>
          </a:bodyPr>
          <a:lstStyle/>
          <a:p>
            <a:pPr marL="857250" lvl="1" indent="-457200" algn="just"/>
            <a:r>
              <a:rPr lang="es-ES" sz="1800" b="1" dirty="0" smtClean="0">
                <a:solidFill>
                  <a:srgbClr val="0070C0"/>
                </a:solidFill>
              </a:rPr>
              <a:t>Mecanismos de reforzamiento del órgano de control (I).</a:t>
            </a:r>
          </a:p>
          <a:p>
            <a:pPr marL="400050" lvl="1" indent="0" algn="just">
              <a:buNone/>
            </a:pPr>
            <a:endParaRPr lang="es-ES" sz="1800" dirty="0" smtClean="0"/>
          </a:p>
          <a:p>
            <a:pPr lvl="2" algn="just"/>
            <a:r>
              <a:rPr lang="es-ES" sz="1800" dirty="0" smtClean="0"/>
              <a:t>Plena autonomía.</a:t>
            </a:r>
          </a:p>
          <a:p>
            <a:pPr lvl="2" algn="just"/>
            <a:r>
              <a:rPr lang="es-ES" sz="1800" dirty="0" smtClean="0">
                <a:solidFill>
                  <a:prstClr val="black"/>
                </a:solidFill>
              </a:rPr>
              <a:t>Facilitar al órgano de control medios necesarios y suficientes.</a:t>
            </a:r>
          </a:p>
          <a:p>
            <a:pPr lvl="2" algn="just"/>
            <a:r>
              <a:rPr lang="es-ES" sz="1800" dirty="0" smtClean="0">
                <a:solidFill>
                  <a:prstClr val="black"/>
                </a:solidFill>
              </a:rPr>
              <a:t>Contratación de colaboradores externos</a:t>
            </a:r>
            <a:r>
              <a:rPr lang="es-ES" sz="1800" dirty="0" smtClean="0"/>
              <a:t>. </a:t>
            </a:r>
          </a:p>
          <a:p>
            <a:pPr lvl="2" algn="just"/>
            <a:r>
              <a:rPr lang="es-ES" sz="1800" dirty="0" smtClean="0"/>
              <a:t>Acceso del órgano de control a todo informe o papel de trabajo.</a:t>
            </a:r>
          </a:p>
          <a:p>
            <a:pPr marL="0" lvl="0" indent="0" algn="just">
              <a:buNone/>
            </a:pPr>
            <a:endParaRPr lang="es-ES" dirty="0"/>
          </a:p>
          <a:p>
            <a:pPr marL="857250" lvl="1" indent="-457200" algn="just"/>
            <a:endParaRPr lang="es-ES" sz="1800" dirty="0"/>
          </a:p>
        </p:txBody>
      </p:sp>
      <p:sp>
        <p:nvSpPr>
          <p:cNvPr id="2" name="Marcador de número de diapositiva 1"/>
          <p:cNvSpPr>
            <a:spLocks noGrp="1"/>
          </p:cNvSpPr>
          <p:nvPr>
            <p:ph type="sldNum" sz="quarter" idx="12"/>
          </p:nvPr>
        </p:nvSpPr>
        <p:spPr/>
        <p:txBody>
          <a:bodyPr/>
          <a:lstStyle/>
          <a:p>
            <a:fld id="{5C3D40C5-F82A-418A-B981-BBE5888DE88C}" type="slidenum">
              <a:rPr lang="es-ES" smtClean="0"/>
              <a:t>14</a:t>
            </a:fld>
            <a:endParaRPr lang="es-ES"/>
          </a:p>
        </p:txBody>
      </p:sp>
    </p:spTree>
    <p:extLst>
      <p:ext uri="{BB962C8B-B14F-4D97-AF65-F5344CB8AC3E}">
        <p14:creationId xmlns:p14="http://schemas.microsoft.com/office/powerpoint/2010/main" val="271576394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a:xfrm>
            <a:off x="1357645" y="1412776"/>
            <a:ext cx="7365504" cy="720080"/>
          </a:xfrm>
          <a:ln w="28575">
            <a:solidFill>
              <a:schemeClr val="tx1"/>
            </a:solidFill>
            <a:prstDash val="solid"/>
          </a:ln>
        </p:spPr>
        <p:txBody>
          <a:bodyPr>
            <a:normAutofit/>
          </a:bodyPr>
          <a:lstStyle/>
          <a:p>
            <a:pPr algn="ctr"/>
            <a:r>
              <a:rPr lang="es-ES" sz="1800" dirty="0" smtClean="0">
                <a:effectLst>
                  <a:outerShdw blurRad="38100" dist="38100" dir="2700000" algn="tl">
                    <a:srgbClr val="000000">
                      <a:alpha val="43137"/>
                    </a:srgbClr>
                  </a:outerShdw>
                </a:effectLst>
              </a:rPr>
              <a:t>Real </a:t>
            </a:r>
            <a:r>
              <a:rPr lang="es-ES" sz="1800" dirty="0">
                <a:effectLst>
                  <a:outerShdw blurRad="38100" dist="38100" dir="2700000" algn="tl">
                    <a:srgbClr val="000000">
                      <a:alpha val="43137"/>
                    </a:srgbClr>
                  </a:outerShdw>
                </a:effectLst>
              </a:rPr>
              <a:t>decreto por el que se regula el régimen jurídico del control interno en las entidades del Sector Público Local.</a:t>
            </a:r>
          </a:p>
        </p:txBody>
      </p:sp>
      <p:sp>
        <p:nvSpPr>
          <p:cNvPr id="7" name="6 Marcador de contenido"/>
          <p:cNvSpPr>
            <a:spLocks noGrp="1"/>
          </p:cNvSpPr>
          <p:nvPr>
            <p:ph idx="1"/>
          </p:nvPr>
        </p:nvSpPr>
        <p:spPr>
          <a:xfrm>
            <a:off x="1331640" y="2276872"/>
            <a:ext cx="7560840" cy="4464496"/>
          </a:xfrm>
        </p:spPr>
        <p:txBody>
          <a:bodyPr>
            <a:noAutofit/>
          </a:bodyPr>
          <a:lstStyle/>
          <a:p>
            <a:pPr marL="449263" lvl="1" indent="-449263" algn="just"/>
            <a:r>
              <a:rPr lang="es-ES" sz="1800" b="1" dirty="0" smtClean="0">
                <a:solidFill>
                  <a:srgbClr val="0070C0"/>
                </a:solidFill>
              </a:rPr>
              <a:t>Mecanismos de reforzamiento del órgano de control (II)</a:t>
            </a:r>
          </a:p>
          <a:p>
            <a:pPr marL="620713" lvl="3" indent="-357188" algn="just"/>
            <a:r>
              <a:rPr lang="es-ES" sz="1800" dirty="0" smtClean="0"/>
              <a:t>Transparencia:</a:t>
            </a:r>
          </a:p>
          <a:p>
            <a:pPr marL="992188" lvl="4" indent="-371475" algn="just"/>
            <a:r>
              <a:rPr lang="es-ES" sz="1800" dirty="0" smtClean="0"/>
              <a:t>Comunicación de planes de control y Remisión de informes y resultados al Pleno.</a:t>
            </a:r>
          </a:p>
          <a:p>
            <a:pPr marL="992188" lvl="4" indent="-371475" algn="just"/>
            <a:r>
              <a:rPr lang="es-ES" sz="1800" dirty="0" smtClean="0"/>
              <a:t>Remisión </a:t>
            </a:r>
            <a:r>
              <a:rPr lang="es-ES" sz="1800" dirty="0"/>
              <a:t>de resultados a la IGAE y al </a:t>
            </a:r>
            <a:r>
              <a:rPr lang="es-ES" sz="1800" dirty="0" err="1" smtClean="0"/>
              <a:t>TCu</a:t>
            </a:r>
            <a:r>
              <a:rPr lang="es-ES" sz="1800" dirty="0" smtClean="0"/>
              <a:t>.</a:t>
            </a:r>
          </a:p>
          <a:p>
            <a:pPr marL="992188" lvl="4" indent="-371475" algn="just"/>
            <a:r>
              <a:rPr lang="es-ES" sz="1800" dirty="0" smtClean="0"/>
              <a:t>Información al Pleno sobre eficacia del Plan de acción </a:t>
            </a:r>
            <a:r>
              <a:rPr lang="es-ES" sz="1800" dirty="0"/>
              <a:t>a </a:t>
            </a:r>
            <a:r>
              <a:rPr lang="es-ES" sz="1800" dirty="0" smtClean="0"/>
              <a:t>formalizar  </a:t>
            </a:r>
            <a:r>
              <a:rPr lang="es-ES" sz="1800" dirty="0"/>
              <a:t>por </a:t>
            </a:r>
            <a:r>
              <a:rPr lang="es-ES" sz="1800" dirty="0" smtClean="0"/>
              <a:t>el Presidente de la Corporación para subsanar deficiencias y debilidades puestas de manifiesto.</a:t>
            </a:r>
          </a:p>
          <a:p>
            <a:pPr marL="992188" lvl="4" indent="-371475" algn="just"/>
            <a:r>
              <a:rPr lang="es-ES" sz="1800" dirty="0" smtClean="0"/>
              <a:t>Publicidad </a:t>
            </a:r>
            <a:r>
              <a:rPr lang="es-ES" sz="1800" dirty="0"/>
              <a:t>de los informes de auditoría de </a:t>
            </a:r>
            <a:r>
              <a:rPr lang="es-ES" sz="1800" dirty="0" smtClean="0"/>
              <a:t>cuentas:</a:t>
            </a:r>
          </a:p>
          <a:p>
            <a:pPr marL="1347788" lvl="5" indent="-355600" algn="just"/>
            <a:r>
              <a:rPr lang="es-ES" sz="1800" dirty="0" smtClean="0"/>
              <a:t>Sedes electrónicas corporativas.</a:t>
            </a:r>
          </a:p>
          <a:p>
            <a:pPr marL="1347788" lvl="5" indent="-355600" algn="just"/>
            <a:r>
              <a:rPr lang="es-ES" sz="1800" dirty="0" smtClean="0"/>
              <a:t>Registro digital de cuentas públicas (IGAE).</a:t>
            </a:r>
            <a:endParaRPr lang="es-ES" sz="1800" dirty="0"/>
          </a:p>
          <a:p>
            <a:pPr marL="2171700" lvl="4" indent="-457200" algn="just"/>
            <a:endParaRPr lang="es-ES" sz="1800" dirty="0" smtClean="0"/>
          </a:p>
          <a:p>
            <a:pPr marL="1714500" lvl="3" indent="-457200" algn="just"/>
            <a:endParaRPr lang="es-ES" sz="1800" dirty="0" smtClean="0"/>
          </a:p>
          <a:p>
            <a:pPr marL="1714500" lvl="3" indent="-457200" algn="just"/>
            <a:endParaRPr lang="es-ES" sz="1800" b="1" dirty="0" smtClean="0">
              <a:solidFill>
                <a:srgbClr val="0070C0"/>
              </a:solidFill>
            </a:endParaRPr>
          </a:p>
          <a:p>
            <a:pPr marL="1257300" lvl="2" indent="-457200" algn="just"/>
            <a:endParaRPr lang="es-ES" sz="1800" b="1" dirty="0">
              <a:solidFill>
                <a:srgbClr val="0070C0"/>
              </a:solidFill>
            </a:endParaRPr>
          </a:p>
        </p:txBody>
      </p:sp>
      <p:sp>
        <p:nvSpPr>
          <p:cNvPr id="2" name="Marcador de número de diapositiva 1"/>
          <p:cNvSpPr>
            <a:spLocks noGrp="1"/>
          </p:cNvSpPr>
          <p:nvPr>
            <p:ph type="sldNum" sz="quarter" idx="12"/>
          </p:nvPr>
        </p:nvSpPr>
        <p:spPr/>
        <p:txBody>
          <a:bodyPr/>
          <a:lstStyle/>
          <a:p>
            <a:fld id="{5C3D40C5-F82A-418A-B981-BBE5888DE88C}" type="slidenum">
              <a:rPr lang="es-ES" smtClean="0"/>
              <a:t>15</a:t>
            </a:fld>
            <a:endParaRPr lang="es-ES"/>
          </a:p>
        </p:txBody>
      </p:sp>
    </p:spTree>
    <p:extLst>
      <p:ext uri="{BB962C8B-B14F-4D97-AF65-F5344CB8AC3E}">
        <p14:creationId xmlns:p14="http://schemas.microsoft.com/office/powerpoint/2010/main" val="34621371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a:xfrm>
            <a:off x="1403648" y="1484784"/>
            <a:ext cx="7416824" cy="846278"/>
          </a:xfrm>
          <a:ln w="28575">
            <a:solidFill>
              <a:schemeClr val="tx1"/>
            </a:solidFill>
            <a:prstDash val="solid"/>
          </a:ln>
        </p:spPr>
        <p:txBody>
          <a:bodyPr>
            <a:normAutofit/>
          </a:bodyPr>
          <a:lstStyle/>
          <a:p>
            <a:pPr algn="ctr"/>
            <a:r>
              <a:rPr lang="es-ES" sz="1800" dirty="0" smtClean="0">
                <a:effectLst>
                  <a:outerShdw blurRad="38100" dist="38100" dir="2700000" algn="tl">
                    <a:srgbClr val="000000">
                      <a:alpha val="43137"/>
                    </a:srgbClr>
                  </a:outerShdw>
                </a:effectLst>
              </a:rPr>
              <a:t>Real </a:t>
            </a:r>
            <a:r>
              <a:rPr lang="es-ES" sz="1800" dirty="0">
                <a:effectLst>
                  <a:outerShdw blurRad="38100" dist="38100" dir="2700000" algn="tl">
                    <a:srgbClr val="000000">
                      <a:alpha val="43137"/>
                    </a:srgbClr>
                  </a:outerShdw>
                </a:effectLst>
              </a:rPr>
              <a:t>decreto por el que se regula el régimen jurídico del control interno en las entidades del Sector Público Local.</a:t>
            </a:r>
          </a:p>
        </p:txBody>
      </p:sp>
      <p:sp>
        <p:nvSpPr>
          <p:cNvPr id="7" name="6 Marcador de contenido"/>
          <p:cNvSpPr>
            <a:spLocks noGrp="1"/>
          </p:cNvSpPr>
          <p:nvPr>
            <p:ph idx="1"/>
          </p:nvPr>
        </p:nvSpPr>
        <p:spPr>
          <a:xfrm>
            <a:off x="1403648" y="2492896"/>
            <a:ext cx="7416824" cy="4228579"/>
          </a:xfrm>
        </p:spPr>
        <p:txBody>
          <a:bodyPr>
            <a:normAutofit/>
          </a:bodyPr>
          <a:lstStyle/>
          <a:p>
            <a:pPr marL="857250" lvl="1" indent="-457200" algn="just"/>
            <a:endParaRPr lang="es-ES" sz="1800" b="1" dirty="0" smtClean="0">
              <a:solidFill>
                <a:srgbClr val="0070C0"/>
              </a:solidFill>
            </a:endParaRPr>
          </a:p>
          <a:p>
            <a:pPr marL="857250" lvl="1" indent="-457200" algn="just"/>
            <a:r>
              <a:rPr lang="es-ES" sz="1800" b="1" dirty="0" smtClean="0">
                <a:solidFill>
                  <a:srgbClr val="0070C0"/>
                </a:solidFill>
              </a:rPr>
              <a:t>Mecanismos de reforzamiento del órgano de control (III)</a:t>
            </a:r>
          </a:p>
          <a:p>
            <a:pPr marL="1257300" lvl="2" indent="-457200" algn="just"/>
            <a:r>
              <a:rPr lang="es-ES" sz="1800" dirty="0" smtClean="0"/>
              <a:t>Concepto de </a:t>
            </a:r>
            <a:r>
              <a:rPr lang="es-ES" sz="1800" b="1" dirty="0" smtClean="0"/>
              <a:t>modelo control eficaz</a:t>
            </a:r>
            <a:r>
              <a:rPr lang="es-ES" sz="1800" dirty="0" smtClean="0"/>
              <a:t>: control efectivo, a través de las distintas formas de ejercicio y modalidades de control , con medios propios o externos, de :</a:t>
            </a:r>
          </a:p>
          <a:p>
            <a:pPr marL="1714500" lvl="3" indent="-457200" algn="just"/>
            <a:r>
              <a:rPr lang="es-ES" sz="1800" dirty="0" smtClean="0"/>
              <a:t>Anualmente 80% del </a:t>
            </a:r>
            <a:r>
              <a:rPr lang="es-ES" sz="1800" dirty="0" err="1" smtClean="0"/>
              <a:t>ppto</a:t>
            </a:r>
            <a:r>
              <a:rPr lang="es-ES" sz="1800" dirty="0" smtClean="0"/>
              <a:t> general consolidado</a:t>
            </a:r>
          </a:p>
          <a:p>
            <a:pPr marL="1714500" lvl="3" indent="-457200" algn="just"/>
            <a:r>
              <a:rPr lang="es-ES" sz="1800" dirty="0" smtClean="0"/>
              <a:t>En tres ejercicios 100% del </a:t>
            </a:r>
            <a:r>
              <a:rPr lang="es-ES" sz="1800" dirty="0" err="1" smtClean="0"/>
              <a:t>ppto</a:t>
            </a:r>
            <a:r>
              <a:rPr lang="es-ES" sz="1800" dirty="0" smtClean="0"/>
              <a:t> general consolidado.</a:t>
            </a:r>
          </a:p>
          <a:p>
            <a:pPr marL="1714500" lvl="3" indent="-457200" algn="just"/>
            <a:endParaRPr lang="es-ES" sz="1800" dirty="0"/>
          </a:p>
          <a:p>
            <a:pPr marL="1257300" lvl="3" indent="0" algn="just">
              <a:buNone/>
            </a:pPr>
            <a:r>
              <a:rPr lang="es-ES" sz="1800" dirty="0" smtClean="0"/>
              <a:t>“</a:t>
            </a:r>
            <a:r>
              <a:rPr lang="es-ES" sz="1800" i="1" dirty="0" smtClean="0"/>
              <a:t>se le deberán habilitar los medios necesarios y suficientes”</a:t>
            </a:r>
            <a:endParaRPr lang="es-ES" sz="1800" dirty="0" smtClean="0"/>
          </a:p>
          <a:p>
            <a:pPr marL="1714500" lvl="3" indent="-457200" algn="just"/>
            <a:endParaRPr lang="es-ES" sz="1800" dirty="0" smtClean="0"/>
          </a:p>
          <a:p>
            <a:pPr marL="1714500" lvl="3" indent="-457200" algn="just"/>
            <a:endParaRPr lang="es-ES" sz="1800" b="1" dirty="0" smtClean="0">
              <a:solidFill>
                <a:srgbClr val="0070C0"/>
              </a:solidFill>
            </a:endParaRPr>
          </a:p>
          <a:p>
            <a:pPr marL="1257300" lvl="2" indent="-457200" algn="just"/>
            <a:endParaRPr lang="es-ES" sz="1800" b="1" dirty="0">
              <a:solidFill>
                <a:srgbClr val="0070C0"/>
              </a:solidFill>
            </a:endParaRPr>
          </a:p>
        </p:txBody>
      </p:sp>
      <p:sp>
        <p:nvSpPr>
          <p:cNvPr id="2" name="Marcador de número de diapositiva 1"/>
          <p:cNvSpPr>
            <a:spLocks noGrp="1"/>
          </p:cNvSpPr>
          <p:nvPr>
            <p:ph type="sldNum" sz="quarter" idx="12"/>
          </p:nvPr>
        </p:nvSpPr>
        <p:spPr/>
        <p:txBody>
          <a:bodyPr/>
          <a:lstStyle/>
          <a:p>
            <a:fld id="{5C3D40C5-F82A-418A-B981-BBE5888DE88C}" type="slidenum">
              <a:rPr lang="es-ES" smtClean="0"/>
              <a:t>16</a:t>
            </a:fld>
            <a:endParaRPr lang="es-ES"/>
          </a:p>
        </p:txBody>
      </p:sp>
    </p:spTree>
    <p:extLst>
      <p:ext uri="{BB962C8B-B14F-4D97-AF65-F5344CB8AC3E}">
        <p14:creationId xmlns:p14="http://schemas.microsoft.com/office/powerpoint/2010/main" val="190308602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ctrTitle"/>
          </p:nvPr>
        </p:nvSpPr>
        <p:spPr>
          <a:xfrm>
            <a:off x="2051720" y="3356992"/>
            <a:ext cx="6696744" cy="1827634"/>
          </a:xfrm>
        </p:spPr>
        <p:txBody>
          <a:bodyPr>
            <a:normAutofit/>
          </a:bodyPr>
          <a:lstStyle/>
          <a:p>
            <a:pPr algn="just"/>
            <a:r>
              <a:rPr lang="es-ES" sz="3600" dirty="0" smtClean="0">
                <a:effectLst>
                  <a:outerShdw blurRad="38100" dist="38100" dir="2700000" algn="tl">
                    <a:srgbClr val="000000">
                      <a:alpha val="43137"/>
                    </a:srgbClr>
                  </a:outerShdw>
                </a:effectLst>
              </a:rPr>
              <a:t>III. Principios y características generales del Real Decreto .</a:t>
            </a:r>
            <a:endParaRPr lang="es-ES" sz="3600"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93836513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a:xfrm>
            <a:off x="1403647" y="1484784"/>
            <a:ext cx="7248453" cy="864096"/>
          </a:xfrm>
          <a:ln w="28575">
            <a:solidFill>
              <a:schemeClr val="tx1"/>
            </a:solidFill>
            <a:prstDash val="solid"/>
          </a:ln>
        </p:spPr>
        <p:txBody>
          <a:bodyPr>
            <a:normAutofit/>
          </a:bodyPr>
          <a:lstStyle/>
          <a:p>
            <a:pPr algn="ctr"/>
            <a:r>
              <a:rPr lang="es-ES" sz="1800" dirty="0" smtClean="0">
                <a:effectLst>
                  <a:outerShdw blurRad="38100" dist="38100" dir="2700000" algn="tl">
                    <a:srgbClr val="000000">
                      <a:alpha val="43137"/>
                    </a:srgbClr>
                  </a:outerShdw>
                </a:effectLst>
              </a:rPr>
              <a:t>Real </a:t>
            </a:r>
            <a:r>
              <a:rPr lang="es-ES" sz="1800" dirty="0">
                <a:effectLst>
                  <a:outerShdw blurRad="38100" dist="38100" dir="2700000" algn="tl">
                    <a:srgbClr val="000000">
                      <a:alpha val="43137"/>
                    </a:srgbClr>
                  </a:outerShdw>
                </a:effectLst>
              </a:rPr>
              <a:t>decreto por el que se regula el régimen jurídico del control interno en las entidades del Sector Público Local.</a:t>
            </a:r>
          </a:p>
        </p:txBody>
      </p:sp>
      <p:sp>
        <p:nvSpPr>
          <p:cNvPr id="7" name="6 Marcador de contenido"/>
          <p:cNvSpPr>
            <a:spLocks noGrp="1"/>
          </p:cNvSpPr>
          <p:nvPr>
            <p:ph idx="1"/>
          </p:nvPr>
        </p:nvSpPr>
        <p:spPr>
          <a:xfrm>
            <a:off x="1403646" y="2348880"/>
            <a:ext cx="7283153" cy="4237931"/>
          </a:xfrm>
        </p:spPr>
        <p:txBody>
          <a:bodyPr>
            <a:normAutofit/>
          </a:bodyPr>
          <a:lstStyle/>
          <a:p>
            <a:pPr marL="857250" lvl="1" indent="-457200" algn="just"/>
            <a:endParaRPr lang="es-ES" sz="1800" b="1" dirty="0" smtClean="0">
              <a:solidFill>
                <a:srgbClr val="0070C0"/>
              </a:solidFill>
            </a:endParaRPr>
          </a:p>
          <a:p>
            <a:pPr marL="449263" lvl="1" indent="-449263" algn="just"/>
            <a:r>
              <a:rPr lang="es-ES" sz="1800" b="1" dirty="0" smtClean="0">
                <a:solidFill>
                  <a:srgbClr val="0070C0"/>
                </a:solidFill>
              </a:rPr>
              <a:t>Principios y Características generales (I)</a:t>
            </a:r>
          </a:p>
          <a:p>
            <a:pPr marL="1257300" lvl="2" indent="-457200" algn="just"/>
            <a:r>
              <a:rPr lang="es-ES" sz="1800" dirty="0" smtClean="0"/>
              <a:t>Ámbito subjetivo: definición de SPL</a:t>
            </a:r>
            <a:r>
              <a:rPr lang="es-ES" sz="1800" b="1" dirty="0" smtClean="0"/>
              <a:t>, </a:t>
            </a:r>
            <a:r>
              <a:rPr lang="es-ES" sz="1800" dirty="0" smtClean="0"/>
              <a:t>conjunto de entidades de cualquier naturaleza jurídica que dependen de la entidad local.</a:t>
            </a:r>
          </a:p>
          <a:p>
            <a:pPr marL="1257300" lvl="2" indent="-457200" algn="just"/>
            <a:r>
              <a:rPr lang="es-ES" sz="1800" dirty="0" smtClean="0"/>
              <a:t>Formas de ejercicio:</a:t>
            </a:r>
          </a:p>
          <a:p>
            <a:pPr marL="1714500" lvl="3" indent="-457200" algn="just"/>
            <a:r>
              <a:rPr lang="es-ES" sz="1800" dirty="0" smtClean="0"/>
              <a:t>Función interventora. </a:t>
            </a:r>
          </a:p>
          <a:p>
            <a:pPr marL="1714500" lvl="3" indent="-457200" algn="just"/>
            <a:r>
              <a:rPr lang="es-ES" sz="1800" dirty="0" smtClean="0"/>
              <a:t>Control financiero, que comprende las modalidades de control financiero permanente y la auditoría pública.</a:t>
            </a:r>
          </a:p>
          <a:p>
            <a:pPr marL="1714500" lvl="3" indent="-457200" algn="just"/>
            <a:r>
              <a:rPr lang="es-ES" sz="1800" dirty="0" smtClean="0"/>
              <a:t>Control de beneficiarios de subvenciones en los términos previstos en la LGS</a:t>
            </a:r>
            <a:endParaRPr lang="es-ES" sz="1800" b="1" dirty="0">
              <a:solidFill>
                <a:srgbClr val="0070C0"/>
              </a:solidFill>
            </a:endParaRPr>
          </a:p>
        </p:txBody>
      </p:sp>
      <p:sp>
        <p:nvSpPr>
          <p:cNvPr id="2" name="Marcador de número de diapositiva 1"/>
          <p:cNvSpPr>
            <a:spLocks noGrp="1"/>
          </p:cNvSpPr>
          <p:nvPr>
            <p:ph type="sldNum" sz="quarter" idx="12"/>
          </p:nvPr>
        </p:nvSpPr>
        <p:spPr/>
        <p:txBody>
          <a:bodyPr/>
          <a:lstStyle/>
          <a:p>
            <a:fld id="{5C3D40C5-F82A-418A-B981-BBE5888DE88C}" type="slidenum">
              <a:rPr lang="es-ES" smtClean="0"/>
              <a:t>18</a:t>
            </a:fld>
            <a:endParaRPr lang="es-ES"/>
          </a:p>
        </p:txBody>
      </p:sp>
    </p:spTree>
    <p:extLst>
      <p:ext uri="{BB962C8B-B14F-4D97-AF65-F5344CB8AC3E}">
        <p14:creationId xmlns:p14="http://schemas.microsoft.com/office/powerpoint/2010/main" val="134407003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a:xfrm>
            <a:off x="1403648" y="1412776"/>
            <a:ext cx="7283152" cy="792088"/>
          </a:xfrm>
          <a:ln w="28575">
            <a:solidFill>
              <a:schemeClr val="tx1"/>
            </a:solidFill>
            <a:prstDash val="solid"/>
          </a:ln>
        </p:spPr>
        <p:txBody>
          <a:bodyPr>
            <a:normAutofit/>
          </a:bodyPr>
          <a:lstStyle/>
          <a:p>
            <a:pPr algn="ctr"/>
            <a:r>
              <a:rPr lang="es-ES" sz="1800" dirty="0" smtClean="0">
                <a:effectLst>
                  <a:outerShdw blurRad="38100" dist="38100" dir="2700000" algn="tl">
                    <a:srgbClr val="000000">
                      <a:alpha val="43137"/>
                    </a:srgbClr>
                  </a:outerShdw>
                </a:effectLst>
              </a:rPr>
              <a:t>Real </a:t>
            </a:r>
            <a:r>
              <a:rPr lang="es-ES" sz="1800" dirty="0">
                <a:effectLst>
                  <a:outerShdw blurRad="38100" dist="38100" dir="2700000" algn="tl">
                    <a:srgbClr val="000000">
                      <a:alpha val="43137"/>
                    </a:srgbClr>
                  </a:outerShdw>
                </a:effectLst>
              </a:rPr>
              <a:t>decreto por el que se regula el régimen jurídico del control interno en las entidades del Sector Público Local.</a:t>
            </a:r>
          </a:p>
        </p:txBody>
      </p:sp>
      <p:sp>
        <p:nvSpPr>
          <p:cNvPr id="7" name="6 Marcador de contenido"/>
          <p:cNvSpPr>
            <a:spLocks noGrp="1"/>
          </p:cNvSpPr>
          <p:nvPr>
            <p:ph idx="1"/>
          </p:nvPr>
        </p:nvSpPr>
        <p:spPr>
          <a:xfrm>
            <a:off x="1403648" y="2708920"/>
            <a:ext cx="7283152" cy="3672408"/>
          </a:xfrm>
        </p:spPr>
        <p:txBody>
          <a:bodyPr>
            <a:noAutofit/>
          </a:bodyPr>
          <a:lstStyle/>
          <a:p>
            <a:pPr marL="357188" lvl="1" indent="-357188" algn="just"/>
            <a:r>
              <a:rPr lang="es-ES" sz="1800" b="1" dirty="0" smtClean="0">
                <a:solidFill>
                  <a:srgbClr val="0070C0"/>
                </a:solidFill>
              </a:rPr>
              <a:t>Principios y Características generales (II)</a:t>
            </a:r>
          </a:p>
          <a:p>
            <a:pPr marL="712788" lvl="3" indent="-355600" algn="just"/>
            <a:r>
              <a:rPr lang="es-ES" sz="1800" dirty="0" smtClean="0"/>
              <a:t>Principios del ejercicio control interno:</a:t>
            </a:r>
          </a:p>
          <a:p>
            <a:pPr marL="1162050" lvl="4" indent="-263525" algn="just"/>
            <a:r>
              <a:rPr lang="es-ES" sz="1800" dirty="0" smtClean="0"/>
              <a:t>Autonomía funcional, ejercicio desconcentrado y procedimiento contradictorio.</a:t>
            </a:r>
          </a:p>
          <a:p>
            <a:pPr marL="1162050" lvl="4" indent="-263525" algn="just"/>
            <a:r>
              <a:rPr lang="es-ES" sz="1800" dirty="0" smtClean="0"/>
              <a:t>Modelo de control eficaz.</a:t>
            </a:r>
          </a:p>
          <a:p>
            <a:pPr marL="1162050" lvl="4" indent="-263525" algn="just"/>
            <a:r>
              <a:rPr lang="es-ES" sz="1800" dirty="0" smtClean="0"/>
              <a:t>Información sobre resultados y recomendaciones:</a:t>
            </a:r>
          </a:p>
          <a:p>
            <a:pPr marL="1619250" lvl="5" indent="-263525" algn="just"/>
            <a:r>
              <a:rPr lang="es-ES" sz="1800" dirty="0" smtClean="0"/>
              <a:t>dará cuenta a órganos de gestión de resultados más relevantes y recomendaciones. </a:t>
            </a:r>
          </a:p>
          <a:p>
            <a:pPr marL="1619250" lvl="5" indent="-263525" algn="just"/>
            <a:r>
              <a:rPr lang="es-ES" sz="1800" dirty="0" smtClean="0"/>
              <a:t>Al Pleno de resultados y situación corrección debilidades.</a:t>
            </a:r>
          </a:p>
          <a:p>
            <a:pPr marL="814388" lvl="5" indent="0" algn="just">
              <a:buNone/>
            </a:pPr>
            <a:endParaRPr lang="es-ES" sz="1800" dirty="0" smtClean="0"/>
          </a:p>
          <a:p>
            <a:pPr marL="1714500" lvl="3" indent="-457200" algn="just"/>
            <a:endParaRPr lang="es-ES" sz="1800" dirty="0" smtClean="0"/>
          </a:p>
          <a:p>
            <a:pPr marL="1714500" lvl="3" indent="-457200" algn="just"/>
            <a:endParaRPr lang="es-ES" sz="1800" dirty="0" smtClean="0"/>
          </a:p>
          <a:p>
            <a:pPr marL="1257300" lvl="2" indent="-457200" algn="just"/>
            <a:endParaRPr lang="es-ES" sz="1800" dirty="0" smtClean="0"/>
          </a:p>
          <a:p>
            <a:pPr marL="1714500" lvl="3" indent="-457200" algn="just"/>
            <a:endParaRPr lang="es-ES" sz="1800" dirty="0" smtClean="0"/>
          </a:p>
          <a:p>
            <a:pPr marL="1714500" lvl="3" indent="-457200" algn="just"/>
            <a:endParaRPr lang="es-ES" sz="1800" dirty="0" smtClean="0"/>
          </a:p>
          <a:p>
            <a:pPr marL="1714500" lvl="3" indent="-457200" algn="just"/>
            <a:endParaRPr lang="es-ES" sz="1800" b="1" dirty="0" smtClean="0">
              <a:solidFill>
                <a:srgbClr val="0070C0"/>
              </a:solidFill>
            </a:endParaRPr>
          </a:p>
          <a:p>
            <a:pPr marL="1257300" lvl="2" indent="-457200" algn="just"/>
            <a:endParaRPr lang="es-ES" sz="1800" b="1" dirty="0">
              <a:solidFill>
                <a:srgbClr val="0070C0"/>
              </a:solidFill>
            </a:endParaRPr>
          </a:p>
        </p:txBody>
      </p:sp>
      <p:sp>
        <p:nvSpPr>
          <p:cNvPr id="3" name="Marcador de número de diapositiva 2"/>
          <p:cNvSpPr>
            <a:spLocks noGrp="1"/>
          </p:cNvSpPr>
          <p:nvPr>
            <p:ph type="sldNum" sz="quarter" idx="12"/>
          </p:nvPr>
        </p:nvSpPr>
        <p:spPr/>
        <p:txBody>
          <a:bodyPr/>
          <a:lstStyle/>
          <a:p>
            <a:fld id="{5C3D40C5-F82A-418A-B981-BBE5888DE88C}" type="slidenum">
              <a:rPr lang="es-ES" smtClean="0"/>
              <a:t>19</a:t>
            </a:fld>
            <a:endParaRPr lang="es-ES"/>
          </a:p>
        </p:txBody>
      </p:sp>
    </p:spTree>
    <p:extLst>
      <p:ext uri="{BB962C8B-B14F-4D97-AF65-F5344CB8AC3E}">
        <p14:creationId xmlns:p14="http://schemas.microsoft.com/office/powerpoint/2010/main" val="122266421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ctrTitle"/>
          </p:nvPr>
        </p:nvSpPr>
        <p:spPr>
          <a:xfrm>
            <a:off x="1979712" y="3501008"/>
            <a:ext cx="6768752" cy="2331690"/>
          </a:xfrm>
        </p:spPr>
        <p:txBody>
          <a:bodyPr>
            <a:normAutofit/>
          </a:bodyPr>
          <a:lstStyle/>
          <a:p>
            <a:pPr marL="857250" indent="-857250" algn="just">
              <a:buFont typeface="+mj-lt"/>
              <a:buAutoNum type="romanUcPeriod"/>
            </a:pPr>
            <a:r>
              <a:rPr lang="es-ES" sz="3400" dirty="0">
                <a:effectLst>
                  <a:outerShdw blurRad="38100" dist="38100" dir="2700000" algn="tl">
                    <a:srgbClr val="000000">
                      <a:alpha val="43137"/>
                    </a:srgbClr>
                  </a:outerShdw>
                </a:effectLst>
              </a:rPr>
              <a:t> El régimen de control interno de las EELL: </a:t>
            </a:r>
            <a:r>
              <a:rPr lang="es-ES" sz="3400" dirty="0" smtClean="0">
                <a:effectLst>
                  <a:outerShdw blurRad="38100" dist="38100" dir="2700000" algn="tl">
                    <a:srgbClr val="000000">
                      <a:alpha val="43137"/>
                    </a:srgbClr>
                  </a:outerShdw>
                </a:effectLst>
              </a:rPr>
              <a:t>antecedentes </a:t>
            </a:r>
            <a:r>
              <a:rPr lang="es-ES" sz="3400" dirty="0">
                <a:effectLst>
                  <a:outerShdw blurRad="38100" dist="38100" dir="2700000" algn="tl">
                    <a:srgbClr val="000000">
                      <a:alpha val="43137"/>
                    </a:srgbClr>
                  </a:outerShdw>
                </a:effectLst>
              </a:rPr>
              <a:t>y líneas de reforma</a:t>
            </a:r>
          </a:p>
        </p:txBody>
      </p:sp>
    </p:spTree>
    <p:extLst>
      <p:ext uri="{BB962C8B-B14F-4D97-AF65-F5344CB8AC3E}">
        <p14:creationId xmlns:p14="http://schemas.microsoft.com/office/powerpoint/2010/main" val="191607793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a:xfrm>
            <a:off x="1403648" y="1412776"/>
            <a:ext cx="7283152" cy="792088"/>
          </a:xfrm>
          <a:ln w="28575">
            <a:solidFill>
              <a:schemeClr val="tx1"/>
            </a:solidFill>
            <a:prstDash val="solid"/>
          </a:ln>
        </p:spPr>
        <p:txBody>
          <a:bodyPr>
            <a:normAutofit/>
          </a:bodyPr>
          <a:lstStyle/>
          <a:p>
            <a:pPr algn="ctr"/>
            <a:r>
              <a:rPr lang="es-ES" sz="1800" dirty="0" smtClean="0">
                <a:effectLst>
                  <a:outerShdw blurRad="38100" dist="38100" dir="2700000" algn="tl">
                    <a:srgbClr val="000000">
                      <a:alpha val="43137"/>
                    </a:srgbClr>
                  </a:outerShdw>
                </a:effectLst>
              </a:rPr>
              <a:t>Real </a:t>
            </a:r>
            <a:r>
              <a:rPr lang="es-ES" sz="1800" dirty="0">
                <a:effectLst>
                  <a:outerShdw blurRad="38100" dist="38100" dir="2700000" algn="tl">
                    <a:srgbClr val="000000">
                      <a:alpha val="43137"/>
                    </a:srgbClr>
                  </a:outerShdw>
                </a:effectLst>
              </a:rPr>
              <a:t>decreto por el que se regula el régimen jurídico del control interno en las entidades del Sector Público Local.</a:t>
            </a:r>
          </a:p>
        </p:txBody>
      </p:sp>
      <p:sp>
        <p:nvSpPr>
          <p:cNvPr id="7" name="6 Marcador de contenido"/>
          <p:cNvSpPr>
            <a:spLocks noGrp="1"/>
          </p:cNvSpPr>
          <p:nvPr>
            <p:ph idx="1"/>
          </p:nvPr>
        </p:nvSpPr>
        <p:spPr>
          <a:xfrm>
            <a:off x="1403648" y="2348880"/>
            <a:ext cx="7283152" cy="3600400"/>
          </a:xfrm>
        </p:spPr>
        <p:txBody>
          <a:bodyPr>
            <a:noAutofit/>
          </a:bodyPr>
          <a:lstStyle/>
          <a:p>
            <a:pPr marL="357188" lvl="1" indent="-357188" algn="just"/>
            <a:r>
              <a:rPr lang="es-ES" sz="1800" b="1" dirty="0" smtClean="0">
                <a:solidFill>
                  <a:srgbClr val="0070C0"/>
                </a:solidFill>
              </a:rPr>
              <a:t>Principios y Características generales (III)</a:t>
            </a:r>
          </a:p>
          <a:p>
            <a:pPr marL="712788" lvl="4" indent="-355600" algn="just"/>
            <a:r>
              <a:rPr lang="es-ES" sz="1800" dirty="0" smtClean="0"/>
              <a:t>Deberes órgano de control:</a:t>
            </a:r>
          </a:p>
          <a:p>
            <a:pPr marL="1169988" lvl="5" indent="-355600" algn="just"/>
            <a:r>
              <a:rPr lang="es-ES" sz="1800" dirty="0" smtClean="0"/>
              <a:t>Sigilo.</a:t>
            </a:r>
          </a:p>
          <a:p>
            <a:pPr marL="1169988" lvl="5" indent="-355600" algn="just"/>
            <a:r>
              <a:rPr lang="es-ES" sz="1800" dirty="0" smtClean="0"/>
              <a:t>Si se aprecian hechos acreditados o comprobados susceptibles de constituir infracción o exigencia de responsabilidades contables o penales, traslado de actuaciones. </a:t>
            </a:r>
          </a:p>
          <a:p>
            <a:pPr marL="1169988" lvl="5" indent="-355600" algn="just"/>
            <a:r>
              <a:rPr lang="es-ES" sz="1800" dirty="0" smtClean="0"/>
              <a:t>Facilitar acceso a informes de control casos establecidos por ley.</a:t>
            </a:r>
          </a:p>
          <a:p>
            <a:pPr marL="1169988" lvl="5" indent="-355600" algn="just"/>
            <a:endParaRPr lang="es-ES" sz="1800" dirty="0" smtClean="0"/>
          </a:p>
          <a:p>
            <a:pPr marL="1169988" lvl="5" indent="-355600" algn="just"/>
            <a:endParaRPr lang="es-ES" sz="1800" dirty="0" smtClean="0"/>
          </a:p>
          <a:p>
            <a:pPr marL="1714500" lvl="3" indent="-457200" algn="just"/>
            <a:endParaRPr lang="es-ES" sz="1800" dirty="0" smtClean="0"/>
          </a:p>
          <a:p>
            <a:pPr marL="1714500" lvl="3" indent="-457200" algn="just"/>
            <a:endParaRPr lang="es-ES" sz="1800" dirty="0" smtClean="0"/>
          </a:p>
          <a:p>
            <a:pPr marL="1257300" lvl="2" indent="-457200" algn="just"/>
            <a:endParaRPr lang="es-ES" sz="1800" dirty="0" smtClean="0"/>
          </a:p>
          <a:p>
            <a:pPr marL="1714500" lvl="3" indent="-457200" algn="just"/>
            <a:endParaRPr lang="es-ES" sz="1800" dirty="0" smtClean="0"/>
          </a:p>
          <a:p>
            <a:pPr marL="1714500" lvl="3" indent="-457200" algn="just"/>
            <a:endParaRPr lang="es-ES" sz="1800" dirty="0" smtClean="0"/>
          </a:p>
          <a:p>
            <a:pPr marL="1714500" lvl="3" indent="-457200" algn="just"/>
            <a:endParaRPr lang="es-ES" sz="1800" b="1" dirty="0" smtClean="0">
              <a:solidFill>
                <a:srgbClr val="0070C0"/>
              </a:solidFill>
            </a:endParaRPr>
          </a:p>
          <a:p>
            <a:pPr marL="1257300" lvl="2" indent="-457200" algn="just"/>
            <a:endParaRPr lang="es-ES" sz="1800" b="1" dirty="0">
              <a:solidFill>
                <a:srgbClr val="0070C0"/>
              </a:solidFill>
            </a:endParaRPr>
          </a:p>
        </p:txBody>
      </p:sp>
      <p:sp>
        <p:nvSpPr>
          <p:cNvPr id="3" name="Marcador de número de diapositiva 2"/>
          <p:cNvSpPr>
            <a:spLocks noGrp="1"/>
          </p:cNvSpPr>
          <p:nvPr>
            <p:ph type="sldNum" sz="quarter" idx="12"/>
          </p:nvPr>
        </p:nvSpPr>
        <p:spPr/>
        <p:txBody>
          <a:bodyPr/>
          <a:lstStyle/>
          <a:p>
            <a:fld id="{5C3D40C5-F82A-418A-B981-BBE5888DE88C}" type="slidenum">
              <a:rPr lang="es-ES" smtClean="0"/>
              <a:t>20</a:t>
            </a:fld>
            <a:endParaRPr lang="es-ES"/>
          </a:p>
        </p:txBody>
      </p:sp>
    </p:spTree>
    <p:extLst>
      <p:ext uri="{BB962C8B-B14F-4D97-AF65-F5344CB8AC3E}">
        <p14:creationId xmlns:p14="http://schemas.microsoft.com/office/powerpoint/2010/main" val="354837575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a:xfrm>
            <a:off x="1403648" y="1412776"/>
            <a:ext cx="7283152" cy="792088"/>
          </a:xfrm>
          <a:ln w="28575">
            <a:solidFill>
              <a:schemeClr val="tx1"/>
            </a:solidFill>
            <a:prstDash val="solid"/>
          </a:ln>
        </p:spPr>
        <p:txBody>
          <a:bodyPr>
            <a:normAutofit/>
          </a:bodyPr>
          <a:lstStyle/>
          <a:p>
            <a:pPr algn="ctr"/>
            <a:r>
              <a:rPr lang="es-ES" sz="1800" dirty="0" smtClean="0">
                <a:effectLst>
                  <a:outerShdw blurRad="38100" dist="38100" dir="2700000" algn="tl">
                    <a:srgbClr val="000000">
                      <a:alpha val="43137"/>
                    </a:srgbClr>
                  </a:outerShdw>
                </a:effectLst>
              </a:rPr>
              <a:t>Real </a:t>
            </a:r>
            <a:r>
              <a:rPr lang="es-ES" sz="1800" dirty="0">
                <a:effectLst>
                  <a:outerShdw blurRad="38100" dist="38100" dir="2700000" algn="tl">
                    <a:srgbClr val="000000">
                      <a:alpha val="43137"/>
                    </a:srgbClr>
                  </a:outerShdw>
                </a:effectLst>
              </a:rPr>
              <a:t>decreto por el que se regula el régimen jurídico del control interno en las entidades del Sector Público Local.</a:t>
            </a:r>
          </a:p>
        </p:txBody>
      </p:sp>
      <p:sp>
        <p:nvSpPr>
          <p:cNvPr id="7" name="6 Marcador de contenido"/>
          <p:cNvSpPr>
            <a:spLocks noGrp="1"/>
          </p:cNvSpPr>
          <p:nvPr>
            <p:ph idx="1"/>
          </p:nvPr>
        </p:nvSpPr>
        <p:spPr>
          <a:xfrm>
            <a:off x="1403648" y="2348880"/>
            <a:ext cx="7283152" cy="4509120"/>
          </a:xfrm>
        </p:spPr>
        <p:txBody>
          <a:bodyPr>
            <a:noAutofit/>
          </a:bodyPr>
          <a:lstStyle/>
          <a:p>
            <a:pPr marL="449263" lvl="1" indent="-449263" algn="just"/>
            <a:r>
              <a:rPr lang="es-ES" sz="1800" b="1" dirty="0" smtClean="0">
                <a:solidFill>
                  <a:srgbClr val="0070C0"/>
                </a:solidFill>
              </a:rPr>
              <a:t>Principios y Características generales (IV)</a:t>
            </a:r>
          </a:p>
          <a:p>
            <a:pPr marL="1255713" lvl="3" indent="-449263" algn="just"/>
            <a:r>
              <a:rPr lang="es-ES" sz="1800" dirty="0" smtClean="0"/>
              <a:t>Facultades del órgano de control </a:t>
            </a:r>
          </a:p>
          <a:p>
            <a:pPr marL="1712913" lvl="4" indent="-449263" algn="just"/>
            <a:r>
              <a:rPr lang="es-ES" sz="1800" dirty="0" smtClean="0"/>
              <a:t>Obligación de colaboración:</a:t>
            </a:r>
          </a:p>
          <a:p>
            <a:pPr marL="2170113" lvl="5" indent="-449263" algn="just"/>
            <a:r>
              <a:rPr lang="es-ES" sz="1800" dirty="0" smtClean="0"/>
              <a:t>De órganos públicos </a:t>
            </a:r>
          </a:p>
          <a:p>
            <a:pPr marL="2170113" lvl="5" indent="-449263" algn="just"/>
            <a:r>
              <a:rPr lang="es-ES" sz="1800" dirty="0" smtClean="0"/>
              <a:t> De entidades privadas.</a:t>
            </a:r>
          </a:p>
          <a:p>
            <a:pPr marL="1712913" lvl="4" indent="-449263" algn="just"/>
            <a:r>
              <a:rPr lang="es-ES" sz="1800" dirty="0" smtClean="0"/>
              <a:t>Asesoramientos e informes técnicos. </a:t>
            </a:r>
          </a:p>
          <a:p>
            <a:pPr marL="1712913" lvl="4" indent="-449263" algn="just"/>
            <a:r>
              <a:rPr lang="es-ES" sz="1800" dirty="0" smtClean="0"/>
              <a:t>Defensa jurídica y protección personal controlador.</a:t>
            </a:r>
          </a:p>
          <a:p>
            <a:pPr marL="1712913" lvl="4" indent="-449263" algn="just"/>
            <a:r>
              <a:rPr lang="es-ES" sz="1800" dirty="0" smtClean="0"/>
              <a:t>Revisión sistemas informáticos de gestión</a:t>
            </a:r>
          </a:p>
          <a:p>
            <a:pPr marL="2171700" lvl="4" indent="-457200" algn="just"/>
            <a:endParaRPr lang="es-ES" sz="1800" dirty="0" smtClean="0"/>
          </a:p>
          <a:p>
            <a:pPr marL="1714500" lvl="3" indent="-457200" algn="just"/>
            <a:endParaRPr lang="es-ES" sz="1800" dirty="0" smtClean="0"/>
          </a:p>
          <a:p>
            <a:pPr marL="1257300" lvl="2" indent="-457200" algn="just"/>
            <a:endParaRPr lang="es-ES" sz="1800" dirty="0" smtClean="0"/>
          </a:p>
          <a:p>
            <a:pPr marL="1714500" lvl="3" indent="-457200" algn="just"/>
            <a:endParaRPr lang="es-ES" sz="1800" dirty="0" smtClean="0"/>
          </a:p>
          <a:p>
            <a:pPr marL="1714500" lvl="3" indent="-457200" algn="just"/>
            <a:endParaRPr lang="es-ES" sz="1800" dirty="0" smtClean="0"/>
          </a:p>
          <a:p>
            <a:pPr marL="1714500" lvl="3" indent="-457200" algn="just"/>
            <a:endParaRPr lang="es-ES" sz="1800" b="1" dirty="0" smtClean="0">
              <a:solidFill>
                <a:srgbClr val="0070C0"/>
              </a:solidFill>
            </a:endParaRPr>
          </a:p>
          <a:p>
            <a:pPr marL="1257300" lvl="2" indent="-457200" algn="just"/>
            <a:endParaRPr lang="es-ES" sz="1800" b="1" dirty="0">
              <a:solidFill>
                <a:srgbClr val="0070C0"/>
              </a:solidFill>
            </a:endParaRPr>
          </a:p>
        </p:txBody>
      </p:sp>
      <p:sp>
        <p:nvSpPr>
          <p:cNvPr id="3" name="Marcador de número de diapositiva 2"/>
          <p:cNvSpPr>
            <a:spLocks noGrp="1"/>
          </p:cNvSpPr>
          <p:nvPr>
            <p:ph type="sldNum" sz="quarter" idx="12"/>
          </p:nvPr>
        </p:nvSpPr>
        <p:spPr/>
        <p:txBody>
          <a:bodyPr/>
          <a:lstStyle/>
          <a:p>
            <a:fld id="{5C3D40C5-F82A-418A-B981-BBE5888DE88C}" type="slidenum">
              <a:rPr lang="es-ES" smtClean="0"/>
              <a:t>21</a:t>
            </a:fld>
            <a:endParaRPr lang="es-ES"/>
          </a:p>
        </p:txBody>
      </p:sp>
    </p:spTree>
    <p:extLst>
      <p:ext uri="{BB962C8B-B14F-4D97-AF65-F5344CB8AC3E}">
        <p14:creationId xmlns:p14="http://schemas.microsoft.com/office/powerpoint/2010/main" val="116100890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a:xfrm>
            <a:off x="1403648" y="1412776"/>
            <a:ext cx="7283152" cy="792088"/>
          </a:xfrm>
          <a:ln w="28575">
            <a:solidFill>
              <a:schemeClr val="tx1"/>
            </a:solidFill>
            <a:prstDash val="solid"/>
          </a:ln>
        </p:spPr>
        <p:txBody>
          <a:bodyPr>
            <a:normAutofit/>
          </a:bodyPr>
          <a:lstStyle/>
          <a:p>
            <a:pPr algn="ctr"/>
            <a:r>
              <a:rPr lang="es-ES" sz="1800" dirty="0" smtClean="0">
                <a:effectLst>
                  <a:outerShdw blurRad="38100" dist="38100" dir="2700000" algn="tl">
                    <a:srgbClr val="000000">
                      <a:alpha val="43137"/>
                    </a:srgbClr>
                  </a:outerShdw>
                </a:effectLst>
              </a:rPr>
              <a:t>Real </a:t>
            </a:r>
            <a:r>
              <a:rPr lang="es-ES" sz="1800" dirty="0">
                <a:effectLst>
                  <a:outerShdw blurRad="38100" dist="38100" dir="2700000" algn="tl">
                    <a:srgbClr val="000000">
                      <a:alpha val="43137"/>
                    </a:srgbClr>
                  </a:outerShdw>
                </a:effectLst>
              </a:rPr>
              <a:t>decreto por el que se regula el régimen jurídico del control interno en las entidades del Sector Público Local.</a:t>
            </a:r>
          </a:p>
        </p:txBody>
      </p:sp>
      <p:sp>
        <p:nvSpPr>
          <p:cNvPr id="7" name="6 Marcador de contenido"/>
          <p:cNvSpPr>
            <a:spLocks noGrp="1"/>
          </p:cNvSpPr>
          <p:nvPr>
            <p:ph idx="1"/>
          </p:nvPr>
        </p:nvSpPr>
        <p:spPr>
          <a:xfrm>
            <a:off x="1403648" y="2348880"/>
            <a:ext cx="7283152" cy="4509120"/>
          </a:xfrm>
        </p:spPr>
        <p:txBody>
          <a:bodyPr>
            <a:noAutofit/>
          </a:bodyPr>
          <a:lstStyle/>
          <a:p>
            <a:pPr marL="449263" lvl="1" indent="-449263" algn="just"/>
            <a:r>
              <a:rPr lang="es-ES" sz="1800" b="1" dirty="0" smtClean="0">
                <a:solidFill>
                  <a:srgbClr val="0070C0"/>
                </a:solidFill>
              </a:rPr>
              <a:t>Principios y Características generales (V)</a:t>
            </a:r>
          </a:p>
          <a:p>
            <a:pPr marL="1257300" lvl="2" indent="-457200" algn="just"/>
            <a:r>
              <a:rPr lang="es-ES" sz="2000" dirty="0" smtClean="0"/>
              <a:t>Colaboración </a:t>
            </a:r>
            <a:r>
              <a:rPr lang="es-ES" sz="2000" dirty="0"/>
              <a:t>institucional.</a:t>
            </a:r>
          </a:p>
          <a:p>
            <a:pPr marL="1714500" lvl="3" indent="-457200" algn="just"/>
            <a:r>
              <a:rPr lang="es-ES" sz="1800" dirty="0"/>
              <a:t>Convenios con otros órganos de control para el ejercicio de la auditoría pública</a:t>
            </a:r>
          </a:p>
          <a:p>
            <a:pPr marL="1714500" lvl="3" indent="-457200" algn="just"/>
            <a:r>
              <a:rPr lang="es-ES" sz="1800" dirty="0"/>
              <a:t>Con la IGAE: Convenios para :</a:t>
            </a:r>
          </a:p>
          <a:p>
            <a:pPr marL="2171700" lvl="4" indent="-457200" algn="just"/>
            <a:r>
              <a:rPr lang="es-ES" sz="1800" dirty="0"/>
              <a:t>Acceso a bases de datos</a:t>
            </a:r>
          </a:p>
          <a:p>
            <a:pPr marL="2171700" lvl="4" indent="-457200" algn="just"/>
            <a:r>
              <a:rPr lang="es-ES" sz="1800" dirty="0"/>
              <a:t>Resolución de consultas</a:t>
            </a:r>
          </a:p>
          <a:p>
            <a:pPr marL="2171700" lvl="4" indent="-457200" algn="just"/>
            <a:r>
              <a:rPr lang="es-ES" sz="1800" dirty="0"/>
              <a:t>Informes de consultoría</a:t>
            </a:r>
          </a:p>
          <a:p>
            <a:pPr marL="1257300" lvl="2" indent="-457200" algn="just"/>
            <a:r>
              <a:rPr lang="es-ES" sz="2000" dirty="0"/>
              <a:t>Colaboración de auditores privados</a:t>
            </a:r>
          </a:p>
          <a:p>
            <a:pPr marL="1714500" lvl="3" indent="-457200" algn="just"/>
            <a:endParaRPr lang="es-ES" sz="1800" dirty="0" smtClean="0"/>
          </a:p>
          <a:p>
            <a:pPr marL="1714500" lvl="3" indent="-457200" algn="just"/>
            <a:endParaRPr lang="es-ES" sz="1800" dirty="0" smtClean="0"/>
          </a:p>
          <a:p>
            <a:pPr marL="1714500" lvl="3" indent="-457200" algn="just"/>
            <a:endParaRPr lang="es-ES" sz="1800" b="1" dirty="0" smtClean="0">
              <a:solidFill>
                <a:srgbClr val="0070C0"/>
              </a:solidFill>
            </a:endParaRPr>
          </a:p>
          <a:p>
            <a:pPr marL="1257300" lvl="2" indent="-457200" algn="just"/>
            <a:endParaRPr lang="es-ES" sz="1800" b="1" dirty="0">
              <a:solidFill>
                <a:srgbClr val="0070C0"/>
              </a:solidFill>
            </a:endParaRPr>
          </a:p>
        </p:txBody>
      </p:sp>
      <p:sp>
        <p:nvSpPr>
          <p:cNvPr id="3" name="Marcador de número de diapositiva 2"/>
          <p:cNvSpPr>
            <a:spLocks noGrp="1"/>
          </p:cNvSpPr>
          <p:nvPr>
            <p:ph type="sldNum" sz="quarter" idx="12"/>
          </p:nvPr>
        </p:nvSpPr>
        <p:spPr/>
        <p:txBody>
          <a:bodyPr/>
          <a:lstStyle/>
          <a:p>
            <a:fld id="{5C3D40C5-F82A-418A-B981-BBE5888DE88C}" type="slidenum">
              <a:rPr lang="es-ES" smtClean="0"/>
              <a:t>22</a:t>
            </a:fld>
            <a:endParaRPr lang="es-ES"/>
          </a:p>
        </p:txBody>
      </p:sp>
    </p:spTree>
    <p:extLst>
      <p:ext uri="{BB962C8B-B14F-4D97-AF65-F5344CB8AC3E}">
        <p14:creationId xmlns:p14="http://schemas.microsoft.com/office/powerpoint/2010/main" val="187359012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a:xfrm>
            <a:off x="1403648" y="1484784"/>
            <a:ext cx="7283152" cy="792088"/>
          </a:xfrm>
          <a:ln w="28575">
            <a:solidFill>
              <a:schemeClr val="tx1"/>
            </a:solidFill>
            <a:prstDash val="solid"/>
          </a:ln>
        </p:spPr>
        <p:txBody>
          <a:bodyPr>
            <a:normAutofit/>
          </a:bodyPr>
          <a:lstStyle/>
          <a:p>
            <a:pPr algn="ctr"/>
            <a:r>
              <a:rPr lang="es-ES" sz="1800" dirty="0" smtClean="0">
                <a:effectLst>
                  <a:outerShdw blurRad="38100" dist="38100" dir="2700000" algn="tl">
                    <a:srgbClr val="000000">
                      <a:alpha val="43137"/>
                    </a:srgbClr>
                  </a:outerShdw>
                </a:effectLst>
              </a:rPr>
              <a:t>Real </a:t>
            </a:r>
            <a:r>
              <a:rPr lang="es-ES" sz="1800" dirty="0">
                <a:effectLst>
                  <a:outerShdw blurRad="38100" dist="38100" dir="2700000" algn="tl">
                    <a:srgbClr val="000000">
                      <a:alpha val="43137"/>
                    </a:srgbClr>
                  </a:outerShdw>
                </a:effectLst>
              </a:rPr>
              <a:t>decreto por el que se regula el régimen jurídico del control interno en las entidades del Sector Público Local.</a:t>
            </a:r>
          </a:p>
        </p:txBody>
      </p:sp>
      <p:sp>
        <p:nvSpPr>
          <p:cNvPr id="7" name="6 Marcador de contenido"/>
          <p:cNvSpPr>
            <a:spLocks noGrp="1"/>
          </p:cNvSpPr>
          <p:nvPr>
            <p:ph idx="1"/>
          </p:nvPr>
        </p:nvSpPr>
        <p:spPr>
          <a:xfrm>
            <a:off x="1403648" y="2492897"/>
            <a:ext cx="7283152" cy="4032448"/>
          </a:xfrm>
        </p:spPr>
        <p:txBody>
          <a:bodyPr>
            <a:noAutofit/>
          </a:bodyPr>
          <a:lstStyle/>
          <a:p>
            <a:pPr marL="449263" lvl="1" indent="-449263" algn="just"/>
            <a:r>
              <a:rPr lang="es-ES" sz="1800" b="1" dirty="0" smtClean="0">
                <a:solidFill>
                  <a:srgbClr val="0070C0"/>
                </a:solidFill>
              </a:rPr>
              <a:t>Principios y Características generales (VI)</a:t>
            </a:r>
          </a:p>
          <a:p>
            <a:pPr marL="806450" lvl="2" indent="-449263" algn="just"/>
            <a:r>
              <a:rPr lang="es-ES" sz="1800" dirty="0" smtClean="0"/>
              <a:t>Modelo Normal/Simplificado</a:t>
            </a:r>
          </a:p>
          <a:p>
            <a:pPr marL="1069975" lvl="3" indent="-357188" algn="just"/>
            <a:r>
              <a:rPr lang="es-ES" sz="1800" dirty="0" smtClean="0"/>
              <a:t>Modelo normal.</a:t>
            </a:r>
          </a:p>
          <a:p>
            <a:pPr marL="1069975" lvl="3" indent="-357188" algn="just"/>
            <a:r>
              <a:rPr lang="es-ES" sz="1800" dirty="0" smtClean="0"/>
              <a:t>Modelo simplificado: las entidades locales que aplican el modelo simplificado de contabilidad.</a:t>
            </a:r>
          </a:p>
          <a:p>
            <a:pPr marL="1519238" lvl="4" indent="-449263" algn="just"/>
            <a:r>
              <a:rPr lang="es-ES" sz="1800" dirty="0" smtClean="0"/>
              <a:t>Función interventora</a:t>
            </a:r>
          </a:p>
          <a:p>
            <a:pPr marL="1519238" lvl="4" indent="-449263" algn="just"/>
            <a:r>
              <a:rPr lang="es-ES" sz="1800" dirty="0" smtClean="0"/>
              <a:t>Control financiero no obligatorio , salvo</a:t>
            </a:r>
          </a:p>
          <a:p>
            <a:pPr marL="1874838" lvl="5" indent="-355600" algn="just"/>
            <a:r>
              <a:rPr lang="es-ES" sz="1800" dirty="0" smtClean="0"/>
              <a:t>Auditoría de cuentas obligatoria en entidades dependientes obligadas.</a:t>
            </a:r>
          </a:p>
          <a:p>
            <a:pPr marL="1874838" lvl="5" indent="-355600" algn="just"/>
            <a:r>
              <a:rPr lang="es-ES" sz="1800" dirty="0" smtClean="0"/>
              <a:t>Obligaciones legales.</a:t>
            </a:r>
          </a:p>
          <a:p>
            <a:pPr marL="712788" lvl="5" indent="-355600" algn="just"/>
            <a:r>
              <a:rPr lang="es-ES" sz="1800" dirty="0" smtClean="0"/>
              <a:t>Entrada en vigor: 1 de julio de 2018. </a:t>
            </a:r>
          </a:p>
          <a:p>
            <a:pPr marL="2171700" lvl="4" indent="-457200" algn="just"/>
            <a:endParaRPr lang="es-ES" sz="1800" dirty="0" smtClean="0"/>
          </a:p>
          <a:p>
            <a:pPr marL="1714500" lvl="3" indent="-457200" algn="just"/>
            <a:endParaRPr lang="es-ES" sz="1800" dirty="0" smtClean="0"/>
          </a:p>
          <a:p>
            <a:pPr marL="1257300" lvl="2" indent="-457200" algn="just"/>
            <a:endParaRPr lang="es-ES" sz="1800" dirty="0" smtClean="0"/>
          </a:p>
          <a:p>
            <a:pPr marL="1714500" lvl="3" indent="-457200" algn="just"/>
            <a:endParaRPr lang="es-ES" sz="1800" dirty="0" smtClean="0"/>
          </a:p>
          <a:p>
            <a:pPr marL="1714500" lvl="3" indent="-457200" algn="just"/>
            <a:endParaRPr lang="es-ES" sz="1800" dirty="0" smtClean="0"/>
          </a:p>
          <a:p>
            <a:pPr marL="1714500" lvl="3" indent="-457200" algn="just"/>
            <a:endParaRPr lang="es-ES" sz="1800" b="1" dirty="0" smtClean="0">
              <a:solidFill>
                <a:srgbClr val="0070C0"/>
              </a:solidFill>
            </a:endParaRPr>
          </a:p>
          <a:p>
            <a:pPr marL="1257300" lvl="2" indent="-457200" algn="just"/>
            <a:endParaRPr lang="es-ES" sz="1800" b="1" dirty="0">
              <a:solidFill>
                <a:srgbClr val="0070C0"/>
              </a:solidFill>
            </a:endParaRPr>
          </a:p>
        </p:txBody>
      </p:sp>
      <p:sp>
        <p:nvSpPr>
          <p:cNvPr id="2" name="Marcador de número de diapositiva 1"/>
          <p:cNvSpPr>
            <a:spLocks noGrp="1"/>
          </p:cNvSpPr>
          <p:nvPr>
            <p:ph type="sldNum" sz="quarter" idx="12"/>
          </p:nvPr>
        </p:nvSpPr>
        <p:spPr/>
        <p:txBody>
          <a:bodyPr/>
          <a:lstStyle/>
          <a:p>
            <a:fld id="{5C3D40C5-F82A-418A-B981-BBE5888DE88C}" type="slidenum">
              <a:rPr lang="es-ES" smtClean="0"/>
              <a:t>23</a:t>
            </a:fld>
            <a:endParaRPr lang="es-ES"/>
          </a:p>
        </p:txBody>
      </p:sp>
    </p:spTree>
    <p:extLst>
      <p:ext uri="{BB962C8B-B14F-4D97-AF65-F5344CB8AC3E}">
        <p14:creationId xmlns:p14="http://schemas.microsoft.com/office/powerpoint/2010/main" val="101992041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ctrTitle"/>
          </p:nvPr>
        </p:nvSpPr>
        <p:spPr>
          <a:xfrm>
            <a:off x="2051720" y="3356992"/>
            <a:ext cx="6696744" cy="1827634"/>
          </a:xfrm>
        </p:spPr>
        <p:txBody>
          <a:bodyPr>
            <a:normAutofit/>
          </a:bodyPr>
          <a:lstStyle/>
          <a:p>
            <a:pPr algn="just"/>
            <a:r>
              <a:rPr lang="es-ES" sz="3600" dirty="0" smtClean="0">
                <a:effectLst>
                  <a:outerShdw blurRad="38100" dist="38100" dir="2700000" algn="tl">
                    <a:srgbClr val="000000">
                      <a:alpha val="43137"/>
                    </a:srgbClr>
                  </a:outerShdw>
                </a:effectLst>
              </a:rPr>
              <a:t>IV. Formas de ejercicio del control interno.</a:t>
            </a:r>
            <a:endParaRPr lang="es-ES" sz="3600"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86626279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a:xfrm>
            <a:off x="2411760" y="1484784"/>
            <a:ext cx="5760640" cy="576064"/>
          </a:xfrm>
          <a:ln w="28575">
            <a:solidFill>
              <a:schemeClr val="tx1"/>
            </a:solidFill>
            <a:prstDash val="solid"/>
          </a:ln>
        </p:spPr>
        <p:txBody>
          <a:bodyPr>
            <a:normAutofit/>
          </a:bodyPr>
          <a:lstStyle/>
          <a:p>
            <a:pPr algn="ctr"/>
            <a:r>
              <a:rPr lang="es-ES" sz="1800" dirty="0" smtClean="0">
                <a:effectLst>
                  <a:outerShdw blurRad="38100" dist="38100" dir="2700000" algn="tl">
                    <a:srgbClr val="000000">
                      <a:alpha val="43137"/>
                    </a:srgbClr>
                  </a:outerShdw>
                </a:effectLst>
              </a:rPr>
              <a:t>Formas de ejercicio del control interno.</a:t>
            </a:r>
            <a:endParaRPr lang="es-ES" sz="1800" dirty="0">
              <a:effectLst>
                <a:outerShdw blurRad="38100" dist="38100" dir="2700000" algn="tl">
                  <a:srgbClr val="000000">
                    <a:alpha val="43137"/>
                  </a:srgbClr>
                </a:outerShdw>
              </a:effectLst>
            </a:endParaRPr>
          </a:p>
        </p:txBody>
      </p:sp>
      <p:sp>
        <p:nvSpPr>
          <p:cNvPr id="7" name="6 Marcador de contenido"/>
          <p:cNvSpPr>
            <a:spLocks noGrp="1"/>
          </p:cNvSpPr>
          <p:nvPr>
            <p:ph idx="1"/>
          </p:nvPr>
        </p:nvSpPr>
        <p:spPr>
          <a:xfrm>
            <a:off x="1331640" y="2348880"/>
            <a:ext cx="7355160" cy="4372595"/>
          </a:xfrm>
        </p:spPr>
        <p:txBody>
          <a:bodyPr>
            <a:noAutofit/>
          </a:bodyPr>
          <a:lstStyle/>
          <a:p>
            <a:pPr marL="457200" indent="-457200" algn="just"/>
            <a:r>
              <a:rPr lang="es-ES" b="1" dirty="0" smtClean="0">
                <a:solidFill>
                  <a:srgbClr val="0070C0"/>
                </a:solidFill>
              </a:rPr>
              <a:t>Función Interventora (I)</a:t>
            </a:r>
          </a:p>
          <a:p>
            <a:pPr marL="857250" lvl="1" indent="-457200" algn="just"/>
            <a:r>
              <a:rPr lang="es-ES" sz="1800" dirty="0"/>
              <a:t>Fases en el ejercicio de la función interventora</a:t>
            </a:r>
            <a:r>
              <a:rPr lang="es-ES" sz="1800" dirty="0" smtClean="0"/>
              <a:t>. Intervención formal y material.</a:t>
            </a:r>
          </a:p>
          <a:p>
            <a:pPr marL="857250" lvl="1" indent="-457200" algn="just"/>
            <a:r>
              <a:rPr lang="es-ES" sz="1800" dirty="0" smtClean="0"/>
              <a:t>Ámbito subjetivo: Entidad Local  y OOAA + consorcios en su caso.</a:t>
            </a:r>
          </a:p>
          <a:p>
            <a:pPr marL="857250" lvl="1" indent="-457200" algn="just"/>
            <a:r>
              <a:rPr lang="es-ES" sz="1800" dirty="0" smtClean="0"/>
              <a:t>Fiscalización previa de derechos o ingresos. </a:t>
            </a:r>
          </a:p>
          <a:p>
            <a:pPr marL="857250" lvl="1" indent="-457200" algn="just"/>
            <a:r>
              <a:rPr lang="es-ES" sz="1800" dirty="0" smtClean="0"/>
              <a:t>Fiscalización previa sobre gastos y pagos:</a:t>
            </a:r>
          </a:p>
          <a:p>
            <a:pPr marL="1257300" lvl="2" indent="-457200" algn="just"/>
            <a:r>
              <a:rPr lang="es-ES" sz="1800" dirty="0" smtClean="0"/>
              <a:t>Momento y plazo. Expediente original completo/ 10 </a:t>
            </a:r>
            <a:r>
              <a:rPr lang="es-ES" sz="1800" dirty="0" err="1" smtClean="0"/>
              <a:t>ó</a:t>
            </a:r>
            <a:r>
              <a:rPr lang="es-ES" sz="1800" dirty="0" smtClean="0"/>
              <a:t> 5 días.</a:t>
            </a:r>
          </a:p>
          <a:p>
            <a:pPr marL="1257300" lvl="2" indent="-457200" algn="just"/>
            <a:r>
              <a:rPr lang="es-ES" sz="1800" dirty="0" smtClean="0"/>
              <a:t>Fiscalización ordinaria/ fiscalización limitada previa.</a:t>
            </a:r>
          </a:p>
          <a:p>
            <a:pPr marL="800100" lvl="2" indent="0" algn="just">
              <a:buNone/>
            </a:pPr>
            <a:endParaRPr lang="es-ES" sz="1800" dirty="0" smtClean="0"/>
          </a:p>
          <a:p>
            <a:pPr marL="1714500" lvl="3" indent="-457200" algn="just"/>
            <a:endParaRPr lang="es-ES" sz="1800" dirty="0" smtClean="0"/>
          </a:p>
          <a:p>
            <a:pPr marL="1714500" lvl="3" indent="-457200" algn="just"/>
            <a:endParaRPr lang="es-ES" sz="1800" dirty="0" smtClean="0"/>
          </a:p>
          <a:p>
            <a:pPr marL="1714500" lvl="3" indent="-457200" algn="just"/>
            <a:endParaRPr lang="es-ES" sz="1800" b="1" dirty="0" smtClean="0">
              <a:solidFill>
                <a:srgbClr val="0070C0"/>
              </a:solidFill>
            </a:endParaRPr>
          </a:p>
          <a:p>
            <a:pPr marL="1257300" lvl="2" indent="-457200" algn="just"/>
            <a:endParaRPr lang="es-ES" sz="1800" b="1" dirty="0">
              <a:solidFill>
                <a:srgbClr val="0070C0"/>
              </a:solidFill>
            </a:endParaRPr>
          </a:p>
        </p:txBody>
      </p:sp>
      <p:sp>
        <p:nvSpPr>
          <p:cNvPr id="2" name="Marcador de número de diapositiva 1"/>
          <p:cNvSpPr>
            <a:spLocks noGrp="1"/>
          </p:cNvSpPr>
          <p:nvPr>
            <p:ph type="sldNum" sz="quarter" idx="12"/>
          </p:nvPr>
        </p:nvSpPr>
        <p:spPr/>
        <p:txBody>
          <a:bodyPr/>
          <a:lstStyle/>
          <a:p>
            <a:fld id="{5C3D40C5-F82A-418A-B981-BBE5888DE88C}" type="slidenum">
              <a:rPr lang="es-ES" smtClean="0"/>
              <a:t>25</a:t>
            </a:fld>
            <a:endParaRPr lang="es-ES"/>
          </a:p>
        </p:txBody>
      </p:sp>
    </p:spTree>
    <p:extLst>
      <p:ext uri="{BB962C8B-B14F-4D97-AF65-F5344CB8AC3E}">
        <p14:creationId xmlns:p14="http://schemas.microsoft.com/office/powerpoint/2010/main" val="230413177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a:xfrm>
            <a:off x="2411760" y="1484784"/>
            <a:ext cx="5760640" cy="576064"/>
          </a:xfrm>
          <a:ln w="28575">
            <a:solidFill>
              <a:schemeClr val="tx1"/>
            </a:solidFill>
            <a:prstDash val="solid"/>
          </a:ln>
        </p:spPr>
        <p:txBody>
          <a:bodyPr>
            <a:normAutofit/>
          </a:bodyPr>
          <a:lstStyle/>
          <a:p>
            <a:pPr algn="ctr"/>
            <a:r>
              <a:rPr lang="es-ES" sz="1800" dirty="0" smtClean="0">
                <a:effectLst>
                  <a:outerShdw blurRad="38100" dist="38100" dir="2700000" algn="tl">
                    <a:srgbClr val="000000">
                      <a:alpha val="43137"/>
                    </a:srgbClr>
                  </a:outerShdw>
                </a:effectLst>
              </a:rPr>
              <a:t>Formas de ejercicio del control interno.</a:t>
            </a:r>
            <a:endParaRPr lang="es-ES" sz="1800" dirty="0">
              <a:effectLst>
                <a:outerShdw blurRad="38100" dist="38100" dir="2700000" algn="tl">
                  <a:srgbClr val="000000">
                    <a:alpha val="43137"/>
                  </a:srgbClr>
                </a:outerShdw>
              </a:effectLst>
            </a:endParaRPr>
          </a:p>
        </p:txBody>
      </p:sp>
      <p:sp>
        <p:nvSpPr>
          <p:cNvPr id="7" name="6 Marcador de contenido"/>
          <p:cNvSpPr>
            <a:spLocks noGrp="1"/>
          </p:cNvSpPr>
          <p:nvPr>
            <p:ph idx="1"/>
          </p:nvPr>
        </p:nvSpPr>
        <p:spPr>
          <a:xfrm>
            <a:off x="1331640" y="2348880"/>
            <a:ext cx="7355160" cy="4372595"/>
          </a:xfrm>
        </p:spPr>
        <p:txBody>
          <a:bodyPr>
            <a:noAutofit/>
          </a:bodyPr>
          <a:lstStyle/>
          <a:p>
            <a:pPr marL="457200" indent="-457200" algn="just"/>
            <a:r>
              <a:rPr lang="es-ES" b="1" dirty="0" smtClean="0">
                <a:solidFill>
                  <a:srgbClr val="0070C0"/>
                </a:solidFill>
              </a:rPr>
              <a:t>Función Interventora (II)</a:t>
            </a:r>
          </a:p>
          <a:p>
            <a:pPr marL="0" indent="0" algn="just">
              <a:buNone/>
            </a:pPr>
            <a:endParaRPr lang="es-ES" b="1" dirty="0" smtClean="0">
              <a:solidFill>
                <a:srgbClr val="0070C0"/>
              </a:solidFill>
            </a:endParaRPr>
          </a:p>
          <a:p>
            <a:pPr marL="898525" lvl="2" indent="-449263" algn="just"/>
            <a:r>
              <a:rPr lang="es-ES" sz="1800" dirty="0" smtClean="0"/>
              <a:t>Requisitos básicos para FLP:</a:t>
            </a:r>
          </a:p>
          <a:p>
            <a:pPr marL="1255713" lvl="3" indent="-357188" algn="just"/>
            <a:r>
              <a:rPr lang="es-ES" sz="1800" dirty="0" smtClean="0"/>
              <a:t>Crédito y competencia.</a:t>
            </a:r>
          </a:p>
          <a:p>
            <a:pPr marL="1255713" lvl="3" indent="-357188" algn="just"/>
            <a:r>
              <a:rPr lang="es-ES" sz="1800" dirty="0" smtClean="0"/>
              <a:t>Los determinados por el Pleno , pero al menos los fijados en ACM de requisitos básicos</a:t>
            </a:r>
          </a:p>
          <a:p>
            <a:pPr marL="898525" lvl="2" indent="-449263" algn="just"/>
            <a:r>
              <a:rPr lang="es-ES" sz="1800" dirty="0" smtClean="0"/>
              <a:t>Reparos suspensivos: extremos fijados en el ACM</a:t>
            </a:r>
          </a:p>
          <a:p>
            <a:pPr marL="1257300" lvl="3" indent="0" algn="just">
              <a:buNone/>
            </a:pPr>
            <a:endParaRPr lang="es-ES" sz="1800" dirty="0" smtClean="0"/>
          </a:p>
          <a:p>
            <a:pPr marL="1257300" lvl="2" indent="-457200" algn="just"/>
            <a:endParaRPr lang="es-ES" sz="1800" dirty="0" smtClean="0"/>
          </a:p>
          <a:p>
            <a:pPr marL="1714500" lvl="3" indent="-457200" algn="just"/>
            <a:endParaRPr lang="es-ES" sz="1800" dirty="0" smtClean="0"/>
          </a:p>
          <a:p>
            <a:pPr marL="1714500" lvl="3" indent="-457200" algn="just"/>
            <a:endParaRPr lang="es-ES" sz="1800" dirty="0" smtClean="0"/>
          </a:p>
          <a:p>
            <a:pPr marL="1714500" lvl="3" indent="-457200" algn="just"/>
            <a:endParaRPr lang="es-ES" sz="1800" b="1" dirty="0" smtClean="0">
              <a:solidFill>
                <a:srgbClr val="0070C0"/>
              </a:solidFill>
            </a:endParaRPr>
          </a:p>
          <a:p>
            <a:pPr marL="1257300" lvl="2" indent="-457200" algn="just"/>
            <a:endParaRPr lang="es-ES" sz="1800" b="1" dirty="0">
              <a:solidFill>
                <a:srgbClr val="0070C0"/>
              </a:solidFill>
            </a:endParaRPr>
          </a:p>
        </p:txBody>
      </p:sp>
      <p:sp>
        <p:nvSpPr>
          <p:cNvPr id="2" name="Marcador de número de diapositiva 1"/>
          <p:cNvSpPr>
            <a:spLocks noGrp="1"/>
          </p:cNvSpPr>
          <p:nvPr>
            <p:ph type="sldNum" sz="quarter" idx="12"/>
          </p:nvPr>
        </p:nvSpPr>
        <p:spPr/>
        <p:txBody>
          <a:bodyPr/>
          <a:lstStyle/>
          <a:p>
            <a:fld id="{5C3D40C5-F82A-418A-B981-BBE5888DE88C}" type="slidenum">
              <a:rPr lang="es-ES" smtClean="0"/>
              <a:t>26</a:t>
            </a:fld>
            <a:endParaRPr lang="es-ES"/>
          </a:p>
        </p:txBody>
      </p:sp>
    </p:spTree>
    <p:extLst>
      <p:ext uri="{BB962C8B-B14F-4D97-AF65-F5344CB8AC3E}">
        <p14:creationId xmlns:p14="http://schemas.microsoft.com/office/powerpoint/2010/main" val="214869284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a:xfrm>
            <a:off x="2411760" y="1484784"/>
            <a:ext cx="5760640" cy="576064"/>
          </a:xfrm>
          <a:ln w="28575">
            <a:solidFill>
              <a:schemeClr val="tx1"/>
            </a:solidFill>
            <a:prstDash val="solid"/>
          </a:ln>
        </p:spPr>
        <p:txBody>
          <a:bodyPr>
            <a:normAutofit/>
          </a:bodyPr>
          <a:lstStyle/>
          <a:p>
            <a:pPr algn="ctr"/>
            <a:r>
              <a:rPr lang="es-ES" sz="1800" dirty="0" smtClean="0">
                <a:effectLst>
                  <a:outerShdw blurRad="38100" dist="38100" dir="2700000" algn="tl">
                    <a:srgbClr val="000000">
                      <a:alpha val="43137"/>
                    </a:srgbClr>
                  </a:outerShdw>
                </a:effectLst>
              </a:rPr>
              <a:t>Formas de ejercicio del control interno.</a:t>
            </a:r>
            <a:endParaRPr lang="es-ES" sz="1800" dirty="0">
              <a:effectLst>
                <a:outerShdw blurRad="38100" dist="38100" dir="2700000" algn="tl">
                  <a:srgbClr val="000000">
                    <a:alpha val="43137"/>
                  </a:srgbClr>
                </a:outerShdw>
              </a:effectLst>
            </a:endParaRPr>
          </a:p>
        </p:txBody>
      </p:sp>
      <p:sp>
        <p:nvSpPr>
          <p:cNvPr id="7" name="6 Marcador de contenido"/>
          <p:cNvSpPr>
            <a:spLocks noGrp="1"/>
          </p:cNvSpPr>
          <p:nvPr>
            <p:ph idx="1"/>
          </p:nvPr>
        </p:nvSpPr>
        <p:spPr>
          <a:xfrm>
            <a:off x="1331640" y="2348880"/>
            <a:ext cx="7355160" cy="4372595"/>
          </a:xfrm>
        </p:spPr>
        <p:txBody>
          <a:bodyPr>
            <a:noAutofit/>
          </a:bodyPr>
          <a:lstStyle/>
          <a:p>
            <a:pPr marL="457200" indent="-457200" algn="just"/>
            <a:r>
              <a:rPr lang="es-ES" b="1" dirty="0" smtClean="0">
                <a:solidFill>
                  <a:srgbClr val="0070C0"/>
                </a:solidFill>
              </a:rPr>
              <a:t>Función Interventora (III)</a:t>
            </a:r>
          </a:p>
          <a:p>
            <a:pPr marL="898525" lvl="2" indent="-449263" algn="just"/>
            <a:r>
              <a:rPr lang="es-ES" sz="1800" dirty="0" smtClean="0"/>
              <a:t>Discrepancias: desarrollo artº 218 TRLHL:</a:t>
            </a:r>
          </a:p>
          <a:p>
            <a:pPr marL="1347788" lvl="3" indent="-449263" algn="just"/>
            <a:r>
              <a:rPr lang="es-ES" sz="1800" dirty="0" smtClean="0"/>
              <a:t>Presidente de la Entidad Local, antes de la resolución de discrepancias, puede elevar la resolución al órgano de control competente por razón de la materia de la Administración que tenga atribuida la tutela financiera.</a:t>
            </a:r>
          </a:p>
          <a:p>
            <a:pPr marL="1347788" lvl="3" indent="-449263" algn="just"/>
            <a:r>
              <a:rPr lang="es-ES" sz="1800" dirty="0" smtClean="0"/>
              <a:t>Presidente remitirá propuesta motivada de la resolución a la IGAE u órgano equivalente. Extremos para los que se solicita valoración más expediente completo.</a:t>
            </a:r>
          </a:p>
          <a:p>
            <a:pPr marL="1347788" lvl="3" indent="-449263" algn="just"/>
            <a:r>
              <a:rPr lang="es-ES" sz="1800" dirty="0" smtClean="0"/>
              <a:t>IGAE u órgano equivalente informarán en un mes.</a:t>
            </a:r>
          </a:p>
          <a:p>
            <a:pPr marL="1714500" lvl="3" indent="-457200" algn="just"/>
            <a:endParaRPr lang="es-ES" sz="1800" dirty="0" smtClean="0"/>
          </a:p>
          <a:p>
            <a:pPr marL="1257300" lvl="2" indent="-457200" algn="just"/>
            <a:endParaRPr lang="es-ES" sz="1800" dirty="0" smtClean="0"/>
          </a:p>
          <a:p>
            <a:pPr marL="1714500" lvl="3" indent="-457200" algn="just"/>
            <a:endParaRPr lang="es-ES" sz="1800" dirty="0" smtClean="0"/>
          </a:p>
          <a:p>
            <a:pPr marL="1714500" lvl="3" indent="-457200" algn="just"/>
            <a:endParaRPr lang="es-ES" sz="1800" dirty="0" smtClean="0"/>
          </a:p>
          <a:p>
            <a:pPr marL="1714500" lvl="3" indent="-457200" algn="just"/>
            <a:endParaRPr lang="es-ES" sz="1800" b="1" dirty="0" smtClean="0">
              <a:solidFill>
                <a:srgbClr val="0070C0"/>
              </a:solidFill>
            </a:endParaRPr>
          </a:p>
          <a:p>
            <a:pPr marL="1257300" lvl="2" indent="-457200" algn="just"/>
            <a:endParaRPr lang="es-ES" sz="1800" b="1" dirty="0">
              <a:solidFill>
                <a:srgbClr val="0070C0"/>
              </a:solidFill>
            </a:endParaRPr>
          </a:p>
        </p:txBody>
      </p:sp>
      <p:sp>
        <p:nvSpPr>
          <p:cNvPr id="2" name="Marcador de número de diapositiva 1"/>
          <p:cNvSpPr>
            <a:spLocks noGrp="1"/>
          </p:cNvSpPr>
          <p:nvPr>
            <p:ph type="sldNum" sz="quarter" idx="12"/>
          </p:nvPr>
        </p:nvSpPr>
        <p:spPr/>
        <p:txBody>
          <a:bodyPr/>
          <a:lstStyle/>
          <a:p>
            <a:fld id="{5C3D40C5-F82A-418A-B981-BBE5888DE88C}" type="slidenum">
              <a:rPr lang="es-ES" smtClean="0"/>
              <a:t>27</a:t>
            </a:fld>
            <a:endParaRPr lang="es-ES"/>
          </a:p>
        </p:txBody>
      </p:sp>
    </p:spTree>
    <p:extLst>
      <p:ext uri="{BB962C8B-B14F-4D97-AF65-F5344CB8AC3E}">
        <p14:creationId xmlns:p14="http://schemas.microsoft.com/office/powerpoint/2010/main" val="258562624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a:xfrm>
            <a:off x="2411760" y="1484784"/>
            <a:ext cx="5760640" cy="576064"/>
          </a:xfrm>
          <a:ln w="28575">
            <a:solidFill>
              <a:schemeClr val="tx1"/>
            </a:solidFill>
            <a:prstDash val="solid"/>
          </a:ln>
        </p:spPr>
        <p:txBody>
          <a:bodyPr>
            <a:normAutofit/>
          </a:bodyPr>
          <a:lstStyle/>
          <a:p>
            <a:pPr algn="ctr"/>
            <a:r>
              <a:rPr lang="es-ES" sz="1800" dirty="0" smtClean="0">
                <a:effectLst>
                  <a:outerShdw blurRad="38100" dist="38100" dir="2700000" algn="tl">
                    <a:srgbClr val="000000">
                      <a:alpha val="43137"/>
                    </a:srgbClr>
                  </a:outerShdw>
                </a:effectLst>
              </a:rPr>
              <a:t>Formas de ejercicio del control interno.</a:t>
            </a:r>
            <a:endParaRPr lang="es-ES" sz="1800" dirty="0">
              <a:effectLst>
                <a:outerShdw blurRad="38100" dist="38100" dir="2700000" algn="tl">
                  <a:srgbClr val="000000">
                    <a:alpha val="43137"/>
                  </a:srgbClr>
                </a:outerShdw>
              </a:effectLst>
            </a:endParaRPr>
          </a:p>
        </p:txBody>
      </p:sp>
      <p:sp>
        <p:nvSpPr>
          <p:cNvPr id="7" name="6 Marcador de contenido"/>
          <p:cNvSpPr>
            <a:spLocks noGrp="1"/>
          </p:cNvSpPr>
          <p:nvPr>
            <p:ph idx="1"/>
          </p:nvPr>
        </p:nvSpPr>
        <p:spPr>
          <a:xfrm>
            <a:off x="1331640" y="2348880"/>
            <a:ext cx="7355160" cy="4372595"/>
          </a:xfrm>
        </p:spPr>
        <p:txBody>
          <a:bodyPr>
            <a:noAutofit/>
          </a:bodyPr>
          <a:lstStyle/>
          <a:p>
            <a:pPr marL="457200" indent="-457200" algn="just"/>
            <a:r>
              <a:rPr lang="es-ES" b="1" dirty="0" smtClean="0">
                <a:solidFill>
                  <a:srgbClr val="0070C0"/>
                </a:solidFill>
              </a:rPr>
              <a:t>Función Interventora (IV)</a:t>
            </a:r>
          </a:p>
          <a:p>
            <a:pPr marL="0" indent="0" algn="just">
              <a:buNone/>
            </a:pPr>
            <a:endParaRPr lang="es-ES" b="1" dirty="0" smtClean="0">
              <a:solidFill>
                <a:srgbClr val="0070C0"/>
              </a:solidFill>
            </a:endParaRPr>
          </a:p>
          <a:p>
            <a:pPr marL="898525" lvl="2" indent="-449263" algn="just"/>
            <a:r>
              <a:rPr lang="es-ES" sz="1800" dirty="0" smtClean="0"/>
              <a:t>Exención fiscalización previa.</a:t>
            </a:r>
          </a:p>
          <a:p>
            <a:pPr marL="898525" lvl="2" indent="-449263" algn="just"/>
            <a:r>
              <a:rPr lang="es-ES" sz="1800" dirty="0" smtClean="0"/>
              <a:t>Intervención formal y material de pago</a:t>
            </a:r>
          </a:p>
          <a:p>
            <a:pPr marL="898525" lvl="2" indent="-449263" algn="just"/>
            <a:r>
              <a:rPr lang="es-ES" sz="1800" dirty="0" smtClean="0"/>
              <a:t>Fiscalización de las formas especiales de pago: </a:t>
            </a:r>
            <a:r>
              <a:rPr lang="es-ES" sz="1800" dirty="0" err="1" smtClean="0"/>
              <a:t>PaJ</a:t>
            </a:r>
            <a:r>
              <a:rPr lang="es-ES" sz="1800" dirty="0" smtClean="0"/>
              <a:t> y ACF</a:t>
            </a:r>
          </a:p>
          <a:p>
            <a:pPr marL="898525" lvl="2" indent="-449263" algn="just"/>
            <a:r>
              <a:rPr lang="es-ES" sz="2400" dirty="0"/>
              <a:t>Comprobación material de la inversión.</a:t>
            </a:r>
          </a:p>
          <a:p>
            <a:pPr marL="898525" lvl="2" indent="-449263" algn="just"/>
            <a:r>
              <a:rPr lang="es-ES" sz="2400" dirty="0" smtClean="0"/>
              <a:t>Omisión de la función interventora. </a:t>
            </a:r>
          </a:p>
          <a:p>
            <a:pPr marL="1714500" lvl="3" indent="-457200" algn="just"/>
            <a:endParaRPr lang="es-ES" sz="2400" dirty="0" smtClean="0"/>
          </a:p>
          <a:p>
            <a:pPr marL="1257300" lvl="2" indent="-457200" algn="just"/>
            <a:endParaRPr lang="es-ES" sz="1800" dirty="0" smtClean="0"/>
          </a:p>
          <a:p>
            <a:pPr marL="1714500" lvl="3" indent="-457200" algn="just"/>
            <a:endParaRPr lang="es-ES" sz="1800" dirty="0" smtClean="0"/>
          </a:p>
          <a:p>
            <a:pPr marL="1714500" lvl="3" indent="-457200" algn="just"/>
            <a:endParaRPr lang="es-ES" sz="1800" dirty="0" smtClean="0"/>
          </a:p>
          <a:p>
            <a:pPr marL="1714500" lvl="3" indent="-457200" algn="just"/>
            <a:endParaRPr lang="es-ES" sz="1800" b="1" dirty="0" smtClean="0">
              <a:solidFill>
                <a:srgbClr val="0070C0"/>
              </a:solidFill>
            </a:endParaRPr>
          </a:p>
          <a:p>
            <a:pPr marL="1257300" lvl="2" indent="-457200" algn="just"/>
            <a:endParaRPr lang="es-ES" sz="1800" b="1" dirty="0">
              <a:solidFill>
                <a:srgbClr val="0070C0"/>
              </a:solidFill>
            </a:endParaRPr>
          </a:p>
        </p:txBody>
      </p:sp>
      <p:sp>
        <p:nvSpPr>
          <p:cNvPr id="2" name="Marcador de número de diapositiva 1"/>
          <p:cNvSpPr>
            <a:spLocks noGrp="1"/>
          </p:cNvSpPr>
          <p:nvPr>
            <p:ph type="sldNum" sz="quarter" idx="12"/>
          </p:nvPr>
        </p:nvSpPr>
        <p:spPr/>
        <p:txBody>
          <a:bodyPr/>
          <a:lstStyle/>
          <a:p>
            <a:fld id="{5C3D40C5-F82A-418A-B981-BBE5888DE88C}" type="slidenum">
              <a:rPr lang="es-ES" smtClean="0"/>
              <a:t>28</a:t>
            </a:fld>
            <a:endParaRPr lang="es-ES"/>
          </a:p>
        </p:txBody>
      </p:sp>
    </p:spTree>
    <p:extLst>
      <p:ext uri="{BB962C8B-B14F-4D97-AF65-F5344CB8AC3E}">
        <p14:creationId xmlns:p14="http://schemas.microsoft.com/office/powerpoint/2010/main" val="299982428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Marcador de contenido"/>
          <p:cNvSpPr>
            <a:spLocks noGrp="1"/>
          </p:cNvSpPr>
          <p:nvPr>
            <p:ph idx="1"/>
          </p:nvPr>
        </p:nvSpPr>
        <p:spPr>
          <a:xfrm>
            <a:off x="1403648" y="2276872"/>
            <a:ext cx="7283152" cy="4309939"/>
          </a:xfrm>
        </p:spPr>
        <p:txBody>
          <a:bodyPr>
            <a:normAutofit fontScale="92500" lnSpcReduction="10000"/>
          </a:bodyPr>
          <a:lstStyle/>
          <a:p>
            <a:pPr marL="457200" indent="-457200" algn="just"/>
            <a:r>
              <a:rPr lang="es-ES" b="1" dirty="0" smtClean="0">
                <a:solidFill>
                  <a:srgbClr val="0070C0"/>
                </a:solidFill>
              </a:rPr>
              <a:t>Control financiero:</a:t>
            </a:r>
          </a:p>
          <a:p>
            <a:pPr marL="857250" lvl="1" indent="-457200" algn="just"/>
            <a:r>
              <a:rPr lang="es-ES" sz="1800" dirty="0" smtClean="0"/>
              <a:t>Control permanente y auditoría pública. </a:t>
            </a:r>
          </a:p>
          <a:p>
            <a:pPr marL="857250" lvl="1" indent="-457200" algn="just"/>
            <a:r>
              <a:rPr lang="es-ES" sz="1800" dirty="0" smtClean="0"/>
              <a:t>Incluido el control eficacia.</a:t>
            </a:r>
          </a:p>
          <a:p>
            <a:pPr marL="857250" lvl="1" indent="-457200" algn="just"/>
            <a:r>
              <a:rPr lang="es-ES" sz="1800" dirty="0" smtClean="0"/>
              <a:t>Planificación del control financiero:</a:t>
            </a:r>
          </a:p>
          <a:p>
            <a:pPr marL="1257300" lvl="2" indent="-457200" algn="just"/>
            <a:r>
              <a:rPr lang="es-ES" dirty="0"/>
              <a:t>Elaboración del Plan Anual de Control Financiero: CFP y AP</a:t>
            </a:r>
          </a:p>
          <a:p>
            <a:pPr marL="1257300" lvl="2" indent="-457200" algn="just"/>
            <a:r>
              <a:rPr lang="es-ES" dirty="0"/>
              <a:t>Base del análisis de riesgos.</a:t>
            </a:r>
          </a:p>
          <a:p>
            <a:pPr marL="1257300" lvl="2" indent="-457200" algn="just"/>
            <a:r>
              <a:rPr lang="es-ES" dirty="0"/>
              <a:t>Órgano interventor lo elabora y eleva  al Pleno a efectos informativos.</a:t>
            </a:r>
          </a:p>
          <a:p>
            <a:pPr marL="1257300" lvl="2" indent="-457200" algn="just"/>
            <a:r>
              <a:rPr lang="es-ES" dirty="0"/>
              <a:t>Posibilidad de modificación: solicitud o mandato legal, variaciones estructura, insuficiencia de medios</a:t>
            </a:r>
            <a:r>
              <a:rPr lang="es-ES" dirty="0" smtClean="0"/>
              <a:t>.</a:t>
            </a:r>
          </a:p>
          <a:p>
            <a:pPr marL="857250" lvl="1" indent="-457200" algn="just"/>
            <a:r>
              <a:rPr lang="es-ES" dirty="0" smtClean="0"/>
              <a:t>Aplicación de normas </a:t>
            </a:r>
            <a:r>
              <a:rPr lang="es-ES" sz="1800" dirty="0"/>
              <a:t>de</a:t>
            </a:r>
            <a:r>
              <a:rPr lang="es-ES" dirty="0" smtClean="0"/>
              <a:t> CF y AP vigentes en el SPE</a:t>
            </a:r>
          </a:p>
          <a:p>
            <a:pPr marL="400050" lvl="1" indent="0" algn="just">
              <a:buNone/>
            </a:pPr>
            <a:r>
              <a:rPr lang="es-ES" dirty="0">
                <a:hlinkClick r:id="rId3"/>
              </a:rPr>
              <a:t>http://</a:t>
            </a:r>
            <a:r>
              <a:rPr lang="es-ES" dirty="0" smtClean="0">
                <a:hlinkClick r:id="rId3"/>
              </a:rPr>
              <a:t>www.igae.pap.minhafp.gob.es/sitios/igae/es-ES/ClnControlGastoPublico/Paginas/NormasAuditoriaSectorPublicoYNormasTecnicas.aspx</a:t>
            </a:r>
            <a:r>
              <a:rPr lang="es-ES" dirty="0" smtClean="0"/>
              <a:t> </a:t>
            </a:r>
          </a:p>
          <a:p>
            <a:pPr marL="800100" lvl="2" indent="0" algn="just">
              <a:buNone/>
            </a:pPr>
            <a:r>
              <a:rPr lang="es-ES" dirty="0" smtClean="0"/>
              <a:t> </a:t>
            </a:r>
            <a:endParaRPr lang="es-ES" dirty="0"/>
          </a:p>
          <a:p>
            <a:pPr marL="857250" lvl="1" indent="-457200" algn="just"/>
            <a:endParaRPr lang="es-ES" sz="1800" dirty="0" smtClean="0"/>
          </a:p>
          <a:p>
            <a:pPr marL="1257300" lvl="2" indent="-457200" algn="just"/>
            <a:endParaRPr lang="es-ES" sz="1800" dirty="0" smtClean="0"/>
          </a:p>
          <a:p>
            <a:pPr marL="1714500" lvl="3" indent="-457200" algn="just"/>
            <a:endParaRPr lang="es-ES" sz="1800" dirty="0" smtClean="0"/>
          </a:p>
          <a:p>
            <a:pPr marL="1714500" lvl="3" indent="-457200" algn="just"/>
            <a:endParaRPr lang="es-ES" sz="1800" dirty="0" smtClean="0"/>
          </a:p>
          <a:p>
            <a:pPr marL="1714500" lvl="3" indent="-457200" algn="just"/>
            <a:endParaRPr lang="es-ES" sz="1800" b="1" dirty="0" smtClean="0">
              <a:solidFill>
                <a:srgbClr val="0070C0"/>
              </a:solidFill>
            </a:endParaRPr>
          </a:p>
          <a:p>
            <a:pPr marL="1257300" lvl="2" indent="-457200" algn="just"/>
            <a:endParaRPr lang="es-ES" sz="1800" b="1" dirty="0">
              <a:solidFill>
                <a:srgbClr val="0070C0"/>
              </a:solidFill>
            </a:endParaRPr>
          </a:p>
        </p:txBody>
      </p:sp>
      <p:sp>
        <p:nvSpPr>
          <p:cNvPr id="2" name="Marcador de número de diapositiva 1"/>
          <p:cNvSpPr>
            <a:spLocks noGrp="1"/>
          </p:cNvSpPr>
          <p:nvPr>
            <p:ph type="sldNum" sz="quarter" idx="12"/>
          </p:nvPr>
        </p:nvSpPr>
        <p:spPr/>
        <p:txBody>
          <a:bodyPr/>
          <a:lstStyle/>
          <a:p>
            <a:fld id="{5C3D40C5-F82A-418A-B981-BBE5888DE88C}" type="slidenum">
              <a:rPr lang="es-ES" smtClean="0"/>
              <a:t>29</a:t>
            </a:fld>
            <a:endParaRPr lang="es-ES"/>
          </a:p>
        </p:txBody>
      </p:sp>
      <p:sp>
        <p:nvSpPr>
          <p:cNvPr id="6" name="3 Título"/>
          <p:cNvSpPr>
            <a:spLocks noGrp="1"/>
          </p:cNvSpPr>
          <p:nvPr>
            <p:ph type="title"/>
          </p:nvPr>
        </p:nvSpPr>
        <p:spPr>
          <a:xfrm>
            <a:off x="2051720" y="1556792"/>
            <a:ext cx="5760640" cy="576064"/>
          </a:xfrm>
          <a:ln w="28575">
            <a:solidFill>
              <a:schemeClr val="tx1"/>
            </a:solidFill>
            <a:prstDash val="solid"/>
          </a:ln>
        </p:spPr>
        <p:txBody>
          <a:bodyPr>
            <a:normAutofit/>
          </a:bodyPr>
          <a:lstStyle/>
          <a:p>
            <a:pPr algn="ctr"/>
            <a:r>
              <a:rPr lang="es-ES" sz="1800" dirty="0" smtClean="0">
                <a:effectLst>
                  <a:outerShdw blurRad="38100" dist="38100" dir="2700000" algn="tl">
                    <a:srgbClr val="000000">
                      <a:alpha val="43137"/>
                    </a:srgbClr>
                  </a:outerShdw>
                </a:effectLst>
              </a:rPr>
              <a:t>Formas de ejercicio del control interno.</a:t>
            </a:r>
            <a:endParaRPr lang="es-ES" sz="1800"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51477938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a:xfrm>
            <a:off x="2843808" y="1628800"/>
            <a:ext cx="4320480" cy="720080"/>
          </a:xfrm>
          <a:ln w="28575">
            <a:solidFill>
              <a:schemeClr val="tx1"/>
            </a:solidFill>
            <a:prstDash val="solid"/>
          </a:ln>
        </p:spPr>
        <p:txBody>
          <a:bodyPr>
            <a:normAutofit/>
          </a:bodyPr>
          <a:lstStyle/>
          <a:p>
            <a:pPr algn="ctr"/>
            <a:r>
              <a:rPr lang="es-ES" sz="2400" dirty="0" smtClean="0">
                <a:effectLst>
                  <a:outerShdw blurRad="38100" dist="38100" dir="2700000" algn="tl">
                    <a:srgbClr val="000000">
                      <a:alpha val="43137"/>
                    </a:srgbClr>
                  </a:outerShdw>
                </a:effectLst>
              </a:rPr>
              <a:t>Marco de la reforma (I)</a:t>
            </a:r>
            <a:endParaRPr lang="es-ES" sz="2400" dirty="0">
              <a:effectLst>
                <a:outerShdw blurRad="38100" dist="38100" dir="2700000" algn="tl">
                  <a:srgbClr val="000000">
                    <a:alpha val="43137"/>
                  </a:srgbClr>
                </a:outerShdw>
              </a:effectLst>
            </a:endParaRPr>
          </a:p>
        </p:txBody>
      </p:sp>
      <p:sp>
        <p:nvSpPr>
          <p:cNvPr id="7" name="6 Marcador de contenido"/>
          <p:cNvSpPr>
            <a:spLocks noGrp="1"/>
          </p:cNvSpPr>
          <p:nvPr>
            <p:ph idx="1"/>
          </p:nvPr>
        </p:nvSpPr>
        <p:spPr>
          <a:xfrm>
            <a:off x="1331640" y="2780928"/>
            <a:ext cx="7560840" cy="3777283"/>
          </a:xfrm>
        </p:spPr>
        <p:txBody>
          <a:bodyPr>
            <a:noAutofit/>
          </a:bodyPr>
          <a:lstStyle/>
          <a:p>
            <a:pPr marL="1257300" lvl="2" indent="-457200" algn="just"/>
            <a:r>
              <a:rPr lang="es-ES" sz="1800" dirty="0" smtClean="0"/>
              <a:t>El desarrollo del marco de control interno de las EELL: tarea pendiente de abordar desde hace años.</a:t>
            </a:r>
          </a:p>
          <a:p>
            <a:pPr marL="1257300" lvl="2" indent="-457200" algn="just"/>
            <a:r>
              <a:rPr lang="es-ES" sz="1800" dirty="0" smtClean="0"/>
              <a:t>Escasa regulación: 8 artículos del TRLHL</a:t>
            </a:r>
          </a:p>
          <a:p>
            <a:pPr marL="1714500" lvl="3" indent="-457200" algn="just"/>
            <a:r>
              <a:rPr lang="es-ES" sz="1800" dirty="0" smtClean="0"/>
              <a:t>Ámbito subjetivo  no adaptado a una estructura organizativa cambiante.</a:t>
            </a:r>
          </a:p>
          <a:p>
            <a:pPr marL="1714500" lvl="3" indent="-457200" algn="just"/>
            <a:r>
              <a:rPr lang="es-ES" sz="1800" dirty="0" smtClean="0"/>
              <a:t>Modalidades de ejercicio insuficientemente desarrolladas.</a:t>
            </a:r>
          </a:p>
          <a:p>
            <a:pPr marL="1257300" lvl="2" indent="-457200" algn="just"/>
            <a:r>
              <a:rPr lang="es-ES" sz="1800" dirty="0" smtClean="0"/>
              <a:t>Ninguna modificación desde 1988 hasta LRSAL.</a:t>
            </a:r>
          </a:p>
          <a:p>
            <a:pPr marL="1257300" lvl="2" indent="-457200" algn="just"/>
            <a:r>
              <a:rPr lang="es-ES" sz="1800" dirty="0" smtClean="0"/>
              <a:t>Ningún desarrollo Reglamentario de carácter general.</a:t>
            </a:r>
          </a:p>
          <a:p>
            <a:pPr marL="1257300" lvl="2" indent="-457200" algn="just"/>
            <a:r>
              <a:rPr lang="es-ES" sz="1800" dirty="0" smtClean="0"/>
              <a:t>Desarrollos particulares por las propias EELL o CCAA.</a:t>
            </a:r>
          </a:p>
          <a:p>
            <a:pPr marL="1257300" lvl="2" indent="-457200" algn="just"/>
            <a:endParaRPr lang="es-ES" sz="1800" dirty="0" smtClean="0"/>
          </a:p>
          <a:p>
            <a:pPr marL="1257300" lvl="2" indent="-457200" algn="just"/>
            <a:endParaRPr lang="es-ES" sz="1800" dirty="0" smtClean="0"/>
          </a:p>
          <a:p>
            <a:pPr marL="857250" lvl="1" indent="-457200" algn="just"/>
            <a:endParaRPr lang="es-ES" sz="1800" dirty="0"/>
          </a:p>
        </p:txBody>
      </p:sp>
      <p:sp>
        <p:nvSpPr>
          <p:cNvPr id="2" name="Marcador de número de diapositiva 1"/>
          <p:cNvSpPr>
            <a:spLocks noGrp="1"/>
          </p:cNvSpPr>
          <p:nvPr>
            <p:ph type="sldNum" sz="quarter" idx="12"/>
          </p:nvPr>
        </p:nvSpPr>
        <p:spPr/>
        <p:txBody>
          <a:bodyPr/>
          <a:lstStyle/>
          <a:p>
            <a:fld id="{5C3D40C5-F82A-418A-B981-BBE5888DE88C}" type="slidenum">
              <a:rPr lang="es-ES" smtClean="0"/>
              <a:t>3</a:t>
            </a:fld>
            <a:endParaRPr lang="es-ES"/>
          </a:p>
        </p:txBody>
      </p:sp>
    </p:spTree>
    <p:extLst>
      <p:ext uri="{BB962C8B-B14F-4D97-AF65-F5344CB8AC3E}">
        <p14:creationId xmlns:p14="http://schemas.microsoft.com/office/powerpoint/2010/main" val="7104520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Marcador de contenido"/>
          <p:cNvSpPr>
            <a:spLocks noGrp="1"/>
          </p:cNvSpPr>
          <p:nvPr>
            <p:ph idx="1"/>
          </p:nvPr>
        </p:nvSpPr>
        <p:spPr>
          <a:xfrm>
            <a:off x="1403648" y="2420888"/>
            <a:ext cx="6984776" cy="4165923"/>
          </a:xfrm>
        </p:spPr>
        <p:txBody>
          <a:bodyPr>
            <a:normAutofit/>
          </a:bodyPr>
          <a:lstStyle/>
          <a:p>
            <a:pPr marL="457200" indent="-457200" algn="just"/>
            <a:r>
              <a:rPr lang="es-ES" b="1" dirty="0" smtClean="0">
                <a:solidFill>
                  <a:srgbClr val="0070C0"/>
                </a:solidFill>
              </a:rPr>
              <a:t>Control financiero permanente </a:t>
            </a:r>
          </a:p>
          <a:p>
            <a:pPr marL="1257300" lvl="2" indent="-457200" algn="just"/>
            <a:r>
              <a:rPr lang="es-ES" sz="1800" dirty="0" smtClean="0"/>
              <a:t>Ámbito: Entidad local y OOAA</a:t>
            </a:r>
          </a:p>
          <a:p>
            <a:pPr marL="1257300" lvl="2" indent="-457200" algn="just"/>
            <a:r>
              <a:rPr lang="es-ES" sz="1800" dirty="0" smtClean="0"/>
              <a:t>Objeto: verificar que la gestión económico financiera se ajusta a la normativa y a los principios de buena gestión</a:t>
            </a:r>
          </a:p>
          <a:p>
            <a:pPr marL="1257300" lvl="2" indent="-457200" algn="just"/>
            <a:r>
              <a:rPr lang="es-ES" sz="1800" dirty="0" smtClean="0"/>
              <a:t>Visión global</a:t>
            </a:r>
          </a:p>
          <a:p>
            <a:pPr marL="1257300" lvl="2" indent="-457200" algn="just"/>
            <a:r>
              <a:rPr lang="es-ES" sz="1800" dirty="0" smtClean="0"/>
              <a:t>Actuaciones permanentes, no puntuales.</a:t>
            </a:r>
          </a:p>
          <a:p>
            <a:pPr marL="1257300" lvl="2" indent="-457200" algn="just"/>
            <a:r>
              <a:rPr lang="es-ES" sz="1800" dirty="0" smtClean="0"/>
              <a:t>Utilización de procedimientos de auditoría.</a:t>
            </a:r>
          </a:p>
          <a:p>
            <a:pPr marL="1257300" lvl="2" indent="-457200" algn="just"/>
            <a:endParaRPr lang="es-ES" sz="1800" dirty="0" smtClean="0"/>
          </a:p>
          <a:p>
            <a:pPr marL="1714500" lvl="3" indent="-457200" algn="just"/>
            <a:endParaRPr lang="es-ES" sz="1800" dirty="0" smtClean="0"/>
          </a:p>
          <a:p>
            <a:pPr marL="1714500" lvl="3" indent="-457200" algn="just"/>
            <a:endParaRPr lang="es-ES" sz="1800" dirty="0" smtClean="0"/>
          </a:p>
          <a:p>
            <a:pPr marL="1714500" lvl="3" indent="-457200" algn="just"/>
            <a:endParaRPr lang="es-ES" sz="1800" b="1" dirty="0" smtClean="0">
              <a:solidFill>
                <a:srgbClr val="0070C0"/>
              </a:solidFill>
            </a:endParaRPr>
          </a:p>
          <a:p>
            <a:pPr marL="1257300" lvl="2" indent="-457200" algn="just"/>
            <a:endParaRPr lang="es-ES" sz="1800" b="1" dirty="0">
              <a:solidFill>
                <a:srgbClr val="0070C0"/>
              </a:solidFill>
            </a:endParaRPr>
          </a:p>
        </p:txBody>
      </p:sp>
      <p:sp>
        <p:nvSpPr>
          <p:cNvPr id="2" name="Marcador de número de diapositiva 1"/>
          <p:cNvSpPr>
            <a:spLocks noGrp="1"/>
          </p:cNvSpPr>
          <p:nvPr>
            <p:ph type="sldNum" sz="quarter" idx="12"/>
          </p:nvPr>
        </p:nvSpPr>
        <p:spPr/>
        <p:txBody>
          <a:bodyPr/>
          <a:lstStyle/>
          <a:p>
            <a:fld id="{5C3D40C5-F82A-418A-B981-BBE5888DE88C}" type="slidenum">
              <a:rPr lang="es-ES" smtClean="0"/>
              <a:t>30</a:t>
            </a:fld>
            <a:endParaRPr lang="es-ES"/>
          </a:p>
        </p:txBody>
      </p:sp>
      <p:sp>
        <p:nvSpPr>
          <p:cNvPr id="6" name="3 Título"/>
          <p:cNvSpPr txBox="1">
            <a:spLocks/>
          </p:cNvSpPr>
          <p:nvPr/>
        </p:nvSpPr>
        <p:spPr>
          <a:xfrm>
            <a:off x="2411760" y="1484784"/>
            <a:ext cx="5760640" cy="576064"/>
          </a:xfrm>
          <a:prstGeom prst="rect">
            <a:avLst/>
          </a:prstGeom>
          <a:ln w="28575">
            <a:solidFill>
              <a:schemeClr val="tx1"/>
            </a:solidFill>
            <a:prstDash val="solid"/>
          </a:ln>
        </p:spPr>
        <p:txBody>
          <a:bodyPr vert="horz" lIns="91440" tIns="45720" rIns="91440" bIns="45720" rtlCol="0" anchor="t">
            <a:normAutofit/>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s-ES" sz="1800" smtClean="0">
                <a:effectLst>
                  <a:outerShdw blurRad="38100" dist="38100" dir="2700000" algn="tl">
                    <a:srgbClr val="000000">
                      <a:alpha val="43137"/>
                    </a:srgbClr>
                  </a:outerShdw>
                </a:effectLst>
              </a:rPr>
              <a:t>Formas de ejercicio del control interno.</a:t>
            </a:r>
            <a:endParaRPr lang="es-ES" sz="1800"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32756164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Marcador de contenido"/>
          <p:cNvSpPr>
            <a:spLocks noGrp="1"/>
          </p:cNvSpPr>
          <p:nvPr>
            <p:ph idx="1"/>
          </p:nvPr>
        </p:nvSpPr>
        <p:spPr>
          <a:xfrm>
            <a:off x="1403648" y="2276872"/>
            <a:ext cx="7283152" cy="4309939"/>
          </a:xfrm>
        </p:spPr>
        <p:txBody>
          <a:bodyPr>
            <a:normAutofit/>
          </a:bodyPr>
          <a:lstStyle/>
          <a:p>
            <a:pPr marL="457200" indent="-457200" algn="just"/>
            <a:r>
              <a:rPr lang="es-ES" b="1" dirty="0" smtClean="0">
                <a:solidFill>
                  <a:srgbClr val="0070C0"/>
                </a:solidFill>
              </a:rPr>
              <a:t>Auditoría pública (I)</a:t>
            </a:r>
          </a:p>
          <a:p>
            <a:pPr marL="857250" lvl="1" indent="-457200" algn="just"/>
            <a:r>
              <a:rPr lang="es-ES" sz="1800" dirty="0" smtClean="0"/>
              <a:t>Objeto: </a:t>
            </a:r>
            <a:r>
              <a:rPr lang="es-ES" sz="1800" dirty="0"/>
              <a:t>verificación, realizada con posterioridad y efectuada de forma sistemática, de la actividad económico-financiera del sector público local, mediante la aplicación de los procedimientos de revisión </a:t>
            </a:r>
            <a:r>
              <a:rPr lang="es-ES" sz="1800" dirty="0" smtClean="0"/>
              <a:t>selectivos sometidos a NASP y NT</a:t>
            </a:r>
          </a:p>
          <a:p>
            <a:pPr marL="857250" lvl="1" indent="-457200" algn="just"/>
            <a:r>
              <a:rPr lang="es-ES" sz="1800" dirty="0" smtClean="0"/>
              <a:t>Modalidades: </a:t>
            </a:r>
          </a:p>
          <a:p>
            <a:pPr marL="1257300" lvl="2" indent="-457200" algn="just"/>
            <a:r>
              <a:rPr lang="es-ES" sz="1800" dirty="0"/>
              <a:t>A Cuentas </a:t>
            </a:r>
          </a:p>
          <a:p>
            <a:pPr marL="1257300" lvl="2" indent="-457200" algn="just"/>
            <a:r>
              <a:rPr lang="es-ES" sz="1800" dirty="0"/>
              <a:t> A de cumplimiento </a:t>
            </a:r>
          </a:p>
          <a:p>
            <a:pPr marL="1257300" lvl="2" indent="-457200" algn="just"/>
            <a:r>
              <a:rPr lang="es-ES" sz="1800" dirty="0"/>
              <a:t>A operativa</a:t>
            </a:r>
          </a:p>
          <a:p>
            <a:pPr marL="857250" lvl="1" indent="-457200" algn="just"/>
            <a:r>
              <a:rPr lang="es-ES" sz="1800" dirty="0" smtClean="0"/>
              <a:t>A de cumplimiento y operativas: En entidades no sometidas a CFP. </a:t>
            </a:r>
          </a:p>
          <a:p>
            <a:pPr marL="1257300" lvl="2" indent="-457200" algn="just"/>
            <a:endParaRPr lang="es-ES" sz="1800" dirty="0" smtClean="0"/>
          </a:p>
          <a:p>
            <a:pPr marL="1714500" lvl="3" indent="-457200" algn="just"/>
            <a:endParaRPr lang="es-ES" sz="1800" dirty="0" smtClean="0"/>
          </a:p>
          <a:p>
            <a:pPr marL="1714500" lvl="3" indent="-457200" algn="just"/>
            <a:endParaRPr lang="es-ES" sz="1800" dirty="0" smtClean="0"/>
          </a:p>
          <a:p>
            <a:pPr marL="1714500" lvl="3" indent="-457200" algn="just"/>
            <a:endParaRPr lang="es-ES" sz="1800" b="1" dirty="0" smtClean="0">
              <a:solidFill>
                <a:srgbClr val="0070C0"/>
              </a:solidFill>
            </a:endParaRPr>
          </a:p>
          <a:p>
            <a:pPr marL="1257300" lvl="2" indent="-457200" algn="just"/>
            <a:endParaRPr lang="es-ES" sz="1800" b="1" dirty="0">
              <a:solidFill>
                <a:srgbClr val="0070C0"/>
              </a:solidFill>
            </a:endParaRPr>
          </a:p>
        </p:txBody>
      </p:sp>
      <p:sp>
        <p:nvSpPr>
          <p:cNvPr id="2" name="Marcador de número de diapositiva 1"/>
          <p:cNvSpPr>
            <a:spLocks noGrp="1"/>
          </p:cNvSpPr>
          <p:nvPr>
            <p:ph type="sldNum" sz="quarter" idx="12"/>
          </p:nvPr>
        </p:nvSpPr>
        <p:spPr/>
        <p:txBody>
          <a:bodyPr/>
          <a:lstStyle/>
          <a:p>
            <a:fld id="{5C3D40C5-F82A-418A-B981-BBE5888DE88C}" type="slidenum">
              <a:rPr lang="es-ES" smtClean="0"/>
              <a:t>31</a:t>
            </a:fld>
            <a:endParaRPr lang="es-ES"/>
          </a:p>
        </p:txBody>
      </p:sp>
      <p:sp>
        <p:nvSpPr>
          <p:cNvPr id="6" name="3 Título"/>
          <p:cNvSpPr>
            <a:spLocks noGrp="1"/>
          </p:cNvSpPr>
          <p:nvPr>
            <p:ph type="title"/>
          </p:nvPr>
        </p:nvSpPr>
        <p:spPr>
          <a:xfrm>
            <a:off x="2051720" y="1556792"/>
            <a:ext cx="5760640" cy="576064"/>
          </a:xfrm>
          <a:ln w="28575">
            <a:solidFill>
              <a:schemeClr val="tx1"/>
            </a:solidFill>
            <a:prstDash val="solid"/>
          </a:ln>
        </p:spPr>
        <p:txBody>
          <a:bodyPr>
            <a:normAutofit/>
          </a:bodyPr>
          <a:lstStyle/>
          <a:p>
            <a:pPr algn="ctr"/>
            <a:r>
              <a:rPr lang="es-ES" sz="1800" dirty="0" smtClean="0">
                <a:effectLst>
                  <a:outerShdw blurRad="38100" dist="38100" dir="2700000" algn="tl">
                    <a:srgbClr val="000000">
                      <a:alpha val="43137"/>
                    </a:srgbClr>
                  </a:outerShdw>
                </a:effectLst>
              </a:rPr>
              <a:t>Formas de ejercicio del control interno.</a:t>
            </a:r>
            <a:endParaRPr lang="es-ES" sz="1800"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415312903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Marcador de contenido"/>
          <p:cNvSpPr>
            <a:spLocks noGrp="1"/>
          </p:cNvSpPr>
          <p:nvPr>
            <p:ph idx="1"/>
          </p:nvPr>
        </p:nvSpPr>
        <p:spPr>
          <a:xfrm>
            <a:off x="1403648" y="2276872"/>
            <a:ext cx="7283152" cy="4309939"/>
          </a:xfrm>
        </p:spPr>
        <p:txBody>
          <a:bodyPr>
            <a:noAutofit/>
          </a:bodyPr>
          <a:lstStyle/>
          <a:p>
            <a:pPr marL="457200" indent="-457200" algn="just"/>
            <a:r>
              <a:rPr lang="es-ES" sz="1600" b="1" dirty="0" smtClean="0">
                <a:solidFill>
                  <a:srgbClr val="0070C0"/>
                </a:solidFill>
              </a:rPr>
              <a:t>Auditoría pública (II)</a:t>
            </a:r>
          </a:p>
          <a:p>
            <a:pPr marL="857250" lvl="1" indent="-457200" algn="just"/>
            <a:r>
              <a:rPr lang="es-ES" dirty="0" smtClean="0"/>
              <a:t>A cuentas: </a:t>
            </a:r>
          </a:p>
          <a:p>
            <a:pPr marL="1257300" lvl="2" indent="-457200" algn="just"/>
            <a:r>
              <a:rPr lang="es-ES" sz="1600" dirty="0" smtClean="0"/>
              <a:t>Obligatorias:</a:t>
            </a:r>
          </a:p>
          <a:p>
            <a:pPr marL="1714500" lvl="3" indent="-457200" algn="just"/>
            <a:r>
              <a:rPr lang="es-ES" sz="1400" dirty="0" smtClean="0"/>
              <a:t>a</a:t>
            </a:r>
            <a:r>
              <a:rPr lang="es-ES" sz="1400" dirty="0"/>
              <a:t>) Los organismos autónomos locales. </a:t>
            </a:r>
          </a:p>
          <a:p>
            <a:pPr marL="1714500" lvl="3" indent="-457200" algn="just"/>
            <a:r>
              <a:rPr lang="es-ES" sz="1400" dirty="0"/>
              <a:t>b) Las entidades públicas empresariales locales. </a:t>
            </a:r>
          </a:p>
          <a:p>
            <a:pPr marL="1714500" lvl="3" indent="-457200" algn="just"/>
            <a:r>
              <a:rPr lang="es-ES" sz="1400" dirty="0"/>
              <a:t>c) Las fundaciones del sector público local obligadas a auditarse por su normativa específica. </a:t>
            </a:r>
          </a:p>
          <a:p>
            <a:pPr marL="1714500" lvl="3" indent="-457200" algn="just"/>
            <a:r>
              <a:rPr lang="es-ES" sz="1400" dirty="0"/>
              <a:t>d) Los fondos y los consorcios a los que se refiere el artículo 2.2 del </a:t>
            </a:r>
            <a:r>
              <a:rPr lang="es-ES" sz="1400" dirty="0" smtClean="0"/>
              <a:t>RD.</a:t>
            </a:r>
            <a:endParaRPr lang="es-ES" sz="1400" dirty="0"/>
          </a:p>
          <a:p>
            <a:pPr marL="1257300" lvl="2" indent="-457200" algn="just"/>
            <a:r>
              <a:rPr lang="es-ES" sz="1600" dirty="0" smtClean="0"/>
              <a:t>De posible inclusión en el </a:t>
            </a:r>
            <a:r>
              <a:rPr lang="es-ES" sz="1600" dirty="0"/>
              <a:t>plan (Las sociedades mercantiles y las fundaciones del sector público local </a:t>
            </a:r>
            <a:r>
              <a:rPr lang="es-ES" sz="1600" dirty="0" smtClean="0"/>
              <a:t>no sometidas a la obligación de auditarse).</a:t>
            </a:r>
          </a:p>
          <a:p>
            <a:pPr marL="1257300" lvl="2" indent="-457200" algn="just"/>
            <a:r>
              <a:rPr lang="es-ES" sz="1600" dirty="0" smtClean="0"/>
              <a:t>Entrada en vigor: </a:t>
            </a:r>
            <a:r>
              <a:rPr lang="es-ES" sz="1600" dirty="0" err="1" smtClean="0"/>
              <a:t>ctas</a:t>
            </a:r>
            <a:r>
              <a:rPr lang="es-ES" sz="1600" dirty="0" smtClean="0"/>
              <a:t> que se cierren a partir de 1/1/19</a:t>
            </a:r>
          </a:p>
          <a:p>
            <a:pPr marL="1714500" lvl="3" indent="-457200" algn="just"/>
            <a:endParaRPr lang="es-ES" sz="1600" dirty="0" smtClean="0"/>
          </a:p>
          <a:p>
            <a:pPr marL="1714500" lvl="3" indent="-457200" algn="just"/>
            <a:endParaRPr lang="es-ES" sz="1600" dirty="0" smtClean="0"/>
          </a:p>
          <a:p>
            <a:pPr marL="1714500" lvl="3" indent="-457200" algn="just"/>
            <a:endParaRPr lang="es-ES" sz="1600" b="1" dirty="0" smtClean="0">
              <a:solidFill>
                <a:srgbClr val="0070C0"/>
              </a:solidFill>
            </a:endParaRPr>
          </a:p>
          <a:p>
            <a:pPr marL="1257300" lvl="2" indent="-457200" algn="just"/>
            <a:endParaRPr lang="es-ES" sz="1600" b="1" dirty="0">
              <a:solidFill>
                <a:srgbClr val="0070C0"/>
              </a:solidFill>
            </a:endParaRPr>
          </a:p>
        </p:txBody>
      </p:sp>
      <p:sp>
        <p:nvSpPr>
          <p:cNvPr id="2" name="Marcador de número de diapositiva 1"/>
          <p:cNvSpPr>
            <a:spLocks noGrp="1"/>
          </p:cNvSpPr>
          <p:nvPr>
            <p:ph type="sldNum" sz="quarter" idx="12"/>
          </p:nvPr>
        </p:nvSpPr>
        <p:spPr/>
        <p:txBody>
          <a:bodyPr/>
          <a:lstStyle/>
          <a:p>
            <a:fld id="{5C3D40C5-F82A-418A-B981-BBE5888DE88C}" type="slidenum">
              <a:rPr lang="es-ES" smtClean="0"/>
              <a:t>32</a:t>
            </a:fld>
            <a:endParaRPr lang="es-ES"/>
          </a:p>
        </p:txBody>
      </p:sp>
      <p:sp>
        <p:nvSpPr>
          <p:cNvPr id="6" name="3 Título"/>
          <p:cNvSpPr>
            <a:spLocks noGrp="1"/>
          </p:cNvSpPr>
          <p:nvPr>
            <p:ph type="title"/>
          </p:nvPr>
        </p:nvSpPr>
        <p:spPr>
          <a:xfrm>
            <a:off x="2051720" y="1556792"/>
            <a:ext cx="5760640" cy="576064"/>
          </a:xfrm>
          <a:ln w="28575">
            <a:solidFill>
              <a:schemeClr val="tx1"/>
            </a:solidFill>
            <a:prstDash val="solid"/>
          </a:ln>
        </p:spPr>
        <p:txBody>
          <a:bodyPr>
            <a:normAutofit/>
          </a:bodyPr>
          <a:lstStyle/>
          <a:p>
            <a:pPr algn="ctr"/>
            <a:r>
              <a:rPr lang="es-ES" sz="1800" dirty="0" smtClean="0">
                <a:effectLst>
                  <a:outerShdw blurRad="38100" dist="38100" dir="2700000" algn="tl">
                    <a:srgbClr val="000000">
                      <a:alpha val="43137"/>
                    </a:srgbClr>
                  </a:outerShdw>
                </a:effectLst>
              </a:rPr>
              <a:t>Formas de ejercicio del control interno.</a:t>
            </a:r>
            <a:endParaRPr lang="es-ES" sz="1800"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4010262476"/>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Marcador de contenido"/>
          <p:cNvSpPr>
            <a:spLocks noGrp="1"/>
          </p:cNvSpPr>
          <p:nvPr>
            <p:ph idx="1"/>
          </p:nvPr>
        </p:nvSpPr>
        <p:spPr>
          <a:xfrm>
            <a:off x="1403648" y="2276872"/>
            <a:ext cx="7283152" cy="4309939"/>
          </a:xfrm>
        </p:spPr>
        <p:txBody>
          <a:bodyPr>
            <a:normAutofit fontScale="85000" lnSpcReduction="10000"/>
          </a:bodyPr>
          <a:lstStyle/>
          <a:p>
            <a:pPr marL="457200" indent="-457200" algn="just"/>
            <a:r>
              <a:rPr lang="es-ES" b="1" dirty="0" smtClean="0">
                <a:solidFill>
                  <a:srgbClr val="0070C0"/>
                </a:solidFill>
              </a:rPr>
              <a:t>Auditoría pública (III)</a:t>
            </a:r>
          </a:p>
          <a:p>
            <a:pPr marL="857250" lvl="1" indent="-457200" algn="just"/>
            <a:r>
              <a:rPr lang="es-ES" sz="2000" dirty="0"/>
              <a:t>Colaboración en las actuaciones de auditoría pública</a:t>
            </a:r>
          </a:p>
          <a:p>
            <a:pPr marL="1257300" lvl="2" indent="-457200" algn="just"/>
            <a:r>
              <a:rPr lang="es-ES" sz="1800" dirty="0"/>
              <a:t>Convenio con órganos de control público</a:t>
            </a:r>
          </a:p>
          <a:p>
            <a:pPr marL="1257300" lvl="2" indent="-457200" algn="just"/>
            <a:r>
              <a:rPr lang="es-ES" sz="1800" dirty="0"/>
              <a:t>Contratación de la colaboración de auditores privados</a:t>
            </a:r>
          </a:p>
          <a:p>
            <a:pPr marL="857250" lvl="1" indent="-457200" algn="just"/>
            <a:r>
              <a:rPr lang="es-ES" sz="2000" dirty="0" smtClean="0"/>
              <a:t>Contratos con auditores privados:</a:t>
            </a:r>
          </a:p>
          <a:p>
            <a:pPr marL="1257300" lvl="2" indent="-457200" algn="just"/>
            <a:r>
              <a:rPr lang="es-ES" sz="1800" dirty="0" smtClean="0"/>
              <a:t>A propuesta del interventor</a:t>
            </a:r>
          </a:p>
          <a:p>
            <a:pPr marL="1257300" lvl="2" indent="-457200" algn="just"/>
            <a:r>
              <a:rPr lang="es-ES" sz="1800" dirty="0" smtClean="0"/>
              <a:t>Ajustándose a sus instrucciones </a:t>
            </a:r>
          </a:p>
          <a:p>
            <a:pPr marL="1257300" lvl="2" indent="-457200" algn="just"/>
            <a:r>
              <a:rPr lang="es-ES" sz="1800" dirty="0" smtClean="0"/>
              <a:t>Plazo de contratos 2+2 años. Máximo 8 años </a:t>
            </a:r>
          </a:p>
          <a:p>
            <a:pPr marL="1257300" lvl="2" indent="-457200" algn="just"/>
            <a:r>
              <a:rPr lang="es-ES" sz="1800" dirty="0" smtClean="0"/>
              <a:t>Supuestos de incompatibilidad</a:t>
            </a:r>
          </a:p>
          <a:p>
            <a:pPr marL="857250" lvl="1" indent="-457200" algn="just"/>
            <a:r>
              <a:rPr lang="es-ES" sz="2000" dirty="0" smtClean="0"/>
              <a:t>Sujeción a NT de colaboración con auditores privados</a:t>
            </a:r>
          </a:p>
          <a:p>
            <a:pPr marL="1257300" lvl="2" indent="-457200" algn="just"/>
            <a:r>
              <a:rPr lang="es-ES" sz="1800" dirty="0" smtClean="0"/>
              <a:t>Regula los aspectos técnicos de la colaboración</a:t>
            </a:r>
          </a:p>
          <a:p>
            <a:pPr marL="1257300" lvl="2" indent="-457200" algn="just"/>
            <a:r>
              <a:rPr lang="es-ES" sz="1800" dirty="0" smtClean="0"/>
              <a:t>Delimita funciones y responsabilidades de ambas partes</a:t>
            </a:r>
          </a:p>
          <a:p>
            <a:pPr marL="1257300" lvl="2" indent="-457200" algn="just"/>
            <a:endParaRPr lang="es-ES" sz="1800" dirty="0" smtClean="0"/>
          </a:p>
          <a:p>
            <a:pPr marL="1257300" lvl="2" indent="-457200" algn="just"/>
            <a:endParaRPr lang="es-ES" sz="1800" dirty="0" smtClean="0"/>
          </a:p>
          <a:p>
            <a:pPr marL="1714500" lvl="3" indent="-457200" algn="just"/>
            <a:endParaRPr lang="es-ES" sz="1600" dirty="0" smtClean="0"/>
          </a:p>
          <a:p>
            <a:pPr marL="1714500" lvl="3" indent="-457200" algn="just"/>
            <a:endParaRPr lang="es-ES" sz="1800" dirty="0" smtClean="0"/>
          </a:p>
          <a:p>
            <a:pPr marL="1714500" lvl="3" indent="-457200" algn="just"/>
            <a:endParaRPr lang="es-ES" sz="1800" b="1" dirty="0" smtClean="0">
              <a:solidFill>
                <a:srgbClr val="0070C0"/>
              </a:solidFill>
            </a:endParaRPr>
          </a:p>
          <a:p>
            <a:pPr marL="1257300" lvl="2" indent="-457200" algn="just"/>
            <a:endParaRPr lang="es-ES" sz="1800" b="1" dirty="0">
              <a:solidFill>
                <a:srgbClr val="0070C0"/>
              </a:solidFill>
            </a:endParaRPr>
          </a:p>
        </p:txBody>
      </p:sp>
      <p:sp>
        <p:nvSpPr>
          <p:cNvPr id="2" name="Marcador de número de diapositiva 1"/>
          <p:cNvSpPr>
            <a:spLocks noGrp="1"/>
          </p:cNvSpPr>
          <p:nvPr>
            <p:ph type="sldNum" sz="quarter" idx="12"/>
          </p:nvPr>
        </p:nvSpPr>
        <p:spPr/>
        <p:txBody>
          <a:bodyPr/>
          <a:lstStyle/>
          <a:p>
            <a:fld id="{5C3D40C5-F82A-418A-B981-BBE5888DE88C}" type="slidenum">
              <a:rPr lang="es-ES" smtClean="0"/>
              <a:t>33</a:t>
            </a:fld>
            <a:endParaRPr lang="es-ES"/>
          </a:p>
        </p:txBody>
      </p:sp>
      <p:sp>
        <p:nvSpPr>
          <p:cNvPr id="6" name="3 Título"/>
          <p:cNvSpPr>
            <a:spLocks noGrp="1"/>
          </p:cNvSpPr>
          <p:nvPr>
            <p:ph type="title"/>
          </p:nvPr>
        </p:nvSpPr>
        <p:spPr>
          <a:xfrm>
            <a:off x="2051720" y="1556792"/>
            <a:ext cx="5760640" cy="576064"/>
          </a:xfrm>
          <a:ln w="28575">
            <a:solidFill>
              <a:schemeClr val="tx1"/>
            </a:solidFill>
            <a:prstDash val="solid"/>
          </a:ln>
        </p:spPr>
        <p:txBody>
          <a:bodyPr>
            <a:normAutofit/>
          </a:bodyPr>
          <a:lstStyle/>
          <a:p>
            <a:pPr algn="ctr"/>
            <a:r>
              <a:rPr lang="es-ES" sz="1800" dirty="0" smtClean="0">
                <a:effectLst>
                  <a:outerShdw blurRad="38100" dist="38100" dir="2700000" algn="tl">
                    <a:srgbClr val="000000">
                      <a:alpha val="43137"/>
                    </a:srgbClr>
                  </a:outerShdw>
                </a:effectLst>
              </a:rPr>
              <a:t>Formas de ejercicio del control interno.</a:t>
            </a:r>
            <a:endParaRPr lang="es-ES" sz="1800"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668402259"/>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Marcador de contenido"/>
          <p:cNvSpPr>
            <a:spLocks noGrp="1"/>
          </p:cNvSpPr>
          <p:nvPr>
            <p:ph idx="1"/>
          </p:nvPr>
        </p:nvSpPr>
        <p:spPr>
          <a:xfrm>
            <a:off x="1403648" y="2492896"/>
            <a:ext cx="7283152" cy="4248472"/>
          </a:xfrm>
        </p:spPr>
        <p:txBody>
          <a:bodyPr>
            <a:normAutofit/>
          </a:bodyPr>
          <a:lstStyle/>
          <a:p>
            <a:pPr marL="457200" indent="-457200" algn="just"/>
            <a:r>
              <a:rPr lang="es-ES" b="1" dirty="0" smtClean="0">
                <a:solidFill>
                  <a:srgbClr val="0070C0"/>
                </a:solidFill>
              </a:rPr>
              <a:t>Resultados del control financiero.</a:t>
            </a:r>
          </a:p>
          <a:p>
            <a:pPr marL="857250" lvl="1" indent="-457200" algn="just"/>
            <a:r>
              <a:rPr lang="es-ES" sz="1800" dirty="0" smtClean="0"/>
              <a:t>Informes</a:t>
            </a:r>
            <a:r>
              <a:rPr lang="es-ES" sz="1800" dirty="0"/>
              <a:t> </a:t>
            </a:r>
            <a:r>
              <a:rPr lang="es-ES" sz="1800" dirty="0" smtClean="0"/>
              <a:t>escritos</a:t>
            </a:r>
          </a:p>
          <a:p>
            <a:pPr marL="857250" lvl="1" indent="-457200" algn="just"/>
            <a:r>
              <a:rPr lang="es-ES" sz="1800" dirty="0" smtClean="0"/>
              <a:t>Estructura, contenido y tramitación: NT IGAE.</a:t>
            </a:r>
          </a:p>
          <a:p>
            <a:pPr marL="857250" lvl="1" indent="-457200" algn="just"/>
            <a:r>
              <a:rPr lang="es-ES" sz="1800" dirty="0" smtClean="0"/>
              <a:t>Destinatarios de los informes:</a:t>
            </a:r>
          </a:p>
          <a:p>
            <a:pPr marL="1257300" lvl="2" indent="-457200" algn="just"/>
            <a:r>
              <a:rPr lang="es-ES" sz="1800" dirty="0" smtClean="0"/>
              <a:t>Gestor directo</a:t>
            </a:r>
          </a:p>
          <a:p>
            <a:pPr marL="1257300" lvl="2" indent="-457200" algn="just"/>
            <a:r>
              <a:rPr lang="es-ES" sz="1800" dirty="0" smtClean="0"/>
              <a:t>Presidente y al Pleno.</a:t>
            </a:r>
          </a:p>
          <a:p>
            <a:pPr marL="857250" lvl="1" indent="-457200" algn="just"/>
            <a:r>
              <a:rPr lang="es-ES" sz="2000" dirty="0" smtClean="0"/>
              <a:t>Publicidad de los informes de A de Cuentas</a:t>
            </a:r>
          </a:p>
          <a:p>
            <a:pPr marL="1257300" lvl="2" indent="-457200" algn="just"/>
            <a:r>
              <a:rPr lang="es-ES" sz="1800" dirty="0" smtClean="0"/>
              <a:t>Páginas web</a:t>
            </a:r>
          </a:p>
          <a:p>
            <a:pPr marL="1257300" lvl="2" indent="-457200" algn="just"/>
            <a:r>
              <a:rPr lang="es-ES" sz="1800" dirty="0" smtClean="0"/>
              <a:t>Registro de cuentas públicas</a:t>
            </a:r>
            <a:endParaRPr lang="es-ES" sz="1800" dirty="0"/>
          </a:p>
          <a:p>
            <a:pPr marL="800100" lvl="2" indent="0" algn="just">
              <a:buNone/>
            </a:pPr>
            <a:endParaRPr lang="es-ES" sz="1800" dirty="0" smtClean="0"/>
          </a:p>
          <a:p>
            <a:pPr marL="1714500" lvl="3" indent="-457200" algn="just"/>
            <a:endParaRPr lang="es-ES" sz="1800" dirty="0" smtClean="0"/>
          </a:p>
          <a:p>
            <a:pPr marL="1714500" lvl="3" indent="-457200" algn="just"/>
            <a:endParaRPr lang="es-ES" sz="1800" dirty="0" smtClean="0"/>
          </a:p>
          <a:p>
            <a:pPr marL="1714500" lvl="3" indent="-457200" algn="just"/>
            <a:endParaRPr lang="es-ES" sz="1800" b="1" dirty="0" smtClean="0">
              <a:solidFill>
                <a:srgbClr val="0070C0"/>
              </a:solidFill>
            </a:endParaRPr>
          </a:p>
          <a:p>
            <a:pPr marL="1257300" lvl="2" indent="-457200" algn="just"/>
            <a:endParaRPr lang="es-ES" sz="1800" b="1" dirty="0">
              <a:solidFill>
                <a:srgbClr val="0070C0"/>
              </a:solidFill>
            </a:endParaRPr>
          </a:p>
        </p:txBody>
      </p:sp>
      <p:sp>
        <p:nvSpPr>
          <p:cNvPr id="2" name="Marcador de número de diapositiva 1"/>
          <p:cNvSpPr>
            <a:spLocks noGrp="1"/>
          </p:cNvSpPr>
          <p:nvPr>
            <p:ph type="sldNum" sz="quarter" idx="12"/>
          </p:nvPr>
        </p:nvSpPr>
        <p:spPr/>
        <p:txBody>
          <a:bodyPr/>
          <a:lstStyle/>
          <a:p>
            <a:fld id="{5C3D40C5-F82A-418A-B981-BBE5888DE88C}" type="slidenum">
              <a:rPr lang="es-ES" smtClean="0"/>
              <a:t>34</a:t>
            </a:fld>
            <a:endParaRPr lang="es-ES"/>
          </a:p>
        </p:txBody>
      </p:sp>
      <p:sp>
        <p:nvSpPr>
          <p:cNvPr id="6" name="3 Título"/>
          <p:cNvSpPr>
            <a:spLocks noGrp="1"/>
          </p:cNvSpPr>
          <p:nvPr>
            <p:ph type="title"/>
          </p:nvPr>
        </p:nvSpPr>
        <p:spPr>
          <a:xfrm>
            <a:off x="2051720" y="1556792"/>
            <a:ext cx="5760640" cy="576064"/>
          </a:xfrm>
          <a:ln w="28575">
            <a:solidFill>
              <a:schemeClr val="tx1"/>
            </a:solidFill>
            <a:prstDash val="solid"/>
          </a:ln>
        </p:spPr>
        <p:txBody>
          <a:bodyPr>
            <a:normAutofit/>
          </a:bodyPr>
          <a:lstStyle/>
          <a:p>
            <a:pPr algn="ctr"/>
            <a:r>
              <a:rPr lang="es-ES" sz="1800" dirty="0" smtClean="0">
                <a:effectLst>
                  <a:outerShdw blurRad="38100" dist="38100" dir="2700000" algn="tl">
                    <a:srgbClr val="000000">
                      <a:alpha val="43137"/>
                    </a:srgbClr>
                  </a:outerShdw>
                </a:effectLst>
              </a:rPr>
              <a:t>Formas de ejercicio del control interno.</a:t>
            </a:r>
            <a:endParaRPr lang="es-ES" sz="1800"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695083311"/>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Marcador de contenido"/>
          <p:cNvSpPr>
            <a:spLocks noGrp="1"/>
          </p:cNvSpPr>
          <p:nvPr>
            <p:ph idx="1"/>
          </p:nvPr>
        </p:nvSpPr>
        <p:spPr>
          <a:xfrm>
            <a:off x="1403648" y="2276872"/>
            <a:ext cx="7283152" cy="4464496"/>
          </a:xfrm>
        </p:spPr>
        <p:txBody>
          <a:bodyPr>
            <a:normAutofit lnSpcReduction="10000"/>
          </a:bodyPr>
          <a:lstStyle/>
          <a:p>
            <a:pPr marL="457200" indent="-457200" algn="just"/>
            <a:r>
              <a:rPr lang="es-ES" b="1" dirty="0" smtClean="0">
                <a:solidFill>
                  <a:srgbClr val="0070C0"/>
                </a:solidFill>
              </a:rPr>
              <a:t>Informe resumen y plan de acción.</a:t>
            </a:r>
          </a:p>
          <a:p>
            <a:pPr marL="806450" lvl="2" indent="-449263" algn="just"/>
            <a:r>
              <a:rPr lang="es-ES" sz="1800" dirty="0" smtClean="0"/>
              <a:t>Informe resumen: </a:t>
            </a:r>
          </a:p>
          <a:p>
            <a:pPr marL="1263650" lvl="3" indent="-449263" algn="just"/>
            <a:r>
              <a:rPr lang="es-ES" sz="1600" dirty="0" smtClean="0"/>
              <a:t>Carácter anual.</a:t>
            </a:r>
          </a:p>
          <a:p>
            <a:pPr marL="1263650" lvl="3" indent="-449263" algn="just"/>
            <a:r>
              <a:rPr lang="es-ES" sz="1800" dirty="0" smtClean="0"/>
              <a:t>Destinatarios: Pleno, a través del Presidente e IGAE.</a:t>
            </a:r>
          </a:p>
          <a:p>
            <a:pPr marL="1263650" lvl="3" indent="-449263" algn="just"/>
            <a:r>
              <a:rPr lang="es-ES" sz="1800" dirty="0" smtClean="0"/>
              <a:t>Plazo: Primer cuatrimestre ejercicio.</a:t>
            </a:r>
          </a:p>
          <a:p>
            <a:pPr marL="1263650" lvl="3" indent="-449263" algn="just"/>
            <a:r>
              <a:rPr lang="es-ES" sz="1800" dirty="0" smtClean="0"/>
              <a:t>IGAE dictará instrucciones sobre contenido.</a:t>
            </a:r>
          </a:p>
          <a:p>
            <a:pPr marL="806450" lvl="3" indent="-449263" algn="just"/>
            <a:r>
              <a:rPr lang="es-ES" sz="1800" dirty="0" smtClean="0"/>
              <a:t>Plan de acción: medidas para corregir debilidades, deficiencias, errores, incumplimientos…</a:t>
            </a:r>
          </a:p>
          <a:p>
            <a:pPr marL="1263650" lvl="4" indent="-449263" algn="just"/>
            <a:r>
              <a:rPr lang="es-ES" sz="1800" dirty="0" smtClean="0"/>
              <a:t>Presidente de la Corporación.</a:t>
            </a:r>
          </a:p>
          <a:p>
            <a:pPr marL="1263650" lvl="4" indent="-449263" algn="just"/>
            <a:r>
              <a:rPr lang="es-ES" sz="1800" dirty="0" smtClean="0"/>
              <a:t>3 meses desde remisión informe resumen al Pleno.</a:t>
            </a:r>
          </a:p>
          <a:p>
            <a:pPr marL="1263650" lvl="4" indent="-449263" algn="just"/>
            <a:r>
              <a:rPr lang="es-ES" sz="1800" dirty="0" smtClean="0"/>
              <a:t>Remisión al órgano interventor. Valoración adecuación e información al Pleno.</a:t>
            </a:r>
          </a:p>
          <a:p>
            <a:pPr marL="1257300" lvl="2" indent="-457200" algn="just"/>
            <a:endParaRPr lang="es-ES" sz="1800" dirty="0"/>
          </a:p>
          <a:p>
            <a:pPr marL="800100" lvl="2" indent="0" algn="just">
              <a:buNone/>
            </a:pPr>
            <a:endParaRPr lang="es-ES" sz="1800" dirty="0" smtClean="0"/>
          </a:p>
          <a:p>
            <a:pPr marL="1714500" lvl="3" indent="-457200" algn="just"/>
            <a:endParaRPr lang="es-ES" sz="1800" dirty="0" smtClean="0"/>
          </a:p>
          <a:p>
            <a:pPr marL="1714500" lvl="3" indent="-457200" algn="just"/>
            <a:endParaRPr lang="es-ES" sz="1800" dirty="0" smtClean="0"/>
          </a:p>
          <a:p>
            <a:pPr marL="1714500" lvl="3" indent="-457200" algn="just"/>
            <a:endParaRPr lang="es-ES" sz="1800" b="1" dirty="0" smtClean="0">
              <a:solidFill>
                <a:srgbClr val="0070C0"/>
              </a:solidFill>
            </a:endParaRPr>
          </a:p>
          <a:p>
            <a:pPr marL="1257300" lvl="2" indent="-457200" algn="just"/>
            <a:endParaRPr lang="es-ES" sz="1800" b="1" dirty="0">
              <a:solidFill>
                <a:srgbClr val="0070C0"/>
              </a:solidFill>
            </a:endParaRPr>
          </a:p>
        </p:txBody>
      </p:sp>
      <p:sp>
        <p:nvSpPr>
          <p:cNvPr id="2" name="Marcador de número de diapositiva 1"/>
          <p:cNvSpPr>
            <a:spLocks noGrp="1"/>
          </p:cNvSpPr>
          <p:nvPr>
            <p:ph type="sldNum" sz="quarter" idx="12"/>
          </p:nvPr>
        </p:nvSpPr>
        <p:spPr/>
        <p:txBody>
          <a:bodyPr/>
          <a:lstStyle/>
          <a:p>
            <a:fld id="{5C3D40C5-F82A-418A-B981-BBE5888DE88C}" type="slidenum">
              <a:rPr lang="es-ES" smtClean="0"/>
              <a:t>35</a:t>
            </a:fld>
            <a:endParaRPr lang="es-ES"/>
          </a:p>
        </p:txBody>
      </p:sp>
      <p:sp>
        <p:nvSpPr>
          <p:cNvPr id="6" name="3 Título"/>
          <p:cNvSpPr>
            <a:spLocks noGrp="1"/>
          </p:cNvSpPr>
          <p:nvPr>
            <p:ph type="title"/>
          </p:nvPr>
        </p:nvSpPr>
        <p:spPr>
          <a:xfrm>
            <a:off x="2051720" y="1556792"/>
            <a:ext cx="5760640" cy="576064"/>
          </a:xfrm>
          <a:ln w="28575">
            <a:solidFill>
              <a:schemeClr val="tx1"/>
            </a:solidFill>
            <a:prstDash val="solid"/>
          </a:ln>
        </p:spPr>
        <p:txBody>
          <a:bodyPr>
            <a:normAutofit/>
          </a:bodyPr>
          <a:lstStyle/>
          <a:p>
            <a:pPr algn="ctr"/>
            <a:r>
              <a:rPr lang="es-ES" sz="1800" dirty="0" smtClean="0">
                <a:effectLst>
                  <a:outerShdw blurRad="38100" dist="38100" dir="2700000" algn="tl">
                    <a:srgbClr val="000000">
                      <a:alpha val="43137"/>
                    </a:srgbClr>
                  </a:outerShdw>
                </a:effectLst>
              </a:rPr>
              <a:t>Formas de ejercicio del control interno.</a:t>
            </a:r>
            <a:endParaRPr lang="es-ES" sz="1800"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035735356"/>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ctrTitle"/>
          </p:nvPr>
        </p:nvSpPr>
        <p:spPr>
          <a:xfrm>
            <a:off x="2195736" y="3501008"/>
            <a:ext cx="6624736" cy="1827634"/>
          </a:xfrm>
        </p:spPr>
        <p:txBody>
          <a:bodyPr>
            <a:normAutofit/>
          </a:bodyPr>
          <a:lstStyle/>
          <a:p>
            <a:pPr algn="just"/>
            <a:r>
              <a:rPr lang="es-ES" sz="3600" dirty="0" smtClean="0">
                <a:effectLst>
                  <a:outerShdw blurRad="38100" dist="38100" dir="2700000" algn="tl">
                    <a:srgbClr val="000000">
                      <a:alpha val="43137"/>
                    </a:srgbClr>
                  </a:outerShdw>
                </a:effectLst>
              </a:rPr>
              <a:t>VI. Competencias y funciones que el Real Decreto asigna a la IGAE</a:t>
            </a:r>
            <a:endParaRPr lang="es-ES" sz="3600"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956531766"/>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a:xfrm>
            <a:off x="1331640" y="1370650"/>
            <a:ext cx="7122654" cy="803767"/>
          </a:xfrm>
          <a:ln w="28575">
            <a:solidFill>
              <a:schemeClr val="tx1"/>
            </a:solidFill>
            <a:prstDash val="solid"/>
          </a:ln>
        </p:spPr>
        <p:txBody>
          <a:bodyPr>
            <a:normAutofit fontScale="90000"/>
          </a:bodyPr>
          <a:lstStyle/>
          <a:p>
            <a:pPr algn="ctr"/>
            <a:r>
              <a:rPr lang="es-ES" sz="1800" dirty="0" smtClean="0">
                <a:effectLst>
                  <a:outerShdw blurRad="38100" dist="38100" dir="2700000" algn="tl">
                    <a:srgbClr val="000000">
                      <a:alpha val="43137"/>
                    </a:srgbClr>
                  </a:outerShdw>
                </a:effectLst>
              </a:rPr>
              <a:t>Competencias de la IGAE en el Real </a:t>
            </a:r>
            <a:r>
              <a:rPr lang="es-ES" sz="1800" dirty="0">
                <a:effectLst>
                  <a:outerShdw blurRad="38100" dist="38100" dir="2700000" algn="tl">
                    <a:srgbClr val="000000">
                      <a:alpha val="43137"/>
                    </a:srgbClr>
                  </a:outerShdw>
                </a:effectLst>
              </a:rPr>
              <a:t>decreto por el que se regula el régimen jurídico del control interno en las entidades del Sector Público Local.</a:t>
            </a:r>
          </a:p>
        </p:txBody>
      </p:sp>
      <p:sp>
        <p:nvSpPr>
          <p:cNvPr id="7" name="6 Marcador de contenido"/>
          <p:cNvSpPr>
            <a:spLocks noGrp="1"/>
          </p:cNvSpPr>
          <p:nvPr>
            <p:ph idx="1"/>
          </p:nvPr>
        </p:nvSpPr>
        <p:spPr>
          <a:xfrm>
            <a:off x="1331640" y="2420888"/>
            <a:ext cx="7355160" cy="4165923"/>
          </a:xfrm>
        </p:spPr>
        <p:txBody>
          <a:bodyPr>
            <a:normAutofit/>
          </a:bodyPr>
          <a:lstStyle/>
          <a:p>
            <a:pPr marL="857250" lvl="1" indent="-457200" algn="just"/>
            <a:r>
              <a:rPr lang="es-ES" sz="1800" dirty="0" smtClean="0"/>
              <a:t>La posibilidad de elevar a la IGAE la propuesta de resolución de discrepancias.</a:t>
            </a:r>
          </a:p>
          <a:p>
            <a:pPr marL="857250" lvl="1" indent="-457200" algn="just"/>
            <a:r>
              <a:rPr lang="es-ES" sz="1800" dirty="0" smtClean="0"/>
              <a:t>Base de datos sobre los informes anteriores.</a:t>
            </a:r>
          </a:p>
          <a:p>
            <a:pPr marL="857250" lvl="1" indent="-457200" algn="just"/>
            <a:r>
              <a:rPr lang="es-ES" sz="1800" dirty="0" smtClean="0"/>
              <a:t>Integración cuentas e informes en el registro de cuentas anuales del sector público.</a:t>
            </a:r>
          </a:p>
          <a:p>
            <a:pPr marL="857250" lvl="1" indent="-457200" algn="just"/>
            <a:r>
              <a:rPr lang="es-ES" sz="1800" dirty="0" smtClean="0"/>
              <a:t>Instrucciones sobre contenido, estructura y formato del informe resumen anual sobre los resultados del control. </a:t>
            </a:r>
          </a:p>
          <a:p>
            <a:pPr marL="857250" lvl="1" indent="-457200" algn="just"/>
            <a:r>
              <a:rPr lang="es-ES" sz="1800" dirty="0" smtClean="0"/>
              <a:t>Creación inventario público que recoja informes resumen recibidos.</a:t>
            </a:r>
          </a:p>
          <a:p>
            <a:pPr marL="857250" lvl="1" indent="-457200" algn="just"/>
            <a:r>
              <a:rPr lang="es-ES" sz="1800" dirty="0" smtClean="0"/>
              <a:t>Analizar necesidades de formación.</a:t>
            </a:r>
          </a:p>
          <a:p>
            <a:pPr marL="857250" lvl="1" indent="-457200" algn="just"/>
            <a:r>
              <a:rPr lang="es-ES" sz="1800" dirty="0" smtClean="0"/>
              <a:t>Suscripción de convenios.</a:t>
            </a:r>
          </a:p>
          <a:p>
            <a:pPr marL="1257300" lvl="2" indent="-457200" algn="just"/>
            <a:endParaRPr lang="es-ES" sz="1800" dirty="0" smtClean="0"/>
          </a:p>
          <a:p>
            <a:pPr marL="1714500" lvl="3" indent="-457200" algn="just"/>
            <a:endParaRPr lang="es-ES" sz="1800" dirty="0" smtClean="0"/>
          </a:p>
          <a:p>
            <a:pPr marL="1714500" lvl="3" indent="-457200" algn="just"/>
            <a:endParaRPr lang="es-ES" sz="1800" dirty="0" smtClean="0"/>
          </a:p>
          <a:p>
            <a:pPr marL="1714500" lvl="3" indent="-457200" algn="just"/>
            <a:endParaRPr lang="es-ES" sz="1800" b="1" dirty="0" smtClean="0">
              <a:solidFill>
                <a:srgbClr val="0070C0"/>
              </a:solidFill>
            </a:endParaRPr>
          </a:p>
          <a:p>
            <a:pPr marL="1257300" lvl="2" indent="-457200" algn="just"/>
            <a:endParaRPr lang="es-ES" sz="1800" b="1" dirty="0">
              <a:solidFill>
                <a:srgbClr val="0070C0"/>
              </a:solidFill>
            </a:endParaRPr>
          </a:p>
        </p:txBody>
      </p:sp>
      <p:sp>
        <p:nvSpPr>
          <p:cNvPr id="2" name="Marcador de número de diapositiva 1"/>
          <p:cNvSpPr>
            <a:spLocks noGrp="1"/>
          </p:cNvSpPr>
          <p:nvPr>
            <p:ph type="sldNum" sz="quarter" idx="12"/>
          </p:nvPr>
        </p:nvSpPr>
        <p:spPr/>
        <p:txBody>
          <a:bodyPr/>
          <a:lstStyle/>
          <a:p>
            <a:fld id="{5C3D40C5-F82A-418A-B981-BBE5888DE88C}" type="slidenum">
              <a:rPr lang="es-ES" smtClean="0"/>
              <a:t>37</a:t>
            </a:fld>
            <a:endParaRPr lang="es-ES"/>
          </a:p>
        </p:txBody>
      </p:sp>
    </p:spTree>
    <p:extLst>
      <p:ext uri="{BB962C8B-B14F-4D97-AF65-F5344CB8AC3E}">
        <p14:creationId xmlns:p14="http://schemas.microsoft.com/office/powerpoint/2010/main" val="2523208701"/>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Marcador de contenido"/>
          <p:cNvSpPr>
            <a:spLocks noGrp="1"/>
          </p:cNvSpPr>
          <p:nvPr>
            <p:ph idx="1"/>
          </p:nvPr>
        </p:nvSpPr>
        <p:spPr>
          <a:xfrm>
            <a:off x="1331640" y="2420888"/>
            <a:ext cx="7355160" cy="4165923"/>
          </a:xfrm>
        </p:spPr>
        <p:txBody>
          <a:bodyPr>
            <a:normAutofit/>
          </a:bodyPr>
          <a:lstStyle/>
          <a:p>
            <a:pPr marL="1257300" lvl="2" indent="-457200" algn="just"/>
            <a:endParaRPr lang="es-ES" sz="1800" dirty="0" smtClean="0"/>
          </a:p>
          <a:p>
            <a:pPr marL="1714500" lvl="3" indent="-457200" algn="just"/>
            <a:endParaRPr lang="es-ES" sz="1800" dirty="0" smtClean="0"/>
          </a:p>
          <a:p>
            <a:pPr marL="1714500" lvl="3" indent="-457200" algn="just"/>
            <a:endParaRPr lang="es-ES" sz="1800" dirty="0" smtClean="0"/>
          </a:p>
          <a:p>
            <a:pPr marL="1714500" lvl="3" indent="-457200" algn="just"/>
            <a:endParaRPr lang="es-ES" sz="1800" b="1" dirty="0" smtClean="0">
              <a:solidFill>
                <a:srgbClr val="0070C0"/>
              </a:solidFill>
            </a:endParaRPr>
          </a:p>
          <a:p>
            <a:pPr marL="1257300" lvl="2" indent="-457200" algn="just"/>
            <a:endParaRPr lang="es-ES" sz="1800" b="1" dirty="0">
              <a:solidFill>
                <a:srgbClr val="0070C0"/>
              </a:solidFill>
            </a:endParaRPr>
          </a:p>
        </p:txBody>
      </p:sp>
      <p:sp>
        <p:nvSpPr>
          <p:cNvPr id="2" name="Marcador de número de diapositiva 1"/>
          <p:cNvSpPr>
            <a:spLocks noGrp="1"/>
          </p:cNvSpPr>
          <p:nvPr>
            <p:ph type="sldNum" sz="quarter" idx="12"/>
          </p:nvPr>
        </p:nvSpPr>
        <p:spPr/>
        <p:txBody>
          <a:bodyPr/>
          <a:lstStyle/>
          <a:p>
            <a:fld id="{5C3D40C5-F82A-418A-B981-BBE5888DE88C}" type="slidenum">
              <a:rPr lang="es-ES" smtClean="0"/>
              <a:t>38</a:t>
            </a:fld>
            <a:endParaRPr lang="es-ES"/>
          </a:p>
        </p:txBody>
      </p:sp>
      <p:sp>
        <p:nvSpPr>
          <p:cNvPr id="3" name="Título 2"/>
          <p:cNvSpPr>
            <a:spLocks noGrp="1"/>
          </p:cNvSpPr>
          <p:nvPr>
            <p:ph type="title"/>
          </p:nvPr>
        </p:nvSpPr>
        <p:spPr>
          <a:xfrm>
            <a:off x="1547664" y="2708920"/>
            <a:ext cx="6589199" cy="1280890"/>
          </a:xfrm>
        </p:spPr>
        <p:txBody>
          <a:bodyPr>
            <a:normAutofit fontScale="90000"/>
          </a:bodyPr>
          <a:lstStyle/>
          <a:p>
            <a:r>
              <a:rPr lang="es-ES" dirty="0" smtClean="0"/>
              <a:t>Intervención General de la Administración del Estado</a:t>
            </a:r>
            <a:br>
              <a:rPr lang="es-ES" dirty="0" smtClean="0"/>
            </a:br>
            <a:r>
              <a:rPr lang="es-ES" dirty="0" smtClean="0"/>
              <a:t>C/ Mª de Molina, 50</a:t>
            </a:r>
            <a:br>
              <a:rPr lang="es-ES" dirty="0" smtClean="0"/>
            </a:br>
            <a:r>
              <a:rPr lang="es-ES" dirty="0" smtClean="0"/>
              <a:t>28071 Madrid</a:t>
            </a:r>
            <a:br>
              <a:rPr lang="es-ES" dirty="0" smtClean="0"/>
            </a:br>
            <a:r>
              <a:rPr lang="es-ES" dirty="0" smtClean="0"/>
              <a:t>Telf. 915367000</a:t>
            </a:r>
            <a:br>
              <a:rPr lang="es-ES" dirty="0" smtClean="0"/>
            </a:br>
            <a:r>
              <a:rPr lang="es-ES" dirty="0" smtClean="0">
                <a:hlinkClick r:id="rId3"/>
              </a:rPr>
              <a:t>www.igae.pap.minhafp.gob.es</a:t>
            </a:r>
            <a:r>
              <a:rPr lang="es-ES" dirty="0" smtClean="0"/>
              <a:t/>
            </a:r>
            <a:br>
              <a:rPr lang="es-ES" dirty="0" smtClean="0"/>
            </a:br>
            <a:r>
              <a:rPr lang="es-ES" dirty="0" smtClean="0"/>
              <a:t/>
            </a:r>
            <a:br>
              <a:rPr lang="es-ES" dirty="0" smtClean="0"/>
            </a:br>
            <a:r>
              <a:rPr lang="es-ES" dirty="0" smtClean="0"/>
              <a:t/>
            </a:r>
            <a:br>
              <a:rPr lang="es-ES" dirty="0" smtClean="0"/>
            </a:br>
            <a:endParaRPr lang="es-ES" dirty="0"/>
          </a:p>
        </p:txBody>
      </p:sp>
    </p:spTree>
    <p:extLst>
      <p:ext uri="{BB962C8B-B14F-4D97-AF65-F5344CB8AC3E}">
        <p14:creationId xmlns:p14="http://schemas.microsoft.com/office/powerpoint/2010/main" val="34605610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3 Título"/>
          <p:cNvSpPr>
            <a:spLocks noGrp="1"/>
          </p:cNvSpPr>
          <p:nvPr>
            <p:ph type="title"/>
          </p:nvPr>
        </p:nvSpPr>
        <p:spPr>
          <a:xfrm>
            <a:off x="2699792" y="1484784"/>
            <a:ext cx="4320480" cy="720080"/>
          </a:xfrm>
          <a:ln w="28575">
            <a:solidFill>
              <a:schemeClr val="tx1"/>
            </a:solidFill>
            <a:prstDash val="solid"/>
          </a:ln>
        </p:spPr>
        <p:txBody>
          <a:bodyPr>
            <a:normAutofit/>
          </a:bodyPr>
          <a:lstStyle/>
          <a:p>
            <a:pPr algn="ctr"/>
            <a:r>
              <a:rPr lang="es-ES" sz="2400" dirty="0" smtClean="0">
                <a:effectLst>
                  <a:outerShdw blurRad="38100" dist="38100" dir="2700000" algn="tl">
                    <a:srgbClr val="000000">
                      <a:alpha val="43137"/>
                    </a:srgbClr>
                  </a:outerShdw>
                </a:effectLst>
              </a:rPr>
              <a:t>Marco de la reforma (II)</a:t>
            </a:r>
            <a:endParaRPr lang="es-ES" sz="2400" dirty="0">
              <a:effectLst>
                <a:outerShdw blurRad="38100" dist="38100" dir="2700000" algn="tl">
                  <a:srgbClr val="000000">
                    <a:alpha val="43137"/>
                  </a:srgbClr>
                </a:outerShdw>
              </a:effectLst>
            </a:endParaRPr>
          </a:p>
        </p:txBody>
      </p:sp>
      <p:sp>
        <p:nvSpPr>
          <p:cNvPr id="7" name="6 Marcador de contenido"/>
          <p:cNvSpPr>
            <a:spLocks noGrp="1"/>
          </p:cNvSpPr>
          <p:nvPr>
            <p:ph idx="1"/>
          </p:nvPr>
        </p:nvSpPr>
        <p:spPr>
          <a:xfrm>
            <a:off x="1403647" y="2492896"/>
            <a:ext cx="7272809" cy="4365104"/>
          </a:xfrm>
        </p:spPr>
        <p:txBody>
          <a:bodyPr>
            <a:normAutofit/>
          </a:bodyPr>
          <a:lstStyle/>
          <a:p>
            <a:pPr marL="857250" lvl="1" indent="-457200" algn="just"/>
            <a:r>
              <a:rPr lang="es-ES" sz="1800" b="1" dirty="0" smtClean="0">
                <a:solidFill>
                  <a:srgbClr val="0070C0"/>
                </a:solidFill>
              </a:rPr>
              <a:t>Punto de partida de la reforma</a:t>
            </a:r>
            <a:endParaRPr lang="es-ES" sz="1800" b="1" dirty="0">
              <a:solidFill>
                <a:srgbClr val="0070C0"/>
              </a:solidFill>
            </a:endParaRPr>
          </a:p>
          <a:p>
            <a:pPr marL="1257300" lvl="2" indent="-457200" algn="just"/>
            <a:r>
              <a:rPr lang="es-ES" sz="1800" dirty="0" smtClean="0"/>
              <a:t>Iniciativas que se adoptan en los últimos años para:</a:t>
            </a:r>
          </a:p>
          <a:p>
            <a:pPr marL="1714500" lvl="3" indent="-457200" algn="just"/>
            <a:r>
              <a:rPr lang="es-ES" sz="1800" dirty="0" smtClean="0"/>
              <a:t> mejorar la transparencia y fiabilidad de las cuentas públicas.</a:t>
            </a:r>
          </a:p>
          <a:p>
            <a:pPr marL="1714500" lvl="3" indent="-457200" algn="just"/>
            <a:r>
              <a:rPr lang="es-ES" sz="1800" dirty="0" smtClean="0"/>
              <a:t> superar el impacto de la crisis económica en las finanzas públicas asegurando el equilibrio presupuestario y la sostenibilidad financiera.</a:t>
            </a:r>
          </a:p>
          <a:p>
            <a:pPr marL="1257300" lvl="2" indent="-457200" algn="just"/>
            <a:r>
              <a:rPr lang="es-ES" sz="1800" dirty="0" smtClean="0"/>
              <a:t>Implican mayor presencia y relevancia de los órganos de control interno de las entidades locales.</a:t>
            </a:r>
          </a:p>
          <a:p>
            <a:pPr marL="1257300" lvl="2" indent="-457200" algn="just"/>
            <a:r>
              <a:rPr lang="es-ES" sz="1800" dirty="0" smtClean="0"/>
              <a:t>Requieren fortalecer el rol de la función de control interno y asegurar la independencia de su ejercicio.</a:t>
            </a:r>
          </a:p>
          <a:p>
            <a:pPr marL="1714500" lvl="3" indent="-457200" algn="just"/>
            <a:endParaRPr lang="es-ES" sz="1800" dirty="0" smtClean="0"/>
          </a:p>
          <a:p>
            <a:pPr marL="1714500" lvl="3" indent="-457200" algn="just"/>
            <a:endParaRPr lang="es-ES" sz="1800" dirty="0" smtClean="0"/>
          </a:p>
          <a:p>
            <a:pPr marL="1257300" lvl="2" indent="-457200" algn="just"/>
            <a:endParaRPr lang="es-ES" sz="1800" dirty="0" smtClean="0"/>
          </a:p>
          <a:p>
            <a:pPr marL="1257300" lvl="2" indent="-457200" algn="just"/>
            <a:endParaRPr lang="es-ES" sz="1800" dirty="0" smtClean="0"/>
          </a:p>
          <a:p>
            <a:pPr marL="857250" lvl="1" indent="-457200" algn="just"/>
            <a:endParaRPr lang="es-ES" sz="1800" dirty="0"/>
          </a:p>
        </p:txBody>
      </p:sp>
      <p:sp>
        <p:nvSpPr>
          <p:cNvPr id="3" name="Marcador de número de diapositiva 2"/>
          <p:cNvSpPr>
            <a:spLocks noGrp="1"/>
          </p:cNvSpPr>
          <p:nvPr>
            <p:ph type="sldNum" sz="quarter" idx="12"/>
          </p:nvPr>
        </p:nvSpPr>
        <p:spPr/>
        <p:txBody>
          <a:bodyPr/>
          <a:lstStyle/>
          <a:p>
            <a:fld id="{5C3D40C5-F82A-418A-B981-BBE5888DE88C}" type="slidenum">
              <a:rPr lang="es-ES" smtClean="0"/>
              <a:t>4</a:t>
            </a:fld>
            <a:endParaRPr lang="es-ES"/>
          </a:p>
        </p:txBody>
      </p:sp>
    </p:spTree>
    <p:extLst>
      <p:ext uri="{BB962C8B-B14F-4D97-AF65-F5344CB8AC3E}">
        <p14:creationId xmlns:p14="http://schemas.microsoft.com/office/powerpoint/2010/main" val="358365706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3 Título"/>
          <p:cNvSpPr>
            <a:spLocks noGrp="1"/>
          </p:cNvSpPr>
          <p:nvPr>
            <p:ph type="title"/>
          </p:nvPr>
        </p:nvSpPr>
        <p:spPr>
          <a:xfrm>
            <a:off x="2771800" y="1700808"/>
            <a:ext cx="4320480" cy="720080"/>
          </a:xfrm>
          <a:ln w="28575">
            <a:solidFill>
              <a:schemeClr val="tx1"/>
            </a:solidFill>
            <a:prstDash val="solid"/>
          </a:ln>
        </p:spPr>
        <p:txBody>
          <a:bodyPr>
            <a:normAutofit/>
          </a:bodyPr>
          <a:lstStyle/>
          <a:p>
            <a:pPr algn="ctr"/>
            <a:r>
              <a:rPr lang="es-ES" sz="2400" dirty="0" smtClean="0">
                <a:effectLst>
                  <a:outerShdw blurRad="38100" dist="38100" dir="2700000" algn="tl">
                    <a:srgbClr val="000000">
                      <a:alpha val="43137"/>
                    </a:srgbClr>
                  </a:outerShdw>
                </a:effectLst>
              </a:rPr>
              <a:t>Marco de la reforma (III)</a:t>
            </a:r>
            <a:endParaRPr lang="es-ES" sz="2400" dirty="0">
              <a:effectLst>
                <a:outerShdw blurRad="38100" dist="38100" dir="2700000" algn="tl">
                  <a:srgbClr val="000000">
                    <a:alpha val="43137"/>
                  </a:srgbClr>
                </a:outerShdw>
              </a:effectLst>
            </a:endParaRPr>
          </a:p>
        </p:txBody>
      </p:sp>
      <p:sp>
        <p:nvSpPr>
          <p:cNvPr id="7" name="6 Marcador de contenido"/>
          <p:cNvSpPr>
            <a:spLocks noGrp="1"/>
          </p:cNvSpPr>
          <p:nvPr>
            <p:ph idx="1"/>
          </p:nvPr>
        </p:nvSpPr>
        <p:spPr>
          <a:xfrm>
            <a:off x="1403648" y="2852936"/>
            <a:ext cx="7272808" cy="3868539"/>
          </a:xfrm>
        </p:spPr>
        <p:txBody>
          <a:bodyPr>
            <a:normAutofit/>
          </a:bodyPr>
          <a:lstStyle/>
          <a:p>
            <a:pPr marL="857250" lvl="1" indent="-457200" algn="just"/>
            <a:r>
              <a:rPr lang="es-ES" sz="1800" b="1" dirty="0" smtClean="0">
                <a:solidFill>
                  <a:srgbClr val="0070C0"/>
                </a:solidFill>
              </a:rPr>
              <a:t>Modificaciones introducidas por la LRSAL</a:t>
            </a:r>
            <a:r>
              <a:rPr lang="es-ES" sz="1800" dirty="0" smtClean="0"/>
              <a:t>:</a:t>
            </a:r>
          </a:p>
          <a:p>
            <a:pPr marL="857250" lvl="1" indent="-457200" algn="just"/>
            <a:r>
              <a:rPr lang="es-ES" sz="1800" b="1" dirty="0" smtClean="0">
                <a:solidFill>
                  <a:srgbClr val="0070C0"/>
                </a:solidFill>
              </a:rPr>
              <a:t>Artº 213: </a:t>
            </a:r>
          </a:p>
          <a:p>
            <a:pPr marL="1257300" lvl="2" indent="-457200" algn="just"/>
            <a:r>
              <a:rPr lang="es-ES" sz="1800" dirty="0" smtClean="0"/>
              <a:t>Inclusión expresa de la AC en las entidades que se determinen reglamentariamente.</a:t>
            </a:r>
          </a:p>
          <a:p>
            <a:pPr marL="1257300" lvl="2" indent="-457200" algn="just"/>
            <a:r>
              <a:rPr lang="es-ES" sz="1800" dirty="0" smtClean="0"/>
              <a:t>Previsión de elaboración de normas de desarrollo del ejercicio del control interno por el gobierno a propuesta del MINHAP.</a:t>
            </a:r>
          </a:p>
          <a:p>
            <a:pPr marL="1257300" lvl="2" indent="-457200" algn="just"/>
            <a:r>
              <a:rPr lang="es-ES" sz="1800" dirty="0" smtClean="0"/>
              <a:t>Remisión por los órganos interventores a la IGAE de un informe resumen anual de los resultados desarrollados en cada ejercicio. </a:t>
            </a:r>
          </a:p>
          <a:p>
            <a:pPr marL="1257300" lvl="2" indent="-457200" algn="just"/>
            <a:endParaRPr lang="es-ES" sz="1800" dirty="0" smtClean="0"/>
          </a:p>
          <a:p>
            <a:pPr marL="1257300" lvl="2" indent="-457200" algn="just"/>
            <a:endParaRPr lang="es-ES" sz="1800" dirty="0" smtClean="0"/>
          </a:p>
          <a:p>
            <a:pPr marL="857250" lvl="1" indent="-457200" algn="just"/>
            <a:endParaRPr lang="es-ES" sz="1800" dirty="0"/>
          </a:p>
          <a:p>
            <a:pPr marL="1714500" lvl="3" indent="-457200" algn="just"/>
            <a:endParaRPr lang="es-ES" sz="1800" dirty="0" smtClean="0"/>
          </a:p>
          <a:p>
            <a:pPr marL="1714500" lvl="3" indent="-457200" algn="just"/>
            <a:endParaRPr lang="es-ES" sz="1800" dirty="0" smtClean="0"/>
          </a:p>
          <a:p>
            <a:pPr marL="1257300" lvl="2" indent="-457200" algn="just"/>
            <a:endParaRPr lang="es-ES" sz="1800" dirty="0" smtClean="0"/>
          </a:p>
          <a:p>
            <a:pPr marL="1257300" lvl="2" indent="-457200" algn="just"/>
            <a:endParaRPr lang="es-ES" sz="1800" dirty="0" smtClean="0"/>
          </a:p>
          <a:p>
            <a:pPr marL="857250" lvl="1" indent="-457200" algn="just"/>
            <a:endParaRPr lang="es-ES" sz="1800" dirty="0"/>
          </a:p>
        </p:txBody>
      </p:sp>
      <p:sp>
        <p:nvSpPr>
          <p:cNvPr id="9" name="Marcador de número de diapositiva 8"/>
          <p:cNvSpPr>
            <a:spLocks noGrp="1"/>
          </p:cNvSpPr>
          <p:nvPr>
            <p:ph type="sldNum" sz="quarter" idx="12"/>
          </p:nvPr>
        </p:nvSpPr>
        <p:spPr/>
        <p:txBody>
          <a:bodyPr/>
          <a:lstStyle/>
          <a:p>
            <a:fld id="{5C3D40C5-F82A-418A-B981-BBE5888DE88C}" type="slidenum">
              <a:rPr lang="es-ES" smtClean="0"/>
              <a:t>5</a:t>
            </a:fld>
            <a:endParaRPr lang="es-ES"/>
          </a:p>
        </p:txBody>
      </p:sp>
    </p:spTree>
    <p:extLst>
      <p:ext uri="{BB962C8B-B14F-4D97-AF65-F5344CB8AC3E}">
        <p14:creationId xmlns:p14="http://schemas.microsoft.com/office/powerpoint/2010/main" val="420611742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3 Título"/>
          <p:cNvSpPr>
            <a:spLocks noGrp="1"/>
          </p:cNvSpPr>
          <p:nvPr>
            <p:ph type="title"/>
          </p:nvPr>
        </p:nvSpPr>
        <p:spPr>
          <a:xfrm>
            <a:off x="2627784" y="1628800"/>
            <a:ext cx="4320480" cy="720080"/>
          </a:xfrm>
          <a:ln w="28575">
            <a:solidFill>
              <a:schemeClr val="tx1"/>
            </a:solidFill>
            <a:prstDash val="solid"/>
          </a:ln>
        </p:spPr>
        <p:txBody>
          <a:bodyPr>
            <a:normAutofit/>
          </a:bodyPr>
          <a:lstStyle/>
          <a:p>
            <a:pPr algn="ctr"/>
            <a:r>
              <a:rPr lang="es-ES" sz="2400" dirty="0" smtClean="0">
                <a:effectLst>
                  <a:outerShdw blurRad="38100" dist="38100" dir="2700000" algn="tl">
                    <a:srgbClr val="000000">
                      <a:alpha val="43137"/>
                    </a:srgbClr>
                  </a:outerShdw>
                </a:effectLst>
              </a:rPr>
              <a:t>Marco de la reforma (IV)</a:t>
            </a:r>
            <a:endParaRPr lang="es-ES" sz="2400" dirty="0">
              <a:effectLst>
                <a:outerShdw blurRad="38100" dist="38100" dir="2700000" algn="tl">
                  <a:srgbClr val="000000">
                    <a:alpha val="43137"/>
                  </a:srgbClr>
                </a:outerShdw>
              </a:effectLst>
            </a:endParaRPr>
          </a:p>
        </p:txBody>
      </p:sp>
      <p:sp>
        <p:nvSpPr>
          <p:cNvPr id="7" name="6 Marcador de contenido"/>
          <p:cNvSpPr>
            <a:spLocks noGrp="1"/>
          </p:cNvSpPr>
          <p:nvPr>
            <p:ph idx="1"/>
          </p:nvPr>
        </p:nvSpPr>
        <p:spPr>
          <a:xfrm>
            <a:off x="1331640" y="2492896"/>
            <a:ext cx="7347346" cy="4093915"/>
          </a:xfrm>
        </p:spPr>
        <p:txBody>
          <a:bodyPr>
            <a:normAutofit/>
          </a:bodyPr>
          <a:lstStyle/>
          <a:p>
            <a:pPr marL="857250" lvl="1" indent="-457200" algn="just"/>
            <a:endParaRPr lang="es-ES" sz="1800" b="1" dirty="0" smtClean="0">
              <a:solidFill>
                <a:srgbClr val="0070C0"/>
              </a:solidFill>
            </a:endParaRPr>
          </a:p>
          <a:p>
            <a:pPr marL="857250" lvl="1" indent="-457200" algn="just"/>
            <a:r>
              <a:rPr lang="es-ES" sz="1800" b="1" dirty="0" smtClean="0">
                <a:solidFill>
                  <a:srgbClr val="0070C0"/>
                </a:solidFill>
              </a:rPr>
              <a:t>Artº 218</a:t>
            </a:r>
            <a:r>
              <a:rPr lang="es-ES" sz="1800" dirty="0" smtClean="0"/>
              <a:t>: </a:t>
            </a:r>
          </a:p>
          <a:p>
            <a:pPr marL="1257300" lvl="2" indent="-457200" algn="just"/>
            <a:r>
              <a:rPr lang="es-ES" sz="1800" dirty="0" smtClean="0"/>
              <a:t>Precisión del alcance del informe a remitir al Pleno con las resoluciones contrarias a los reparos efectuados.</a:t>
            </a:r>
          </a:p>
          <a:p>
            <a:pPr marL="1257300" lvl="2" indent="-457200" algn="just"/>
            <a:r>
              <a:rPr lang="es-ES" sz="1800" dirty="0" smtClean="0"/>
              <a:t>Posibilidad de elevar la resolución de las discrepancias al órgano de control de la administración que tenga la tutela financiera.</a:t>
            </a:r>
          </a:p>
          <a:p>
            <a:pPr marL="1257300" lvl="2" indent="-457200" algn="just"/>
            <a:r>
              <a:rPr lang="es-ES" sz="1800" dirty="0" smtClean="0"/>
              <a:t>Remisión anual al TC de los acuerdos adoptados contrarios a los reparos formulados.</a:t>
            </a:r>
          </a:p>
          <a:p>
            <a:pPr marL="1257300" lvl="2" indent="-457200" algn="just"/>
            <a:endParaRPr lang="es-ES" sz="1800" dirty="0" smtClean="0"/>
          </a:p>
          <a:p>
            <a:pPr marL="857250" lvl="1" indent="-457200" algn="just"/>
            <a:endParaRPr lang="es-ES" sz="1800" dirty="0"/>
          </a:p>
          <a:p>
            <a:pPr marL="1714500" lvl="3" indent="-457200" algn="just"/>
            <a:endParaRPr lang="es-ES" sz="1800" dirty="0" smtClean="0"/>
          </a:p>
          <a:p>
            <a:pPr marL="1714500" lvl="3" indent="-457200" algn="just"/>
            <a:endParaRPr lang="es-ES" sz="1800" dirty="0" smtClean="0"/>
          </a:p>
          <a:p>
            <a:pPr marL="1257300" lvl="2" indent="-457200" algn="just"/>
            <a:endParaRPr lang="es-ES" sz="1800" dirty="0" smtClean="0"/>
          </a:p>
          <a:p>
            <a:pPr marL="1257300" lvl="2" indent="-457200" algn="just"/>
            <a:endParaRPr lang="es-ES" sz="1800" dirty="0" smtClean="0"/>
          </a:p>
          <a:p>
            <a:pPr marL="857250" lvl="1" indent="-457200" algn="just"/>
            <a:endParaRPr lang="es-ES" sz="1800" dirty="0"/>
          </a:p>
        </p:txBody>
      </p:sp>
      <p:sp>
        <p:nvSpPr>
          <p:cNvPr id="3" name="Marcador de número de diapositiva 2"/>
          <p:cNvSpPr>
            <a:spLocks noGrp="1"/>
          </p:cNvSpPr>
          <p:nvPr>
            <p:ph type="sldNum" sz="quarter" idx="12"/>
          </p:nvPr>
        </p:nvSpPr>
        <p:spPr/>
        <p:txBody>
          <a:bodyPr/>
          <a:lstStyle/>
          <a:p>
            <a:fld id="{5C3D40C5-F82A-418A-B981-BBE5888DE88C}" type="slidenum">
              <a:rPr lang="es-ES" smtClean="0"/>
              <a:t>6</a:t>
            </a:fld>
            <a:endParaRPr lang="es-ES"/>
          </a:p>
        </p:txBody>
      </p:sp>
    </p:spTree>
    <p:extLst>
      <p:ext uri="{BB962C8B-B14F-4D97-AF65-F5344CB8AC3E}">
        <p14:creationId xmlns:p14="http://schemas.microsoft.com/office/powerpoint/2010/main" val="82376561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Marcador de contenido"/>
          <p:cNvSpPr>
            <a:spLocks noGrp="1"/>
          </p:cNvSpPr>
          <p:nvPr>
            <p:ph idx="1"/>
          </p:nvPr>
        </p:nvSpPr>
        <p:spPr>
          <a:xfrm>
            <a:off x="1403648" y="2833727"/>
            <a:ext cx="7121388" cy="3763626"/>
          </a:xfrm>
        </p:spPr>
        <p:txBody>
          <a:bodyPr>
            <a:noAutofit/>
          </a:bodyPr>
          <a:lstStyle/>
          <a:p>
            <a:pPr marL="1257300" lvl="2" indent="-457200" algn="just"/>
            <a:r>
              <a:rPr lang="es-ES" sz="1800" dirty="0" smtClean="0"/>
              <a:t>Los </a:t>
            </a:r>
            <a:r>
              <a:rPr lang="es-ES" sz="1800" dirty="0"/>
              <a:t>estatutos de cada consorcio tienen que determinar la Administración pública a la que están adscritos</a:t>
            </a:r>
            <a:r>
              <a:rPr lang="es-ES" sz="1800" dirty="0" smtClean="0"/>
              <a:t>.</a:t>
            </a:r>
          </a:p>
          <a:p>
            <a:pPr marL="1257300" lvl="2" indent="-457200" algn="just"/>
            <a:r>
              <a:rPr lang="es-ES" sz="1800" dirty="0" smtClean="0"/>
              <a:t> </a:t>
            </a:r>
            <a:r>
              <a:rPr lang="es-ES" sz="1800" dirty="0"/>
              <a:t>Esta adscripción implica su sujeción al régimen de presupuestación, contabilidad y control, así como que formen parte de los presupuestos y se incluyan en la Cuenta General de la Administración pública de </a:t>
            </a:r>
            <a:r>
              <a:rPr lang="es-ES" sz="1800" dirty="0" smtClean="0"/>
              <a:t>adscripción.</a:t>
            </a:r>
          </a:p>
          <a:p>
            <a:pPr marL="1257300" lvl="2" indent="-457200" algn="just"/>
            <a:r>
              <a:rPr lang="es-ES" sz="1800" i="1" u="sng" dirty="0" smtClean="0"/>
              <a:t>“En </a:t>
            </a:r>
            <a:r>
              <a:rPr lang="es-ES" sz="1800" i="1" u="sng" dirty="0"/>
              <a:t>todo caso, se llevará a cabo una auditoría de las cuentas anuales que será responsabilidad del órgano de control de la Administración a la que se haya adscrito el </a:t>
            </a:r>
            <a:r>
              <a:rPr lang="es-ES" sz="1800" i="1" u="sng" dirty="0" smtClean="0"/>
              <a:t>consorcio</a:t>
            </a:r>
            <a:r>
              <a:rPr lang="es-ES" sz="1800" u="sng" dirty="0" smtClean="0"/>
              <a:t>”</a:t>
            </a:r>
          </a:p>
          <a:p>
            <a:pPr marL="1257300" lvl="2" indent="-457200" algn="just"/>
            <a:endParaRPr lang="es-ES" sz="1800" dirty="0" smtClean="0"/>
          </a:p>
          <a:p>
            <a:pPr marL="1257300" lvl="2" indent="-457200" algn="just"/>
            <a:endParaRPr lang="es-ES" sz="1800" dirty="0" smtClean="0"/>
          </a:p>
          <a:p>
            <a:pPr marL="857250" lvl="1" indent="-457200" algn="just"/>
            <a:endParaRPr lang="es-ES" sz="1800" dirty="0"/>
          </a:p>
        </p:txBody>
      </p:sp>
      <p:sp>
        <p:nvSpPr>
          <p:cNvPr id="2" name="Marcador de número de diapositiva 1"/>
          <p:cNvSpPr>
            <a:spLocks noGrp="1"/>
          </p:cNvSpPr>
          <p:nvPr>
            <p:ph type="sldNum" sz="quarter" idx="12"/>
          </p:nvPr>
        </p:nvSpPr>
        <p:spPr/>
        <p:txBody>
          <a:bodyPr/>
          <a:lstStyle/>
          <a:p>
            <a:fld id="{5C3D40C5-F82A-418A-B981-BBE5888DE88C}" type="slidenum">
              <a:rPr lang="es-ES" smtClean="0"/>
              <a:t>7</a:t>
            </a:fld>
            <a:endParaRPr lang="es-ES"/>
          </a:p>
        </p:txBody>
      </p:sp>
      <p:sp>
        <p:nvSpPr>
          <p:cNvPr id="8" name="3 Título"/>
          <p:cNvSpPr txBox="1">
            <a:spLocks/>
          </p:cNvSpPr>
          <p:nvPr/>
        </p:nvSpPr>
        <p:spPr>
          <a:xfrm>
            <a:off x="1403648" y="1696882"/>
            <a:ext cx="7121388" cy="720080"/>
          </a:xfrm>
          <a:prstGeom prst="rect">
            <a:avLst/>
          </a:prstGeom>
          <a:ln w="28575">
            <a:solidFill>
              <a:schemeClr val="tx1"/>
            </a:solidFill>
            <a:prstDash val="solid"/>
          </a:ln>
        </p:spPr>
        <p:txBody>
          <a:bodyPr vert="horz" lIns="91440" tIns="45720" rIns="91440" bIns="45720" rtlCol="0" anchor="ctr">
            <a:normAutofit fontScale="92500" lnSpcReduction="1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ES" sz="2400" dirty="0">
                <a:effectLst>
                  <a:outerShdw blurRad="38100" dist="38100" dir="2700000" algn="tl">
                    <a:srgbClr val="000000">
                      <a:alpha val="43137"/>
                    </a:srgbClr>
                  </a:outerShdw>
                </a:effectLst>
              </a:rPr>
              <a:t>DF 2ª LRSAL/ DA 20ª </a:t>
            </a:r>
            <a:r>
              <a:rPr lang="es-ES" sz="2400" dirty="0" smtClean="0">
                <a:effectLst>
                  <a:outerShdw blurRad="38100" dist="38100" dir="2700000" algn="tl">
                    <a:srgbClr val="000000">
                      <a:alpha val="43137"/>
                    </a:srgbClr>
                  </a:outerShdw>
                </a:effectLst>
              </a:rPr>
              <a:t>RJPAC/ art 118 y </a:t>
            </a:r>
            <a:r>
              <a:rPr lang="es-ES" sz="2400" dirty="0" err="1" smtClean="0">
                <a:effectLst>
                  <a:outerShdw blurRad="38100" dist="38100" dir="2700000" algn="tl">
                    <a:srgbClr val="000000">
                      <a:alpha val="43137"/>
                    </a:srgbClr>
                  </a:outerShdw>
                </a:effectLst>
              </a:rPr>
              <a:t>sgtes</a:t>
            </a:r>
            <a:r>
              <a:rPr lang="es-ES" sz="2400" dirty="0" smtClean="0">
                <a:effectLst>
                  <a:outerShdw blurRad="38100" dist="38100" dir="2700000" algn="tl">
                    <a:srgbClr val="000000">
                      <a:alpha val="43137"/>
                    </a:srgbClr>
                  </a:outerShdw>
                </a:effectLst>
              </a:rPr>
              <a:t> LRJSP: </a:t>
            </a:r>
            <a:r>
              <a:rPr lang="es-ES" sz="2400" dirty="0">
                <a:effectLst>
                  <a:outerShdw blurRad="38100" dist="38100" dir="2700000" algn="tl">
                    <a:srgbClr val="000000">
                      <a:alpha val="43137"/>
                    </a:srgbClr>
                  </a:outerShdw>
                </a:effectLst>
              </a:rPr>
              <a:t>régimen jurídico de los </a:t>
            </a:r>
            <a:r>
              <a:rPr lang="es-ES" sz="2400" dirty="0" smtClean="0">
                <a:effectLst>
                  <a:outerShdw blurRad="38100" dist="38100" dir="2700000" algn="tl">
                    <a:srgbClr val="000000">
                      <a:alpha val="43137"/>
                    </a:srgbClr>
                  </a:outerShdw>
                </a:effectLst>
              </a:rPr>
              <a:t>consorcios.</a:t>
            </a:r>
            <a:endParaRPr lang="es-ES" sz="2400"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61603415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Marcador de contenido"/>
          <p:cNvSpPr>
            <a:spLocks noGrp="1"/>
          </p:cNvSpPr>
          <p:nvPr>
            <p:ph idx="1"/>
          </p:nvPr>
        </p:nvSpPr>
        <p:spPr>
          <a:xfrm>
            <a:off x="1331640" y="2081217"/>
            <a:ext cx="7488832" cy="4776783"/>
          </a:xfrm>
        </p:spPr>
        <p:txBody>
          <a:bodyPr>
            <a:noAutofit/>
          </a:bodyPr>
          <a:lstStyle/>
          <a:p>
            <a:pPr marL="457200" indent="-457200" algn="just"/>
            <a:r>
              <a:rPr lang="es-ES" dirty="0" smtClean="0"/>
              <a:t>Obligación para las </a:t>
            </a:r>
            <a:r>
              <a:rPr lang="es-ES" dirty="0"/>
              <a:t>entidades </a:t>
            </a:r>
            <a:r>
              <a:rPr lang="es-ES" dirty="0" smtClean="0"/>
              <a:t>de las AAPP </a:t>
            </a:r>
            <a:r>
              <a:rPr lang="es-ES" dirty="0"/>
              <a:t>no sujetas a </a:t>
            </a:r>
            <a:r>
              <a:rPr lang="es-ES" dirty="0" smtClean="0"/>
              <a:t>AC de efectuar anualmente trabajos </a:t>
            </a:r>
            <a:r>
              <a:rPr lang="es-ES" dirty="0"/>
              <a:t>de control </a:t>
            </a:r>
            <a:r>
              <a:rPr lang="es-ES" dirty="0" smtClean="0"/>
              <a:t>para, mediante técnicas de auditoría, verificar existencia </a:t>
            </a:r>
            <a:r>
              <a:rPr lang="es-ES" dirty="0"/>
              <a:t>de obligaciones derivadas de gastos realizados o bienes y servicios recibidos para los que no se ha producido su imputación </a:t>
            </a:r>
            <a:r>
              <a:rPr lang="es-ES" dirty="0" smtClean="0"/>
              <a:t>presupuestaria.</a:t>
            </a:r>
          </a:p>
          <a:p>
            <a:pPr marL="457200" indent="-457200" algn="just"/>
            <a:r>
              <a:rPr lang="es-ES" dirty="0" smtClean="0"/>
              <a:t>la IGAE propondrá </a:t>
            </a:r>
            <a:r>
              <a:rPr lang="es-ES" dirty="0"/>
              <a:t>la metodología </a:t>
            </a:r>
            <a:r>
              <a:rPr lang="es-ES" dirty="0" smtClean="0"/>
              <a:t>. Será </a:t>
            </a:r>
            <a:r>
              <a:rPr lang="es-ES" dirty="0"/>
              <a:t>aprobada en cada ámbito por los respectivos órganos de control </a:t>
            </a:r>
            <a:r>
              <a:rPr lang="es-ES" dirty="0" smtClean="0"/>
              <a:t>interno</a:t>
            </a:r>
            <a:r>
              <a:rPr lang="es-ES" dirty="0"/>
              <a:t>. </a:t>
            </a:r>
            <a:r>
              <a:rPr lang="es-ES" dirty="0" smtClean="0"/>
              <a:t>(Remisión </a:t>
            </a:r>
            <a:r>
              <a:rPr lang="es-ES" dirty="0"/>
              <a:t>a </a:t>
            </a:r>
            <a:r>
              <a:rPr lang="es-ES" dirty="0" smtClean="0"/>
              <a:t>SPL </a:t>
            </a:r>
            <a:r>
              <a:rPr lang="es-ES" dirty="0"/>
              <a:t>de instrucciones a través de la FEMP en julio de </a:t>
            </a:r>
            <a:r>
              <a:rPr lang="es-ES" dirty="0" smtClean="0"/>
              <a:t>2014)</a:t>
            </a:r>
          </a:p>
          <a:p>
            <a:pPr marL="457200" indent="-457200" algn="just"/>
            <a:r>
              <a:rPr lang="es-ES" dirty="0" smtClean="0"/>
              <a:t>En la práctica, es la extensión a todo el SP de la modificación que para el SPE se introdujo en 2012 en el artº 159 de la LGP. Ampliación del contenido del CFP..</a:t>
            </a:r>
          </a:p>
          <a:p>
            <a:pPr algn="just"/>
            <a:r>
              <a:rPr lang="es-ES" dirty="0" smtClean="0"/>
              <a:t>Precisiones sobre el alcance subjetivo.</a:t>
            </a:r>
          </a:p>
          <a:p>
            <a:pPr algn="just"/>
            <a:r>
              <a:rPr lang="es-ES" dirty="0" smtClean="0"/>
              <a:t>Ley PPGG 2017: publicidad activa (D.A. 48º)</a:t>
            </a:r>
          </a:p>
          <a:p>
            <a:pPr algn="just"/>
            <a:endParaRPr lang="es-ES" dirty="0" smtClean="0"/>
          </a:p>
          <a:p>
            <a:pPr marL="0" indent="0" algn="just">
              <a:buNone/>
            </a:pPr>
            <a:endParaRPr lang="es-ES" dirty="0" smtClean="0"/>
          </a:p>
          <a:p>
            <a:pPr marL="857250" lvl="1" indent="-457200" algn="just"/>
            <a:endParaRPr lang="es-ES" sz="1800" dirty="0" smtClean="0"/>
          </a:p>
          <a:p>
            <a:pPr marL="457200" indent="-457200" algn="just"/>
            <a:endParaRPr lang="es-ES" dirty="0" smtClean="0"/>
          </a:p>
          <a:p>
            <a:pPr marL="1257300" lvl="2" indent="-457200" algn="just"/>
            <a:endParaRPr lang="es-ES" sz="1800" dirty="0" smtClean="0"/>
          </a:p>
          <a:p>
            <a:pPr marL="1257300" lvl="2" indent="-457200" algn="just"/>
            <a:endParaRPr lang="es-ES" sz="1800" dirty="0" smtClean="0"/>
          </a:p>
          <a:p>
            <a:pPr marL="1257300" lvl="2" indent="-457200" algn="just"/>
            <a:endParaRPr lang="es-ES" sz="1800" dirty="0" smtClean="0"/>
          </a:p>
          <a:p>
            <a:pPr marL="857250" lvl="1" indent="-457200" algn="just"/>
            <a:endParaRPr lang="es-ES" sz="1800" dirty="0"/>
          </a:p>
        </p:txBody>
      </p:sp>
      <p:sp>
        <p:nvSpPr>
          <p:cNvPr id="3" name="Marcador de número de diapositiva 2"/>
          <p:cNvSpPr>
            <a:spLocks noGrp="1"/>
          </p:cNvSpPr>
          <p:nvPr>
            <p:ph type="sldNum" sz="quarter" idx="12"/>
          </p:nvPr>
        </p:nvSpPr>
        <p:spPr/>
        <p:txBody>
          <a:bodyPr/>
          <a:lstStyle/>
          <a:p>
            <a:fld id="{5C3D40C5-F82A-418A-B981-BBE5888DE88C}" type="slidenum">
              <a:rPr lang="es-ES" smtClean="0"/>
              <a:t>8</a:t>
            </a:fld>
            <a:endParaRPr lang="es-ES"/>
          </a:p>
        </p:txBody>
      </p:sp>
      <p:sp>
        <p:nvSpPr>
          <p:cNvPr id="8" name="3 Título"/>
          <p:cNvSpPr txBox="1">
            <a:spLocks/>
          </p:cNvSpPr>
          <p:nvPr/>
        </p:nvSpPr>
        <p:spPr>
          <a:xfrm>
            <a:off x="1331640" y="1369612"/>
            <a:ext cx="7488832" cy="619228"/>
          </a:xfrm>
          <a:prstGeom prst="rect">
            <a:avLst/>
          </a:prstGeom>
          <a:ln w="28575">
            <a:solidFill>
              <a:schemeClr val="tx1"/>
            </a:solidFill>
            <a:prstDash val="solid"/>
          </a:ln>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ES" sz="2400" dirty="0">
                <a:effectLst>
                  <a:outerShdw blurRad="38100" dist="38100" dir="2700000" algn="tl">
                    <a:srgbClr val="000000">
                      <a:alpha val="43137"/>
                    </a:srgbClr>
                  </a:outerShdw>
                </a:effectLst>
              </a:rPr>
              <a:t>DA 3ª </a:t>
            </a:r>
            <a:r>
              <a:rPr lang="es-ES" sz="2400" dirty="0" smtClean="0">
                <a:effectLst>
                  <a:outerShdw blurRad="38100" dist="38100" dir="2700000" algn="tl">
                    <a:srgbClr val="000000">
                      <a:alpha val="43137"/>
                    </a:srgbClr>
                  </a:outerShdw>
                </a:effectLst>
              </a:rPr>
              <a:t>Ley Orgánica </a:t>
            </a:r>
            <a:r>
              <a:rPr lang="es-ES" sz="2400" dirty="0">
                <a:effectLst>
                  <a:outerShdw blurRad="38100" dist="38100" dir="2700000" algn="tl">
                    <a:srgbClr val="000000">
                      <a:alpha val="43137"/>
                    </a:srgbClr>
                  </a:outerShdw>
                </a:effectLst>
              </a:rPr>
              <a:t>9/2013 , CDCSP</a:t>
            </a:r>
          </a:p>
        </p:txBody>
      </p:sp>
    </p:spTree>
    <p:extLst>
      <p:ext uri="{BB962C8B-B14F-4D97-AF65-F5344CB8AC3E}">
        <p14:creationId xmlns:p14="http://schemas.microsoft.com/office/powerpoint/2010/main" val="343933803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Marcador de contenido"/>
          <p:cNvSpPr>
            <a:spLocks noGrp="1"/>
          </p:cNvSpPr>
          <p:nvPr>
            <p:ph idx="1"/>
          </p:nvPr>
        </p:nvSpPr>
        <p:spPr>
          <a:xfrm>
            <a:off x="1331640" y="2348880"/>
            <a:ext cx="7355160" cy="4320480"/>
          </a:xfrm>
        </p:spPr>
        <p:txBody>
          <a:bodyPr>
            <a:noAutofit/>
          </a:bodyPr>
          <a:lstStyle/>
          <a:p>
            <a:pPr marL="457200" indent="-457200" algn="just"/>
            <a:r>
              <a:rPr lang="es-ES" sz="1600" dirty="0" smtClean="0">
                <a:latin typeface="+mj-lt"/>
              </a:rPr>
              <a:t>Artº 12.2 </a:t>
            </a:r>
            <a:r>
              <a:rPr lang="es-ES" sz="1600" i="1" dirty="0" smtClean="0">
                <a:latin typeface="+mj-lt"/>
              </a:rPr>
              <a:t>Anualmente</a:t>
            </a:r>
            <a:r>
              <a:rPr lang="es-ES" sz="1600" i="1" dirty="0">
                <a:latin typeface="+mj-lt"/>
              </a:rPr>
              <a:t>, el órgano de control interno elaborará </a:t>
            </a:r>
            <a:r>
              <a:rPr lang="es-ES" sz="1600" b="1" i="1" dirty="0">
                <a:latin typeface="+mj-lt"/>
              </a:rPr>
              <a:t>un informe en el que evaluará el cumplimiento de la normativa en materia de morosidad</a:t>
            </a:r>
            <a:r>
              <a:rPr lang="es-ES" sz="1600" i="1" dirty="0">
                <a:latin typeface="+mj-lt"/>
              </a:rPr>
              <a:t>. En el caso de las Entidades Locales, este informe será elevado al </a:t>
            </a:r>
            <a:r>
              <a:rPr lang="es-ES" sz="1600" i="1" dirty="0" smtClean="0">
                <a:latin typeface="+mj-lt"/>
              </a:rPr>
              <a:t>Pleno.</a:t>
            </a:r>
            <a:endParaRPr lang="es-ES" sz="1600" i="1" dirty="0">
              <a:latin typeface="+mj-lt"/>
            </a:endParaRPr>
          </a:p>
          <a:p>
            <a:pPr marL="449580" algn="just">
              <a:spcAft>
                <a:spcPts val="0"/>
              </a:spcAft>
            </a:pPr>
            <a:r>
              <a:rPr lang="es-ES" sz="1600" dirty="0" smtClean="0">
                <a:latin typeface="+mj-lt"/>
                <a:ea typeface="Calibri" panose="020F0502020204030204" pitchFamily="34" charset="0"/>
                <a:cs typeface="Times New Roman" panose="02020603050405020304" pitchFamily="18" charset="0"/>
              </a:rPr>
              <a:t>Artº 12.3, (incorporado por la  Ley Orgánica 6/2015).  </a:t>
            </a:r>
            <a:r>
              <a:rPr lang="es-ES" sz="1600" i="1" dirty="0">
                <a:latin typeface="+mj-lt"/>
                <a:ea typeface="Calibri" panose="020F0502020204030204" pitchFamily="34" charset="0"/>
                <a:cs typeface="Times New Roman" panose="02020603050405020304" pitchFamily="18" charset="0"/>
              </a:rPr>
              <a:t>Las Intervenciones Generales u órganos equivalentes de cada Administración realizarán una </a:t>
            </a:r>
            <a:r>
              <a:rPr lang="es-ES" sz="1600" b="1" i="1" dirty="0">
                <a:latin typeface="+mj-lt"/>
                <a:ea typeface="Calibri" panose="020F0502020204030204" pitchFamily="34" charset="0"/>
                <a:cs typeface="Times New Roman" panose="02020603050405020304" pitchFamily="18" charset="0"/>
              </a:rPr>
              <a:t>auditoría de sistemas </a:t>
            </a:r>
            <a:r>
              <a:rPr lang="es-ES" sz="1600" i="1" dirty="0">
                <a:latin typeface="+mj-lt"/>
                <a:ea typeface="Calibri" panose="020F0502020204030204" pitchFamily="34" charset="0"/>
                <a:cs typeface="Times New Roman" panose="02020603050405020304" pitchFamily="18" charset="0"/>
              </a:rPr>
              <a:t>anual para verificar que los correspondientes registros contables de facturas cumplen con las condiciones de funcionamiento previstas en esta Ley y su normativa de desarrollo y, en particular, que no quedan retenidas facturas presentadas en el Punto general de entrada de facturas electrónicas que fueran dirigidas a órganos o entidades de la respectiva Administración en ninguna de las fases del proceso. En este informe se incluirá un análisis de los tiempos medios de inscripción de facturas en el registro contable de facturas y del número y causas de facturas rechazadas en la fase de anotación en el registro contable</a:t>
            </a:r>
            <a:r>
              <a:rPr lang="es-ES" sz="1600" dirty="0">
                <a:latin typeface="+mj-lt"/>
                <a:ea typeface="Calibri" panose="020F0502020204030204" pitchFamily="34" charset="0"/>
                <a:cs typeface="Times New Roman" panose="02020603050405020304" pitchFamily="18" charset="0"/>
              </a:rPr>
              <a:t>.</a:t>
            </a:r>
          </a:p>
          <a:p>
            <a:pPr marL="800100" lvl="2" indent="0" algn="just">
              <a:buNone/>
            </a:pPr>
            <a:endParaRPr lang="es-ES" sz="1600" dirty="0" smtClean="0">
              <a:latin typeface="+mj-lt"/>
            </a:endParaRPr>
          </a:p>
          <a:p>
            <a:pPr marL="1257300" lvl="2" indent="-457200" algn="just"/>
            <a:endParaRPr lang="es-ES" sz="1600" dirty="0" smtClean="0">
              <a:latin typeface="+mj-lt"/>
            </a:endParaRPr>
          </a:p>
          <a:p>
            <a:pPr marL="1257300" lvl="2" indent="-457200" algn="just"/>
            <a:endParaRPr lang="es-ES" sz="1600" dirty="0" smtClean="0">
              <a:latin typeface="+mj-lt"/>
            </a:endParaRPr>
          </a:p>
          <a:p>
            <a:pPr marL="857250" lvl="1" indent="-457200" algn="just"/>
            <a:endParaRPr lang="es-ES" dirty="0">
              <a:latin typeface="+mj-lt"/>
            </a:endParaRPr>
          </a:p>
        </p:txBody>
      </p:sp>
      <p:sp>
        <p:nvSpPr>
          <p:cNvPr id="9" name="Marcador de número de diapositiva 8"/>
          <p:cNvSpPr>
            <a:spLocks noGrp="1"/>
          </p:cNvSpPr>
          <p:nvPr>
            <p:ph type="sldNum" sz="quarter" idx="12"/>
          </p:nvPr>
        </p:nvSpPr>
        <p:spPr/>
        <p:txBody>
          <a:bodyPr/>
          <a:lstStyle/>
          <a:p>
            <a:fld id="{5C3D40C5-F82A-418A-B981-BBE5888DE88C}" type="slidenum">
              <a:rPr lang="es-ES" smtClean="0"/>
              <a:t>9</a:t>
            </a:fld>
            <a:endParaRPr lang="es-ES"/>
          </a:p>
        </p:txBody>
      </p:sp>
      <p:sp>
        <p:nvSpPr>
          <p:cNvPr id="8" name="3 Título"/>
          <p:cNvSpPr txBox="1">
            <a:spLocks/>
          </p:cNvSpPr>
          <p:nvPr/>
        </p:nvSpPr>
        <p:spPr>
          <a:xfrm>
            <a:off x="1340330" y="1484784"/>
            <a:ext cx="7197098" cy="720080"/>
          </a:xfrm>
          <a:prstGeom prst="rect">
            <a:avLst/>
          </a:prstGeom>
          <a:ln w="28575">
            <a:solidFill>
              <a:schemeClr val="tx1"/>
            </a:solidFill>
            <a:prstDash val="solid"/>
          </a:ln>
        </p:spPr>
        <p:txBody>
          <a:bodyPr vert="horz" lIns="91440" tIns="45720" rIns="91440" bIns="45720" rtlCol="0" anchor="ctr">
            <a:normAutofit fontScale="92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ES" sz="2400" dirty="0">
                <a:effectLst>
                  <a:outerShdw blurRad="38100" dist="38100" dir="2700000" algn="tl">
                    <a:srgbClr val="000000">
                      <a:alpha val="43137"/>
                    </a:srgbClr>
                  </a:outerShdw>
                </a:effectLst>
              </a:rPr>
              <a:t>Ley  </a:t>
            </a:r>
            <a:r>
              <a:rPr lang="es-ES" sz="2400" dirty="0" smtClean="0">
                <a:effectLst>
                  <a:outerShdw blurRad="38100" dist="38100" dir="2700000" algn="tl">
                    <a:srgbClr val="000000">
                      <a:alpha val="43137"/>
                    </a:srgbClr>
                  </a:outerShdw>
                </a:effectLst>
              </a:rPr>
              <a:t>25/2013, </a:t>
            </a:r>
            <a:r>
              <a:rPr lang="es-ES" sz="2400" dirty="0">
                <a:effectLst>
                  <a:outerShdw blurRad="38100" dist="38100" dir="2700000" algn="tl">
                    <a:srgbClr val="000000">
                      <a:alpha val="43137"/>
                    </a:srgbClr>
                  </a:outerShdw>
                </a:effectLst>
              </a:rPr>
              <a:t>de impulso de factura electrónica</a:t>
            </a:r>
          </a:p>
        </p:txBody>
      </p:sp>
    </p:spTree>
    <p:extLst>
      <p:ext uri="{BB962C8B-B14F-4D97-AF65-F5344CB8AC3E}">
        <p14:creationId xmlns:p14="http://schemas.microsoft.com/office/powerpoint/2010/main" val="644571573"/>
      </p:ext>
    </p:extLst>
  </p:cSld>
  <p:clrMapOvr>
    <a:masterClrMapping/>
  </p:clrMapOvr>
  <p:timing>
    <p:tnLst>
      <p:par>
        <p:cTn id="1" dur="indefinite" restart="never" nodeType="tmRoot"/>
      </p:par>
    </p:tnLst>
  </p:timing>
</p:sld>
</file>

<file path=ppt/theme/theme1.xml><?xml version="1.0" encoding="utf-8"?>
<a:theme xmlns:a="http://schemas.openxmlformats.org/drawingml/2006/main" name="Espiral">
  <a:themeElements>
    <a:clrScheme name="Office 2007-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Espiral">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Espiral">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Wisp</Template>
  <TotalTime>2851</TotalTime>
  <Words>2671</Words>
  <Application>Microsoft Office PowerPoint</Application>
  <PresentationFormat>Presentación en pantalla (4:3)</PresentationFormat>
  <Paragraphs>420</Paragraphs>
  <Slides>38</Slides>
  <Notes>38</Notes>
  <HiddenSlides>0</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38</vt:i4>
      </vt:variant>
    </vt:vector>
  </HeadingPairs>
  <TitlesOfParts>
    <vt:vector size="44" baseType="lpstr">
      <vt:lpstr>Arial</vt:lpstr>
      <vt:lpstr>Calibri</vt:lpstr>
      <vt:lpstr>Century Gothic</vt:lpstr>
      <vt:lpstr>Times New Roman</vt:lpstr>
      <vt:lpstr>Wingdings 3</vt:lpstr>
      <vt:lpstr>Espiral</vt:lpstr>
      <vt:lpstr>Presentación de PowerPoint</vt:lpstr>
      <vt:lpstr> El régimen de control interno de las EELL: antecedentes y líneas de reforma</vt:lpstr>
      <vt:lpstr>Marco de la reforma (I)</vt:lpstr>
      <vt:lpstr>Marco de la reforma (II)</vt:lpstr>
      <vt:lpstr>Marco de la reforma (III)</vt:lpstr>
      <vt:lpstr>Marco de la reforma (IV)</vt:lpstr>
      <vt:lpstr>Presentación de PowerPoint</vt:lpstr>
      <vt:lpstr>Presentación de PowerPoint</vt:lpstr>
      <vt:lpstr>Presentación de PowerPoint</vt:lpstr>
      <vt:lpstr>II. Real Decreto 424/2017, de 28 de abril, por el que se regula el régimen jurídico del control interno en las entidades del Sector Público Local.</vt:lpstr>
      <vt:lpstr>Real decreto por el que se regula el régimen jurídico del control interno en las entidades del Sector Público Local.</vt:lpstr>
      <vt:lpstr>Real decreto por el que se regula el régimen jurídico del control interno en las entidades del Sector Público Local.</vt:lpstr>
      <vt:lpstr>Real decreto por el que se regula el régimen jurídico del control interno en las entidades del Sector Público Local.</vt:lpstr>
      <vt:lpstr>Real decreto por el que se regula el régimen jurídico del control interno en las entidades del Sector Público Local.</vt:lpstr>
      <vt:lpstr>Real decreto por el que se regula el régimen jurídico del control interno en las entidades del Sector Público Local.</vt:lpstr>
      <vt:lpstr>Real decreto por el que se regula el régimen jurídico del control interno en las entidades del Sector Público Local.</vt:lpstr>
      <vt:lpstr>III. Principios y características generales del Real Decreto .</vt:lpstr>
      <vt:lpstr>Real decreto por el que se regula el régimen jurídico del control interno en las entidades del Sector Público Local.</vt:lpstr>
      <vt:lpstr>Real decreto por el que se regula el régimen jurídico del control interno en las entidades del Sector Público Local.</vt:lpstr>
      <vt:lpstr>Real decreto por el que se regula el régimen jurídico del control interno en las entidades del Sector Público Local.</vt:lpstr>
      <vt:lpstr>Real decreto por el que se regula el régimen jurídico del control interno en las entidades del Sector Público Local.</vt:lpstr>
      <vt:lpstr>Real decreto por el que se regula el régimen jurídico del control interno en las entidades del Sector Público Local.</vt:lpstr>
      <vt:lpstr>Real decreto por el que se regula el régimen jurídico del control interno en las entidades del Sector Público Local.</vt:lpstr>
      <vt:lpstr>IV. Formas de ejercicio del control interno.</vt:lpstr>
      <vt:lpstr>Formas de ejercicio del control interno.</vt:lpstr>
      <vt:lpstr>Formas de ejercicio del control interno.</vt:lpstr>
      <vt:lpstr>Formas de ejercicio del control interno.</vt:lpstr>
      <vt:lpstr>Formas de ejercicio del control interno.</vt:lpstr>
      <vt:lpstr>Formas de ejercicio del control interno.</vt:lpstr>
      <vt:lpstr>Presentación de PowerPoint</vt:lpstr>
      <vt:lpstr>Formas de ejercicio del control interno.</vt:lpstr>
      <vt:lpstr>Formas de ejercicio del control interno.</vt:lpstr>
      <vt:lpstr>Formas de ejercicio del control interno.</vt:lpstr>
      <vt:lpstr>Formas de ejercicio del control interno.</vt:lpstr>
      <vt:lpstr>Formas de ejercicio del control interno.</vt:lpstr>
      <vt:lpstr>VI. Competencias y funciones que el Real Decreto asigna a la IGAE</vt:lpstr>
      <vt:lpstr>Competencias de la IGAE en el Real decreto por el que se regula el régimen jurídico del control interno en las entidades del Sector Público Local.</vt:lpstr>
      <vt:lpstr>Intervención General de la Administración del Estado C/ Mª de Molina, 50 28071 Madrid Telf. 915367000 www.igae.pap.minhafp.gob.es   </vt:lpstr>
    </vt:vector>
  </TitlesOfParts>
  <Company>IGAE</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III Jornada de auditoría del Sector Público: Fiscalización del Sector Público</dc:title>
  <dc:creator>Vega García, Mercedes</dc:creator>
  <cp:lastModifiedBy>Pedreira Varela, Luís Alberto</cp:lastModifiedBy>
  <cp:revision>235</cp:revision>
  <cp:lastPrinted>2017-09-22T13:18:27Z</cp:lastPrinted>
  <dcterms:created xsi:type="dcterms:W3CDTF">2015-03-27T12:52:41Z</dcterms:created>
  <dcterms:modified xsi:type="dcterms:W3CDTF">2018-05-15T11:39:50Z</dcterms:modified>
</cp:coreProperties>
</file>