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heme/themeOverride1.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1"/>
  </p:notesMasterIdLst>
  <p:sldIdLst>
    <p:sldId id="257" r:id="rId2"/>
    <p:sldId id="258" r:id="rId3"/>
    <p:sldId id="305" r:id="rId4"/>
    <p:sldId id="261" r:id="rId5"/>
    <p:sldId id="262" r:id="rId6"/>
    <p:sldId id="263" r:id="rId7"/>
    <p:sldId id="265" r:id="rId8"/>
    <p:sldId id="266" r:id="rId9"/>
    <p:sldId id="267" r:id="rId10"/>
    <p:sldId id="268" r:id="rId11"/>
    <p:sldId id="269" r:id="rId12"/>
    <p:sldId id="270" r:id="rId13"/>
    <p:sldId id="303" r:id="rId14"/>
    <p:sldId id="271" r:id="rId15"/>
    <p:sldId id="272" r:id="rId16"/>
    <p:sldId id="273" r:id="rId17"/>
    <p:sldId id="274" r:id="rId18"/>
    <p:sldId id="276" r:id="rId19"/>
    <p:sldId id="304" r:id="rId20"/>
    <p:sldId id="278" r:id="rId21"/>
    <p:sldId id="282" r:id="rId22"/>
    <p:sldId id="283" r:id="rId23"/>
    <p:sldId id="284" r:id="rId24"/>
    <p:sldId id="306" r:id="rId25"/>
    <p:sldId id="287" r:id="rId26"/>
    <p:sldId id="289" r:id="rId27"/>
    <p:sldId id="290" r:id="rId28"/>
    <p:sldId id="291" r:id="rId29"/>
    <p:sldId id="292" r:id="rId30"/>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1476" autoAdjust="0"/>
    <p:restoredTop sz="94660"/>
  </p:normalViewPr>
  <p:slideViewPr>
    <p:cSldViewPr snapToGrid="0">
      <p:cViewPr varScale="1">
        <p:scale>
          <a:sx n="86" d="100"/>
          <a:sy n="86" d="100"/>
        </p:scale>
        <p:origin x="114" y="6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57C468-41F9-4568-8E48-081CD43420F3}" type="datetimeFigureOut">
              <a:rPr lang="es-ES" smtClean="0"/>
              <a:t>08/05/2018</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E810EA-758A-4BA1-BEA4-C74599E3B830}" type="slidenum">
              <a:rPr lang="es-ES" smtClean="0"/>
              <a:t>‹Nº›</a:t>
            </a:fld>
            <a:endParaRPr lang="es-ES"/>
          </a:p>
        </p:txBody>
      </p:sp>
    </p:spTree>
    <p:extLst>
      <p:ext uri="{BB962C8B-B14F-4D97-AF65-F5344CB8AC3E}">
        <p14:creationId xmlns:p14="http://schemas.microsoft.com/office/powerpoint/2010/main" val="37517076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7"/>
          <p:cNvSpPr txBox="1">
            <a:spLocks noGrp="1" noChangeArrowheads="1"/>
          </p:cNvSpPr>
          <p:nvPr/>
        </p:nvSpPr>
        <p:spPr bwMode="auto">
          <a:xfrm>
            <a:off x="3776867" y="9420624"/>
            <a:ext cx="2890665" cy="496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6352F3C-952D-4217-B424-952A16C37948}" type="slidenum">
              <a:rPr kumimoji="0" lang="es-ES"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0" lang="es-ES" sz="1200" b="0" i="0" u="none" strike="noStrike" kern="1200" cap="none" spc="0" normalizeH="0" baseline="0" noProof="0" dirty="0" smtClean="0">
              <a:ln>
                <a:noFill/>
              </a:ln>
              <a:solidFill>
                <a:prstClr val="black"/>
              </a:solidFill>
              <a:effectLst/>
              <a:uLnTx/>
              <a:uFillTx/>
              <a:latin typeface="Arial" charset="0"/>
              <a:ea typeface="+mn-ea"/>
              <a:cs typeface="+mn-cs"/>
            </a:endParaRPr>
          </a:p>
        </p:txBody>
      </p:sp>
      <p:sp>
        <p:nvSpPr>
          <p:cNvPr id="193539" name="Rectangle 2"/>
          <p:cNvSpPr>
            <a:spLocks noGrp="1" noRot="1" noChangeAspect="1" noChangeArrowheads="1" noTextEdit="1"/>
          </p:cNvSpPr>
          <p:nvPr>
            <p:ph type="sldImg"/>
          </p:nvPr>
        </p:nvSpPr>
        <p:spPr>
          <a:xfrm>
            <a:off x="28575" y="744538"/>
            <a:ext cx="6611938" cy="3719512"/>
          </a:xfrm>
          <a:ln/>
        </p:spPr>
      </p:sp>
      <p:sp>
        <p:nvSpPr>
          <p:cNvPr id="1935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 dirty="0" smtClean="0"/>
          </a:p>
        </p:txBody>
      </p:sp>
    </p:spTree>
    <p:extLst>
      <p:ext uri="{BB962C8B-B14F-4D97-AF65-F5344CB8AC3E}">
        <p14:creationId xmlns:p14="http://schemas.microsoft.com/office/powerpoint/2010/main" val="4312358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7"/>
          <p:cNvSpPr txBox="1">
            <a:spLocks noGrp="1" noChangeArrowheads="1"/>
          </p:cNvSpPr>
          <p:nvPr/>
        </p:nvSpPr>
        <p:spPr bwMode="auto">
          <a:xfrm>
            <a:off x="3776867" y="9420624"/>
            <a:ext cx="2890665" cy="496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A4C6CD1D-AEDE-4CB3-9AF8-9F57AF7C9B62}" type="slidenum">
              <a:rPr kumimoji="0" lang="es-ES"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0" lang="es-ES" sz="1200" b="0" i="0" u="none" strike="noStrike" kern="1200" cap="none" spc="0" normalizeH="0" baseline="0" noProof="0" smtClean="0">
              <a:ln>
                <a:noFill/>
              </a:ln>
              <a:solidFill>
                <a:prstClr val="black"/>
              </a:solidFill>
              <a:effectLst/>
              <a:uLnTx/>
              <a:uFillTx/>
              <a:latin typeface="Arial" charset="0"/>
              <a:ea typeface="+mn-ea"/>
              <a:cs typeface="+mn-cs"/>
            </a:endParaRPr>
          </a:p>
        </p:txBody>
      </p:sp>
      <p:sp>
        <p:nvSpPr>
          <p:cNvPr id="194563" name="Rectangle 2"/>
          <p:cNvSpPr>
            <a:spLocks noGrp="1" noRot="1" noChangeAspect="1" noChangeArrowheads="1" noTextEdit="1"/>
          </p:cNvSpPr>
          <p:nvPr>
            <p:ph type="sldImg"/>
          </p:nvPr>
        </p:nvSpPr>
        <p:spPr>
          <a:xfrm>
            <a:off x="28575" y="744538"/>
            <a:ext cx="6611938" cy="3719512"/>
          </a:xfrm>
          <a:ln/>
        </p:spPr>
      </p:sp>
      <p:sp>
        <p:nvSpPr>
          <p:cNvPr id="1945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 smtClean="0"/>
          </a:p>
        </p:txBody>
      </p:sp>
    </p:spTree>
    <p:extLst>
      <p:ext uri="{BB962C8B-B14F-4D97-AF65-F5344CB8AC3E}">
        <p14:creationId xmlns:p14="http://schemas.microsoft.com/office/powerpoint/2010/main" val="39721350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1 Marcador de imagen de diapositiva"/>
          <p:cNvSpPr>
            <a:spLocks noGrp="1" noRot="1" noChangeAspect="1" noTextEdit="1"/>
          </p:cNvSpPr>
          <p:nvPr>
            <p:ph type="sldImg"/>
          </p:nvPr>
        </p:nvSpPr>
        <p:spPr>
          <a:xfrm>
            <a:off x="28575" y="744538"/>
            <a:ext cx="6611938" cy="3719512"/>
          </a:xfrm>
          <a:ln/>
        </p:spPr>
      </p:sp>
      <p:sp>
        <p:nvSpPr>
          <p:cNvPr id="198659"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 smtClean="0"/>
          </a:p>
        </p:txBody>
      </p:sp>
      <p:sp>
        <p:nvSpPr>
          <p:cNvPr id="198660"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BFDD0089-B208-49EE-BCED-F56E21FBA0E4}" type="slidenum">
              <a:rPr kumimoji="0" lang="es-ES"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s-ES" sz="1200" b="0" i="0" u="none" strike="noStrike" kern="1200" cap="none" spc="0" normalizeH="0" baseline="0" noProof="0" smtClean="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27582803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A03BA67-2B50-46C7-951D-C0B70F5EE99B}" type="slidenum">
              <a:rPr kumimoji="0" lang="es-E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s-E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5263867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A03BA67-2B50-46C7-951D-C0B70F5EE99B}" type="slidenum">
              <a:rPr kumimoji="0" lang="es-E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s-E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478127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A03BA67-2B50-46C7-951D-C0B70F5EE99B}" type="slidenum">
              <a:rPr kumimoji="0" lang="es-E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s-E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104997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sldNum" sz="quarter" idx="10"/>
          </p:nvPr>
        </p:nvSpPr>
        <p:spPr>
          <a:ln/>
        </p:spPr>
        <p:txBody>
          <a:bodyPr/>
          <a:lstStyle>
            <a:lvl1pPr>
              <a:defRPr/>
            </a:lvl1pPr>
          </a:lstStyle>
          <a:p>
            <a:pPr>
              <a:defRPr/>
            </a:pPr>
            <a:r>
              <a:rPr lang="es-ES">
                <a:solidFill>
                  <a:srgbClr val="333399"/>
                </a:solidFill>
              </a:rPr>
              <a:t>páxina </a:t>
            </a:r>
            <a:fld id="{8099EF57-EA82-4335-B787-1961A242CEC7}" type="slidenum">
              <a:rPr lang="es-ES">
                <a:solidFill>
                  <a:srgbClr val="333399"/>
                </a:solidFill>
              </a:rPr>
              <a:pPr>
                <a:defRPr/>
              </a:pPr>
              <a:t>‹Nº›</a:t>
            </a:fld>
            <a:endParaRPr lang="es-ES">
              <a:solidFill>
                <a:srgbClr val="333399"/>
              </a:solidFill>
            </a:endParaRPr>
          </a:p>
        </p:txBody>
      </p:sp>
    </p:spTree>
    <p:extLst>
      <p:ext uri="{BB962C8B-B14F-4D97-AF65-F5344CB8AC3E}">
        <p14:creationId xmlns:p14="http://schemas.microsoft.com/office/powerpoint/2010/main" val="3522421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953501" y="404813"/>
            <a:ext cx="2806700" cy="5903912"/>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527052" y="404813"/>
            <a:ext cx="8223249" cy="59039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sldNum" sz="quarter" idx="10"/>
          </p:nvPr>
        </p:nvSpPr>
        <p:spPr>
          <a:ln/>
        </p:spPr>
        <p:txBody>
          <a:bodyPr/>
          <a:lstStyle>
            <a:lvl1pPr>
              <a:defRPr/>
            </a:lvl1pPr>
          </a:lstStyle>
          <a:p>
            <a:pPr>
              <a:defRPr/>
            </a:pPr>
            <a:r>
              <a:rPr lang="es-ES">
                <a:solidFill>
                  <a:srgbClr val="333399"/>
                </a:solidFill>
              </a:rPr>
              <a:t>páxina </a:t>
            </a:r>
            <a:fld id="{3C637825-7B40-464A-99A3-80C0DF9DB84B}" type="slidenum">
              <a:rPr lang="es-ES">
                <a:solidFill>
                  <a:srgbClr val="333399"/>
                </a:solidFill>
              </a:rPr>
              <a:pPr>
                <a:defRPr/>
              </a:pPr>
              <a:t>‹Nº›</a:t>
            </a:fld>
            <a:endParaRPr lang="es-ES">
              <a:solidFill>
                <a:srgbClr val="333399"/>
              </a:solidFill>
            </a:endParaRPr>
          </a:p>
        </p:txBody>
      </p:sp>
    </p:spTree>
    <p:extLst>
      <p:ext uri="{BB962C8B-B14F-4D97-AF65-F5344CB8AC3E}">
        <p14:creationId xmlns:p14="http://schemas.microsoft.com/office/powerpoint/2010/main" val="19033771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066117" y="404814"/>
            <a:ext cx="7694083" cy="503237"/>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527051" y="1196975"/>
            <a:ext cx="5425016" cy="511175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6155267" y="1196975"/>
            <a:ext cx="5427133" cy="511175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sldNum" sz="quarter" idx="10"/>
          </p:nvPr>
        </p:nvSpPr>
        <p:spPr>
          <a:ln/>
        </p:spPr>
        <p:txBody>
          <a:bodyPr/>
          <a:lstStyle>
            <a:lvl1pPr>
              <a:defRPr/>
            </a:lvl1pPr>
          </a:lstStyle>
          <a:p>
            <a:pPr>
              <a:defRPr/>
            </a:pPr>
            <a:r>
              <a:rPr lang="es-ES">
                <a:solidFill>
                  <a:srgbClr val="333399"/>
                </a:solidFill>
              </a:rPr>
              <a:t>páxina </a:t>
            </a:r>
            <a:fld id="{390A117C-B308-4048-843E-A9DD9EBDEC37}" type="slidenum">
              <a:rPr lang="es-ES">
                <a:solidFill>
                  <a:srgbClr val="333399"/>
                </a:solidFill>
              </a:rPr>
              <a:pPr>
                <a:defRPr/>
              </a:pPr>
              <a:t>‹Nº›</a:t>
            </a:fld>
            <a:endParaRPr lang="es-ES">
              <a:solidFill>
                <a:srgbClr val="333399"/>
              </a:solidFill>
            </a:endParaRPr>
          </a:p>
        </p:txBody>
      </p:sp>
    </p:spTree>
    <p:extLst>
      <p:ext uri="{BB962C8B-B14F-4D97-AF65-F5344CB8AC3E}">
        <p14:creationId xmlns:p14="http://schemas.microsoft.com/office/powerpoint/2010/main" val="4242620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1"/>
            <a:ext cx="103632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sldNum" sz="quarter" idx="10"/>
          </p:nvPr>
        </p:nvSpPr>
        <p:spPr>
          <a:ln/>
        </p:spPr>
        <p:txBody>
          <a:bodyPr/>
          <a:lstStyle>
            <a:lvl1pPr>
              <a:defRPr/>
            </a:lvl1pPr>
          </a:lstStyle>
          <a:p>
            <a:pPr>
              <a:defRPr/>
            </a:pPr>
            <a:r>
              <a:rPr lang="es-ES">
                <a:solidFill>
                  <a:srgbClr val="333399"/>
                </a:solidFill>
              </a:rPr>
              <a:t>páxina </a:t>
            </a:r>
            <a:fld id="{E68EBFA0-DB60-4664-A1DE-3F2B690B9506}" type="slidenum">
              <a:rPr lang="es-ES">
                <a:solidFill>
                  <a:srgbClr val="333399"/>
                </a:solidFill>
              </a:rPr>
              <a:pPr>
                <a:defRPr/>
              </a:pPr>
              <a:t>‹Nº›</a:t>
            </a:fld>
            <a:endParaRPr lang="es-ES">
              <a:solidFill>
                <a:srgbClr val="333399"/>
              </a:solidFill>
            </a:endParaRPr>
          </a:p>
        </p:txBody>
      </p:sp>
    </p:spTree>
    <p:extLst>
      <p:ext uri="{BB962C8B-B14F-4D97-AF65-F5344CB8AC3E}">
        <p14:creationId xmlns:p14="http://schemas.microsoft.com/office/powerpoint/2010/main" val="4146603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527051" y="1196975"/>
            <a:ext cx="5425016" cy="5111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6155267" y="1196975"/>
            <a:ext cx="5427133" cy="5111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sldNum" sz="quarter" idx="10"/>
          </p:nvPr>
        </p:nvSpPr>
        <p:spPr>
          <a:ln/>
        </p:spPr>
        <p:txBody>
          <a:bodyPr/>
          <a:lstStyle>
            <a:lvl1pPr>
              <a:defRPr/>
            </a:lvl1pPr>
          </a:lstStyle>
          <a:p>
            <a:pPr>
              <a:defRPr/>
            </a:pPr>
            <a:r>
              <a:rPr lang="es-ES">
                <a:solidFill>
                  <a:srgbClr val="333399"/>
                </a:solidFill>
              </a:rPr>
              <a:t>páxina </a:t>
            </a:r>
            <a:fld id="{A3955D90-B793-436B-94E8-6D151A4907B3}" type="slidenum">
              <a:rPr lang="es-ES">
                <a:solidFill>
                  <a:srgbClr val="333399"/>
                </a:solidFill>
              </a:rPr>
              <a:pPr>
                <a:defRPr/>
              </a:pPr>
              <a:t>‹Nº›</a:t>
            </a:fld>
            <a:endParaRPr lang="es-ES">
              <a:solidFill>
                <a:srgbClr val="333399"/>
              </a:solidFill>
            </a:endParaRPr>
          </a:p>
        </p:txBody>
      </p:sp>
    </p:spTree>
    <p:extLst>
      <p:ext uri="{BB962C8B-B14F-4D97-AF65-F5344CB8AC3E}">
        <p14:creationId xmlns:p14="http://schemas.microsoft.com/office/powerpoint/2010/main" val="14130285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4638"/>
            <a:ext cx="109728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sldNum" sz="quarter" idx="10"/>
          </p:nvPr>
        </p:nvSpPr>
        <p:spPr>
          <a:ln/>
        </p:spPr>
        <p:txBody>
          <a:bodyPr/>
          <a:lstStyle>
            <a:lvl1pPr>
              <a:defRPr/>
            </a:lvl1pPr>
          </a:lstStyle>
          <a:p>
            <a:pPr>
              <a:defRPr/>
            </a:pPr>
            <a:r>
              <a:rPr lang="es-ES">
                <a:solidFill>
                  <a:srgbClr val="333399"/>
                </a:solidFill>
              </a:rPr>
              <a:t>páxina </a:t>
            </a:r>
            <a:fld id="{89F5FB9F-ED01-4F15-B6CB-F0872474DD1B}" type="slidenum">
              <a:rPr lang="es-ES">
                <a:solidFill>
                  <a:srgbClr val="333399"/>
                </a:solidFill>
              </a:rPr>
              <a:pPr>
                <a:defRPr/>
              </a:pPr>
              <a:t>‹Nº›</a:t>
            </a:fld>
            <a:endParaRPr lang="es-ES">
              <a:solidFill>
                <a:srgbClr val="333399"/>
              </a:solidFill>
            </a:endParaRPr>
          </a:p>
        </p:txBody>
      </p:sp>
    </p:spTree>
    <p:extLst>
      <p:ext uri="{BB962C8B-B14F-4D97-AF65-F5344CB8AC3E}">
        <p14:creationId xmlns:p14="http://schemas.microsoft.com/office/powerpoint/2010/main" val="19469348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sldNum" sz="quarter" idx="10"/>
          </p:nvPr>
        </p:nvSpPr>
        <p:spPr>
          <a:ln/>
        </p:spPr>
        <p:txBody>
          <a:bodyPr/>
          <a:lstStyle>
            <a:lvl1pPr>
              <a:defRPr/>
            </a:lvl1pPr>
          </a:lstStyle>
          <a:p>
            <a:pPr>
              <a:defRPr/>
            </a:pPr>
            <a:r>
              <a:rPr lang="es-ES">
                <a:solidFill>
                  <a:srgbClr val="333399"/>
                </a:solidFill>
              </a:rPr>
              <a:t>páxina </a:t>
            </a:r>
            <a:fld id="{6871E325-DCF4-41B3-AE44-24C431CD57B1}" type="slidenum">
              <a:rPr lang="es-ES">
                <a:solidFill>
                  <a:srgbClr val="333399"/>
                </a:solidFill>
              </a:rPr>
              <a:pPr>
                <a:defRPr/>
              </a:pPr>
              <a:t>‹Nº›</a:t>
            </a:fld>
            <a:endParaRPr lang="es-ES">
              <a:solidFill>
                <a:srgbClr val="333399"/>
              </a:solidFill>
            </a:endParaRPr>
          </a:p>
        </p:txBody>
      </p:sp>
    </p:spTree>
    <p:extLst>
      <p:ext uri="{BB962C8B-B14F-4D97-AF65-F5344CB8AC3E}">
        <p14:creationId xmlns:p14="http://schemas.microsoft.com/office/powerpoint/2010/main" val="14631212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ln/>
        </p:spPr>
        <p:txBody>
          <a:bodyPr/>
          <a:lstStyle>
            <a:lvl1pPr>
              <a:defRPr/>
            </a:lvl1pPr>
          </a:lstStyle>
          <a:p>
            <a:pPr>
              <a:defRPr/>
            </a:pPr>
            <a:r>
              <a:rPr lang="es-ES">
                <a:solidFill>
                  <a:srgbClr val="333399"/>
                </a:solidFill>
              </a:rPr>
              <a:t>páxina </a:t>
            </a:r>
            <a:fld id="{6E47BEE9-8413-4098-9B6E-9421E1B67161}" type="slidenum">
              <a:rPr lang="es-ES">
                <a:solidFill>
                  <a:srgbClr val="333399"/>
                </a:solidFill>
              </a:rPr>
              <a:pPr>
                <a:defRPr/>
              </a:pPr>
              <a:t>‹Nº›</a:t>
            </a:fld>
            <a:endParaRPr lang="es-ES">
              <a:solidFill>
                <a:srgbClr val="333399"/>
              </a:solidFill>
            </a:endParaRPr>
          </a:p>
        </p:txBody>
      </p:sp>
    </p:spTree>
    <p:extLst>
      <p:ext uri="{BB962C8B-B14F-4D97-AF65-F5344CB8AC3E}">
        <p14:creationId xmlns:p14="http://schemas.microsoft.com/office/powerpoint/2010/main" val="42662217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1" y="273050"/>
            <a:ext cx="4011084" cy="1162050"/>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sldNum" sz="quarter" idx="10"/>
          </p:nvPr>
        </p:nvSpPr>
        <p:spPr>
          <a:ln/>
        </p:spPr>
        <p:txBody>
          <a:bodyPr/>
          <a:lstStyle>
            <a:lvl1pPr>
              <a:defRPr/>
            </a:lvl1pPr>
          </a:lstStyle>
          <a:p>
            <a:pPr>
              <a:defRPr/>
            </a:pPr>
            <a:r>
              <a:rPr lang="es-ES">
                <a:solidFill>
                  <a:srgbClr val="333399"/>
                </a:solidFill>
              </a:rPr>
              <a:t>páxina </a:t>
            </a:r>
            <a:fld id="{CA41AA21-CA46-4294-BB20-C7767051DD73}" type="slidenum">
              <a:rPr lang="es-ES">
                <a:solidFill>
                  <a:srgbClr val="333399"/>
                </a:solidFill>
              </a:rPr>
              <a:pPr>
                <a:defRPr/>
              </a:pPr>
              <a:t>‹Nº›</a:t>
            </a:fld>
            <a:endParaRPr lang="es-ES">
              <a:solidFill>
                <a:srgbClr val="333399"/>
              </a:solidFill>
            </a:endParaRPr>
          </a:p>
        </p:txBody>
      </p:sp>
    </p:spTree>
    <p:extLst>
      <p:ext uri="{BB962C8B-B14F-4D97-AF65-F5344CB8AC3E}">
        <p14:creationId xmlns:p14="http://schemas.microsoft.com/office/powerpoint/2010/main" val="11893638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8"/>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sldNum" sz="quarter" idx="10"/>
          </p:nvPr>
        </p:nvSpPr>
        <p:spPr>
          <a:ln/>
        </p:spPr>
        <p:txBody>
          <a:bodyPr/>
          <a:lstStyle>
            <a:lvl1pPr>
              <a:defRPr/>
            </a:lvl1pPr>
          </a:lstStyle>
          <a:p>
            <a:pPr>
              <a:defRPr/>
            </a:pPr>
            <a:r>
              <a:rPr lang="es-ES">
                <a:solidFill>
                  <a:srgbClr val="333399"/>
                </a:solidFill>
              </a:rPr>
              <a:t>páxina </a:t>
            </a:r>
            <a:fld id="{1AE27F9D-5D00-4A72-AA45-31FC70C6F267}" type="slidenum">
              <a:rPr lang="es-ES">
                <a:solidFill>
                  <a:srgbClr val="333399"/>
                </a:solidFill>
              </a:rPr>
              <a:pPr>
                <a:defRPr/>
              </a:pPr>
              <a:t>‹Nº›</a:t>
            </a:fld>
            <a:endParaRPr lang="es-ES">
              <a:solidFill>
                <a:srgbClr val="333399"/>
              </a:solidFill>
            </a:endParaRPr>
          </a:p>
        </p:txBody>
      </p:sp>
    </p:spTree>
    <p:extLst>
      <p:ext uri="{BB962C8B-B14F-4D97-AF65-F5344CB8AC3E}">
        <p14:creationId xmlns:p14="http://schemas.microsoft.com/office/powerpoint/2010/main" val="21022836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sldNum" sz="quarter" idx="10"/>
          </p:nvPr>
        </p:nvSpPr>
        <p:spPr>
          <a:ln/>
        </p:spPr>
        <p:txBody>
          <a:bodyPr/>
          <a:lstStyle>
            <a:lvl1pPr>
              <a:defRPr/>
            </a:lvl1pPr>
          </a:lstStyle>
          <a:p>
            <a:pPr>
              <a:defRPr/>
            </a:pPr>
            <a:r>
              <a:rPr lang="es-ES">
                <a:solidFill>
                  <a:srgbClr val="333399"/>
                </a:solidFill>
              </a:rPr>
              <a:t>páxina </a:t>
            </a:r>
            <a:fld id="{8A1227D1-1D46-405A-9A50-4CF0C9C43A26}" type="slidenum">
              <a:rPr lang="es-ES">
                <a:solidFill>
                  <a:srgbClr val="333399"/>
                </a:solidFill>
              </a:rPr>
              <a:pPr>
                <a:defRPr/>
              </a:pPr>
              <a:t>‹Nº›</a:t>
            </a:fld>
            <a:endParaRPr lang="es-ES">
              <a:solidFill>
                <a:srgbClr val="333399"/>
              </a:solidFill>
            </a:endParaRPr>
          </a:p>
        </p:txBody>
      </p:sp>
    </p:spTree>
    <p:extLst>
      <p:ext uri="{BB962C8B-B14F-4D97-AF65-F5344CB8AC3E}">
        <p14:creationId xmlns:p14="http://schemas.microsoft.com/office/powerpoint/2010/main" val="5382847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18" Type="http://schemas.openxmlformats.org/officeDocument/2006/relationships/image" Target="../media/image6.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jpeg"/><Relationship Id="rId2" Type="http://schemas.openxmlformats.org/officeDocument/2006/relationships/slideLayout" Target="../slideLayouts/slideLayout2.xml"/><Relationship Id="rId16"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066117" y="404814"/>
            <a:ext cx="7694083"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s-ES" smtClean="0"/>
              <a:t>Faga clic para insertar título</a:t>
            </a:r>
          </a:p>
        </p:txBody>
      </p:sp>
      <p:sp>
        <p:nvSpPr>
          <p:cNvPr id="1027" name="Rectangle 3"/>
          <p:cNvSpPr>
            <a:spLocks noGrp="1" noChangeArrowheads="1"/>
          </p:cNvSpPr>
          <p:nvPr>
            <p:ph type="body" idx="1"/>
          </p:nvPr>
        </p:nvSpPr>
        <p:spPr bwMode="auto">
          <a:xfrm>
            <a:off x="527051" y="1196975"/>
            <a:ext cx="11055349" cy="511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0" rIns="91440" bIns="0" numCol="1" anchor="t" anchorCtr="0" compatLnSpc="1">
            <a:prstTxWarp prst="textNoShape">
              <a:avLst/>
            </a:prstTxWarp>
          </a:bodyPr>
          <a:lstStyle/>
          <a:p>
            <a:pPr lvl="0"/>
            <a:r>
              <a:rPr lang="es-ES" smtClean="0"/>
              <a:t>Faga clic para insertar texto</a:t>
            </a:r>
          </a:p>
        </p:txBody>
      </p:sp>
      <p:sp>
        <p:nvSpPr>
          <p:cNvPr id="107524" name="Rectangle 4"/>
          <p:cNvSpPr>
            <a:spLocks noGrp="1" noChangeArrowheads="1"/>
          </p:cNvSpPr>
          <p:nvPr>
            <p:ph type="sldNum" sz="quarter" idx="4"/>
          </p:nvPr>
        </p:nvSpPr>
        <p:spPr bwMode="auto">
          <a:xfrm>
            <a:off x="9108017" y="6481763"/>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chemeClr val="accent2"/>
                </a:solidFill>
                <a:latin typeface="Arial" charset="0"/>
              </a:defRPr>
            </a:lvl1pPr>
          </a:lstStyle>
          <a:p>
            <a:pPr fontAlgn="base">
              <a:spcBef>
                <a:spcPct val="0"/>
              </a:spcBef>
              <a:spcAft>
                <a:spcPct val="0"/>
              </a:spcAft>
              <a:defRPr/>
            </a:pPr>
            <a:r>
              <a:rPr lang="es-ES">
                <a:solidFill>
                  <a:srgbClr val="333399"/>
                </a:solidFill>
              </a:rPr>
              <a:t>páxina </a:t>
            </a:r>
            <a:fld id="{908BF632-408D-4DF8-BB08-4AD4B3285AD8}" type="slidenum">
              <a:rPr lang="es-ES">
                <a:solidFill>
                  <a:srgbClr val="333399"/>
                </a:solidFill>
              </a:rPr>
              <a:pPr fontAlgn="base">
                <a:spcBef>
                  <a:spcPct val="0"/>
                </a:spcBef>
                <a:spcAft>
                  <a:spcPct val="0"/>
                </a:spcAft>
                <a:defRPr/>
              </a:pPr>
              <a:t>‹Nº›</a:t>
            </a:fld>
            <a:endParaRPr lang="es-ES">
              <a:solidFill>
                <a:srgbClr val="333399"/>
              </a:solidFill>
            </a:endParaRPr>
          </a:p>
        </p:txBody>
      </p:sp>
      <p:sp>
        <p:nvSpPr>
          <p:cNvPr id="1029" name="Text Box 5"/>
          <p:cNvSpPr txBox="1">
            <a:spLocks noChangeArrowheads="1"/>
          </p:cNvSpPr>
          <p:nvPr/>
        </p:nvSpPr>
        <p:spPr bwMode="auto">
          <a:xfrm>
            <a:off x="431801" y="6557963"/>
            <a:ext cx="278341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pPr fontAlgn="base">
              <a:spcBef>
                <a:spcPct val="50000"/>
              </a:spcBef>
              <a:spcAft>
                <a:spcPct val="0"/>
              </a:spcAft>
              <a:defRPr/>
            </a:pPr>
            <a:r>
              <a:rPr lang="es-ES" sz="600" smtClean="0">
                <a:solidFill>
                  <a:srgbClr val="333399"/>
                </a:solidFill>
                <a:latin typeface="Arial" charset="0"/>
              </a:rPr>
              <a:t>Nomedoarquivo.ptt e data</a:t>
            </a:r>
          </a:p>
        </p:txBody>
      </p:sp>
      <p:pic>
        <p:nvPicPr>
          <p:cNvPr id="1030" name="Picture 6" descr="intervencion"/>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527051" y="404813"/>
            <a:ext cx="2400300"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Text Box 7"/>
          <p:cNvSpPr txBox="1">
            <a:spLocks noChangeArrowheads="1"/>
          </p:cNvSpPr>
          <p:nvPr userDrawn="1"/>
        </p:nvSpPr>
        <p:spPr bwMode="auto">
          <a:xfrm>
            <a:off x="431801" y="6557963"/>
            <a:ext cx="278341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pPr fontAlgn="base">
              <a:spcBef>
                <a:spcPct val="50000"/>
              </a:spcBef>
              <a:spcAft>
                <a:spcPct val="0"/>
              </a:spcAft>
              <a:defRPr/>
            </a:pPr>
            <a:r>
              <a:rPr lang="es-ES" sz="600" smtClean="0">
                <a:solidFill>
                  <a:srgbClr val="333399"/>
                </a:solidFill>
                <a:latin typeface="Arial" charset="0"/>
              </a:rPr>
              <a:t>Nomedoarquivo.ptt e data</a:t>
            </a:r>
          </a:p>
        </p:txBody>
      </p:sp>
      <p:pic>
        <p:nvPicPr>
          <p:cNvPr id="1032" name="Picture 8" descr="intervencion"/>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527051" y="404813"/>
            <a:ext cx="2400300"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203327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r" rtl="0" eaLnBrk="0" fontAlgn="base" hangingPunct="0">
        <a:lnSpc>
          <a:spcPct val="110000"/>
        </a:lnSpc>
        <a:spcBef>
          <a:spcPct val="0"/>
        </a:spcBef>
        <a:spcAft>
          <a:spcPct val="0"/>
        </a:spcAft>
        <a:defRPr sz="1600">
          <a:solidFill>
            <a:schemeClr val="bg2"/>
          </a:solidFill>
          <a:latin typeface="+mj-lt"/>
          <a:ea typeface="+mj-ea"/>
          <a:cs typeface="+mj-cs"/>
        </a:defRPr>
      </a:lvl1pPr>
      <a:lvl2pPr algn="r" rtl="0" eaLnBrk="0" fontAlgn="base" hangingPunct="0">
        <a:lnSpc>
          <a:spcPct val="110000"/>
        </a:lnSpc>
        <a:spcBef>
          <a:spcPct val="0"/>
        </a:spcBef>
        <a:spcAft>
          <a:spcPct val="0"/>
        </a:spcAft>
        <a:defRPr sz="1600">
          <a:solidFill>
            <a:schemeClr val="bg2"/>
          </a:solidFill>
          <a:latin typeface="Verdana" pitchFamily="34" charset="0"/>
        </a:defRPr>
      </a:lvl2pPr>
      <a:lvl3pPr algn="r" rtl="0" eaLnBrk="0" fontAlgn="base" hangingPunct="0">
        <a:lnSpc>
          <a:spcPct val="110000"/>
        </a:lnSpc>
        <a:spcBef>
          <a:spcPct val="0"/>
        </a:spcBef>
        <a:spcAft>
          <a:spcPct val="0"/>
        </a:spcAft>
        <a:defRPr sz="1600">
          <a:solidFill>
            <a:schemeClr val="bg2"/>
          </a:solidFill>
          <a:latin typeface="Verdana" pitchFamily="34" charset="0"/>
        </a:defRPr>
      </a:lvl3pPr>
      <a:lvl4pPr algn="r" rtl="0" eaLnBrk="0" fontAlgn="base" hangingPunct="0">
        <a:lnSpc>
          <a:spcPct val="110000"/>
        </a:lnSpc>
        <a:spcBef>
          <a:spcPct val="0"/>
        </a:spcBef>
        <a:spcAft>
          <a:spcPct val="0"/>
        </a:spcAft>
        <a:defRPr sz="1600">
          <a:solidFill>
            <a:schemeClr val="bg2"/>
          </a:solidFill>
          <a:latin typeface="Verdana" pitchFamily="34" charset="0"/>
        </a:defRPr>
      </a:lvl4pPr>
      <a:lvl5pPr algn="r" rtl="0" eaLnBrk="0" fontAlgn="base" hangingPunct="0">
        <a:lnSpc>
          <a:spcPct val="110000"/>
        </a:lnSpc>
        <a:spcBef>
          <a:spcPct val="0"/>
        </a:spcBef>
        <a:spcAft>
          <a:spcPct val="0"/>
        </a:spcAft>
        <a:defRPr sz="1600">
          <a:solidFill>
            <a:schemeClr val="bg2"/>
          </a:solidFill>
          <a:latin typeface="Verdana" pitchFamily="34" charset="0"/>
        </a:defRPr>
      </a:lvl5pPr>
      <a:lvl6pPr marL="457200" algn="r" rtl="0" fontAlgn="base">
        <a:lnSpc>
          <a:spcPct val="110000"/>
        </a:lnSpc>
        <a:spcBef>
          <a:spcPct val="0"/>
        </a:spcBef>
        <a:spcAft>
          <a:spcPct val="0"/>
        </a:spcAft>
        <a:defRPr sz="1600">
          <a:solidFill>
            <a:schemeClr val="bg2"/>
          </a:solidFill>
          <a:latin typeface="Verdana" pitchFamily="34" charset="0"/>
        </a:defRPr>
      </a:lvl6pPr>
      <a:lvl7pPr marL="914400" algn="r" rtl="0" fontAlgn="base">
        <a:lnSpc>
          <a:spcPct val="110000"/>
        </a:lnSpc>
        <a:spcBef>
          <a:spcPct val="0"/>
        </a:spcBef>
        <a:spcAft>
          <a:spcPct val="0"/>
        </a:spcAft>
        <a:defRPr sz="1600">
          <a:solidFill>
            <a:schemeClr val="bg2"/>
          </a:solidFill>
          <a:latin typeface="Verdana" pitchFamily="34" charset="0"/>
        </a:defRPr>
      </a:lvl7pPr>
      <a:lvl8pPr marL="1371600" algn="r" rtl="0" fontAlgn="base">
        <a:lnSpc>
          <a:spcPct val="110000"/>
        </a:lnSpc>
        <a:spcBef>
          <a:spcPct val="0"/>
        </a:spcBef>
        <a:spcAft>
          <a:spcPct val="0"/>
        </a:spcAft>
        <a:defRPr sz="1600">
          <a:solidFill>
            <a:schemeClr val="bg2"/>
          </a:solidFill>
          <a:latin typeface="Verdana" pitchFamily="34" charset="0"/>
        </a:defRPr>
      </a:lvl8pPr>
      <a:lvl9pPr marL="1828800" algn="r" rtl="0" fontAlgn="base">
        <a:lnSpc>
          <a:spcPct val="110000"/>
        </a:lnSpc>
        <a:spcBef>
          <a:spcPct val="0"/>
        </a:spcBef>
        <a:spcAft>
          <a:spcPct val="0"/>
        </a:spcAft>
        <a:defRPr sz="1600">
          <a:solidFill>
            <a:schemeClr val="bg2"/>
          </a:solidFill>
          <a:latin typeface="Verdana" pitchFamily="34" charset="0"/>
        </a:defRPr>
      </a:lvl9pPr>
    </p:titleStyle>
    <p:bodyStyle>
      <a:lvl1pPr marL="342900" indent="-342900" algn="l" rtl="0" eaLnBrk="0" fontAlgn="base" hangingPunct="0">
        <a:lnSpc>
          <a:spcPct val="195000"/>
        </a:lnSpc>
        <a:spcBef>
          <a:spcPct val="0"/>
        </a:spcBef>
        <a:spcAft>
          <a:spcPct val="0"/>
        </a:spcAft>
        <a:defRPr sz="1600">
          <a:solidFill>
            <a:schemeClr val="bg2"/>
          </a:solidFill>
          <a:latin typeface="+mn-lt"/>
          <a:ea typeface="+mn-ea"/>
          <a:cs typeface="+mn-cs"/>
        </a:defRPr>
      </a:lvl1pPr>
      <a:lvl2pPr marL="742950" indent="-285750" algn="l" rtl="0" eaLnBrk="0" fontAlgn="base" hangingPunct="0">
        <a:spcBef>
          <a:spcPct val="20000"/>
        </a:spcBef>
        <a:spcAft>
          <a:spcPct val="0"/>
        </a:spcAft>
        <a:buBlip>
          <a:blip r:embed="rId15"/>
        </a:buBlip>
        <a:defRPr sz="1600">
          <a:solidFill>
            <a:schemeClr val="tx1"/>
          </a:solidFill>
          <a:latin typeface="+mn-lt"/>
        </a:defRPr>
      </a:lvl2pPr>
      <a:lvl3pPr marL="1143000" indent="-228600" algn="l" rtl="0" eaLnBrk="0" fontAlgn="base" hangingPunct="0">
        <a:spcBef>
          <a:spcPct val="20000"/>
        </a:spcBef>
        <a:spcAft>
          <a:spcPct val="0"/>
        </a:spcAft>
        <a:buBlip>
          <a:blip r:embed="rId16"/>
        </a:buBlip>
        <a:defRPr sz="1600">
          <a:solidFill>
            <a:schemeClr val="tx1"/>
          </a:solidFill>
          <a:latin typeface="+mn-lt"/>
        </a:defRPr>
      </a:lvl3pPr>
      <a:lvl4pPr marL="1600200" indent="-228600" algn="l" rtl="0" eaLnBrk="0" fontAlgn="base" hangingPunct="0">
        <a:spcBef>
          <a:spcPct val="20000"/>
        </a:spcBef>
        <a:spcAft>
          <a:spcPct val="0"/>
        </a:spcAft>
        <a:buBlip>
          <a:blip r:embed="rId17"/>
        </a:buBlip>
        <a:defRPr sz="1600">
          <a:solidFill>
            <a:schemeClr val="tx1"/>
          </a:solidFill>
          <a:latin typeface="+mn-lt"/>
        </a:defRPr>
      </a:lvl4pPr>
      <a:lvl5pPr marL="2057400" indent="-228600" algn="l" rtl="0" eaLnBrk="0" fontAlgn="base" hangingPunct="0">
        <a:spcBef>
          <a:spcPct val="20000"/>
        </a:spcBef>
        <a:spcAft>
          <a:spcPct val="0"/>
        </a:spcAft>
        <a:buBlip>
          <a:blip r:embed="rId18"/>
        </a:buBlip>
        <a:defRPr sz="1600">
          <a:solidFill>
            <a:schemeClr val="tx1"/>
          </a:solidFill>
          <a:latin typeface="+mn-lt"/>
        </a:defRPr>
      </a:lvl5pPr>
      <a:lvl6pPr marL="2514600" indent="-228600" algn="l" rtl="0" fontAlgn="base">
        <a:spcBef>
          <a:spcPct val="20000"/>
        </a:spcBef>
        <a:spcAft>
          <a:spcPct val="0"/>
        </a:spcAft>
        <a:buBlip>
          <a:blip r:embed="rId18"/>
        </a:buBlip>
        <a:defRPr sz="1600">
          <a:solidFill>
            <a:schemeClr val="tx1"/>
          </a:solidFill>
          <a:latin typeface="+mn-lt"/>
        </a:defRPr>
      </a:lvl6pPr>
      <a:lvl7pPr marL="2971800" indent="-228600" algn="l" rtl="0" fontAlgn="base">
        <a:spcBef>
          <a:spcPct val="20000"/>
        </a:spcBef>
        <a:spcAft>
          <a:spcPct val="0"/>
        </a:spcAft>
        <a:buBlip>
          <a:blip r:embed="rId18"/>
        </a:buBlip>
        <a:defRPr sz="1600">
          <a:solidFill>
            <a:schemeClr val="tx1"/>
          </a:solidFill>
          <a:latin typeface="+mn-lt"/>
        </a:defRPr>
      </a:lvl7pPr>
      <a:lvl8pPr marL="3429000" indent="-228600" algn="l" rtl="0" fontAlgn="base">
        <a:spcBef>
          <a:spcPct val="20000"/>
        </a:spcBef>
        <a:spcAft>
          <a:spcPct val="0"/>
        </a:spcAft>
        <a:buBlip>
          <a:blip r:embed="rId18"/>
        </a:buBlip>
        <a:defRPr sz="1600">
          <a:solidFill>
            <a:schemeClr val="tx1"/>
          </a:solidFill>
          <a:latin typeface="+mn-lt"/>
        </a:defRPr>
      </a:lvl8pPr>
      <a:lvl9pPr marL="3886200" indent="-228600" algn="l" rtl="0" fontAlgn="base">
        <a:spcBef>
          <a:spcPct val="20000"/>
        </a:spcBef>
        <a:spcAft>
          <a:spcPct val="0"/>
        </a:spcAft>
        <a:buBlip>
          <a:blip r:embed="rId18"/>
        </a:buBlip>
        <a:defRPr sz="16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6.xml"/><Relationship Id="rId1" Type="http://schemas.openxmlformats.org/officeDocument/2006/relationships/themeOverride" Target="../theme/themeOverride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45"/>
          <p:cNvSpPr>
            <a:spLocks noGrp="1" noChangeArrowheads="1"/>
          </p:cNvSpPr>
          <p:nvPr>
            <p:ph type="ctrTitle" idx="4294967295"/>
          </p:nvPr>
        </p:nvSpPr>
        <p:spPr>
          <a:xfrm>
            <a:off x="880947" y="692150"/>
            <a:ext cx="10091853" cy="3960813"/>
          </a:xfrm>
        </p:spPr>
        <p:txBody>
          <a:bodyPr/>
          <a:lstStyle/>
          <a:p>
            <a:pPr algn="l" eaLnBrk="1" hangingPunct="1"/>
            <a:r>
              <a:rPr lang="es-ES" sz="4000" dirty="0">
                <a:cs typeface="Times New Roman" pitchFamily="18" charset="0"/>
              </a:rPr>
              <a:t>REGULACIÓN CONTROL FINANCIERO PERMANENTE Y AUDITORÍA </a:t>
            </a:r>
            <a:r>
              <a:rPr lang="es-ES" sz="4000" dirty="0" smtClean="0">
                <a:cs typeface="Times New Roman" pitchFamily="18" charset="0"/>
              </a:rPr>
              <a:t>PÚBLICA EN LA C.A.</a:t>
            </a:r>
            <a:r>
              <a:rPr lang="es-ES" sz="4000" dirty="0">
                <a:cs typeface="Times New Roman" pitchFamily="18" charset="0"/>
              </a:rPr>
              <a:t/>
            </a:r>
            <a:br>
              <a:rPr lang="es-ES" sz="4000" dirty="0">
                <a:cs typeface="Times New Roman" pitchFamily="18" charset="0"/>
              </a:rPr>
            </a:br>
            <a:endParaRPr lang="es-ES" sz="4000" dirty="0">
              <a:cs typeface="Times New Roman" pitchFamily="18" charset="0"/>
            </a:endParaRPr>
          </a:p>
        </p:txBody>
      </p:sp>
    </p:spTree>
    <p:extLst>
      <p:ext uri="{BB962C8B-B14F-4D97-AF65-F5344CB8AC3E}">
        <p14:creationId xmlns:p14="http://schemas.microsoft.com/office/powerpoint/2010/main" val="38255516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Marcador de número de diapositiva"/>
          <p:cNvSpPr txBox="1">
            <a:spLocks noGrp="1"/>
          </p:cNvSpPr>
          <p:nvPr/>
        </p:nvSpPr>
        <p:spPr bwMode="auto">
          <a:xfrm>
            <a:off x="8355013" y="6481763"/>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pPr algn="r" fontAlgn="base">
              <a:spcBef>
                <a:spcPct val="0"/>
              </a:spcBef>
              <a:spcAft>
                <a:spcPct val="0"/>
              </a:spcAft>
              <a:defRPr/>
            </a:pPr>
            <a:r>
              <a:rPr lang="es-ES" sz="1000">
                <a:solidFill>
                  <a:srgbClr val="333399"/>
                </a:solidFill>
                <a:latin typeface="Arial" charset="0"/>
              </a:rPr>
              <a:t>páxina </a:t>
            </a:r>
            <a:fld id="{961BFBF9-D409-40EA-B1B2-281EAA7E0009}" type="slidenum">
              <a:rPr lang="es-ES" sz="1000">
                <a:solidFill>
                  <a:srgbClr val="333399"/>
                </a:solidFill>
                <a:latin typeface="Arial" charset="0"/>
              </a:rPr>
              <a:pPr algn="r" fontAlgn="base">
                <a:spcBef>
                  <a:spcPct val="0"/>
                </a:spcBef>
                <a:spcAft>
                  <a:spcPct val="0"/>
                </a:spcAft>
                <a:defRPr/>
              </a:pPr>
              <a:t>10</a:t>
            </a:fld>
            <a:endParaRPr lang="es-ES" sz="1000">
              <a:solidFill>
                <a:srgbClr val="333399"/>
              </a:solidFill>
              <a:latin typeface="Arial" charset="0"/>
            </a:endParaRPr>
          </a:p>
        </p:txBody>
      </p:sp>
      <p:sp>
        <p:nvSpPr>
          <p:cNvPr id="25603" name="1 Título"/>
          <p:cNvSpPr>
            <a:spLocks noGrp="1"/>
          </p:cNvSpPr>
          <p:nvPr>
            <p:ph type="title" idx="4294967295"/>
          </p:nvPr>
        </p:nvSpPr>
        <p:spPr>
          <a:xfrm>
            <a:off x="4007768" y="1"/>
            <a:ext cx="6660232" cy="1023937"/>
          </a:xfrm>
        </p:spPr>
        <p:txBody>
          <a:bodyPr/>
          <a:lstStyle/>
          <a:p>
            <a:pPr algn="l" eaLnBrk="1" hangingPunct="1"/>
            <a:endParaRPr lang="es-ES" dirty="0" smtClean="0">
              <a:solidFill>
                <a:srgbClr val="2D2D8A"/>
              </a:solidFill>
            </a:endParaRPr>
          </a:p>
        </p:txBody>
      </p:sp>
      <p:sp>
        <p:nvSpPr>
          <p:cNvPr id="25604" name="2 Marcador de contenido"/>
          <p:cNvSpPr>
            <a:spLocks noGrp="1"/>
          </p:cNvSpPr>
          <p:nvPr>
            <p:ph idx="4294967295"/>
          </p:nvPr>
        </p:nvSpPr>
        <p:spPr/>
        <p:txBody>
          <a:bodyPr/>
          <a:lstStyle/>
          <a:p>
            <a:pPr marL="0" indent="0"/>
            <a:r>
              <a:rPr lang="es-ES" dirty="0" smtClean="0">
                <a:solidFill>
                  <a:srgbClr val="002060"/>
                </a:solidFill>
              </a:rPr>
              <a:t>CONTROL FINANCIERO PERMANENTE</a:t>
            </a:r>
          </a:p>
          <a:p>
            <a:pPr>
              <a:buFontTx/>
              <a:buChar char="-"/>
            </a:pPr>
            <a:r>
              <a:rPr lang="es-ES" i="1" u="sng" dirty="0" smtClean="0">
                <a:solidFill>
                  <a:srgbClr val="002060"/>
                </a:solidFill>
              </a:rPr>
              <a:t>EL ACUERDO GENERAL DE CONTROL APLICABLE A SOCIEDADES, ENTES PÚBLICOS Y FUNDACIONES</a:t>
            </a:r>
            <a:r>
              <a:rPr lang="es-ES" i="1" dirty="0" smtClean="0">
                <a:solidFill>
                  <a:srgbClr val="002060"/>
                </a:solidFill>
              </a:rPr>
              <a:t>.</a:t>
            </a:r>
            <a:r>
              <a:rPr lang="es-ES" dirty="0" smtClean="0">
                <a:solidFill>
                  <a:srgbClr val="002060"/>
                </a:solidFill>
              </a:rPr>
              <a:t> (RESOLUCIÓN DE 31 DE MARZO DE 1999 POR EL QUE SE ORDENA LA PUBLICACIÓN DEL ACUERDO DEL CONSELLO DA XUNTA DE GALICIA, DE 18 DE MARZO DE 1999, EN EL QUE SE LE DA APLICACIÓN A LA PREVISIÓN DEL ARTÍCULO 103 DE LA LEY 11/1992 DE RÉGIMEN FINANCIERO Y PRESUPUESTARIO DE GALICIA) </a:t>
            </a:r>
          </a:p>
          <a:p>
            <a:pPr marL="0" indent="0"/>
            <a:endParaRPr lang="es-ES" dirty="0" smtClean="0">
              <a:solidFill>
                <a:srgbClr val="002060"/>
              </a:solidFill>
            </a:endParaRPr>
          </a:p>
          <a:p>
            <a:r>
              <a:rPr lang="es-ES" dirty="0" smtClean="0">
                <a:solidFill>
                  <a:srgbClr val="002060"/>
                </a:solidFill>
              </a:rPr>
              <a:t>-    </a:t>
            </a:r>
            <a:r>
              <a:rPr lang="es-ES" i="1" u="sng" dirty="0" smtClean="0">
                <a:solidFill>
                  <a:srgbClr val="002060"/>
                </a:solidFill>
              </a:rPr>
              <a:t>LA RESOLUCIÓN</a:t>
            </a:r>
            <a:r>
              <a:rPr lang="es-ES" u="sng" dirty="0" smtClean="0">
                <a:solidFill>
                  <a:srgbClr val="002060"/>
                </a:solidFill>
              </a:rPr>
              <a:t> </a:t>
            </a:r>
            <a:r>
              <a:rPr lang="es-ES" i="1" u="sng" dirty="0" smtClean="0">
                <a:solidFill>
                  <a:srgbClr val="002060"/>
                </a:solidFill>
              </a:rPr>
              <a:t> DE CONTROL FINANCIERO APLICABLE EN EL INSTITUTO DE VIVIENDA Y SUELO.</a:t>
            </a:r>
            <a:r>
              <a:rPr lang="es-ES" dirty="0" smtClean="0">
                <a:solidFill>
                  <a:srgbClr val="002060"/>
                </a:solidFill>
              </a:rPr>
              <a:t>(RESOLUCIÓN DE 30 DE NOVIEMBRE DE 2009 DE LA INTERVENCIÓN GENERAL DE LA XUNTA DE GALICIA RELATIVA AL CONTROL ECONÓMICO-FINANCIERO DEL IGVS) </a:t>
            </a:r>
          </a:p>
          <a:p>
            <a:r>
              <a:rPr lang="es-ES" dirty="0" smtClean="0">
                <a:solidFill>
                  <a:srgbClr val="002060"/>
                </a:solidFill>
              </a:rPr>
              <a:t> </a:t>
            </a:r>
          </a:p>
          <a:p>
            <a:r>
              <a:rPr lang="es-ES" dirty="0" smtClean="0"/>
              <a:t>-</a:t>
            </a:r>
            <a:endParaRPr lang="es-ES" sz="1200" dirty="0"/>
          </a:p>
        </p:txBody>
      </p:sp>
      <p:sp>
        <p:nvSpPr>
          <p:cNvPr id="25605" name="3 Marcador de número de diapositiva"/>
          <p:cNvSpPr txBox="1">
            <a:spLocks noGrp="1"/>
          </p:cNvSpPr>
          <p:nvPr/>
        </p:nvSpPr>
        <p:spPr bwMode="auto">
          <a:xfrm>
            <a:off x="8355013" y="6481763"/>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pPr algn="r" fontAlgn="base">
              <a:spcBef>
                <a:spcPct val="0"/>
              </a:spcBef>
              <a:spcAft>
                <a:spcPct val="0"/>
              </a:spcAft>
              <a:defRPr/>
            </a:pPr>
            <a:r>
              <a:rPr lang="es-ES" sz="1000">
                <a:solidFill>
                  <a:srgbClr val="333399"/>
                </a:solidFill>
                <a:latin typeface="Arial" charset="0"/>
              </a:rPr>
              <a:t>páxina </a:t>
            </a:r>
            <a:fld id="{01F1FDF0-0D8B-43AC-83A2-9C495B047DED}" type="slidenum">
              <a:rPr lang="es-ES" sz="1000">
                <a:solidFill>
                  <a:srgbClr val="333399"/>
                </a:solidFill>
                <a:latin typeface="Arial" charset="0"/>
              </a:rPr>
              <a:pPr algn="r" fontAlgn="base">
                <a:spcBef>
                  <a:spcPct val="0"/>
                </a:spcBef>
                <a:spcAft>
                  <a:spcPct val="0"/>
                </a:spcAft>
                <a:defRPr/>
              </a:pPr>
              <a:t>10</a:t>
            </a:fld>
            <a:endParaRPr lang="es-ES" sz="1000">
              <a:solidFill>
                <a:srgbClr val="333399"/>
              </a:solidFill>
              <a:latin typeface="Arial" charset="0"/>
            </a:endParaRPr>
          </a:p>
        </p:txBody>
      </p:sp>
    </p:spTree>
    <p:extLst>
      <p:ext uri="{BB962C8B-B14F-4D97-AF65-F5344CB8AC3E}">
        <p14:creationId xmlns:p14="http://schemas.microsoft.com/office/powerpoint/2010/main" val="38480984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Título"/>
          <p:cNvSpPr>
            <a:spLocks noGrp="1"/>
          </p:cNvSpPr>
          <p:nvPr>
            <p:ph type="title" idx="4294967295"/>
          </p:nvPr>
        </p:nvSpPr>
        <p:spPr/>
        <p:txBody>
          <a:bodyPr/>
          <a:lstStyle/>
          <a:p>
            <a:endParaRPr lang="es-ES" smtClean="0"/>
          </a:p>
        </p:txBody>
      </p:sp>
      <p:sp>
        <p:nvSpPr>
          <p:cNvPr id="3" name="2 Marcador de contenido"/>
          <p:cNvSpPr>
            <a:spLocks noGrp="1"/>
          </p:cNvSpPr>
          <p:nvPr>
            <p:ph idx="4294967295"/>
          </p:nvPr>
        </p:nvSpPr>
        <p:spPr>
          <a:xfrm>
            <a:off x="1703512" y="1268760"/>
            <a:ext cx="8640638" cy="5039965"/>
          </a:xfrm>
        </p:spPr>
        <p:txBody>
          <a:bodyPr/>
          <a:lstStyle/>
          <a:p>
            <a:pPr>
              <a:lnSpc>
                <a:spcPct val="150000"/>
              </a:lnSpc>
              <a:defRPr/>
            </a:pPr>
            <a:r>
              <a:rPr lang="es-ES" sz="4000" b="1" dirty="0">
                <a:solidFill>
                  <a:schemeClr val="tx1">
                    <a:lumMod val="50000"/>
                    <a:lumOff val="50000"/>
                  </a:schemeClr>
                </a:solidFill>
              </a:rPr>
              <a:t> 	</a:t>
            </a:r>
            <a:r>
              <a:rPr lang="es-ES" sz="3200" dirty="0">
                <a:solidFill>
                  <a:schemeClr val="tx1">
                    <a:lumMod val="50000"/>
                    <a:lumOff val="50000"/>
                  </a:schemeClr>
                </a:solidFill>
              </a:rPr>
              <a:t>REGULACIÓN DEL CONTROL DEL SECTOR PÚBLICO INSTITUCIONAL. </a:t>
            </a:r>
          </a:p>
          <a:p>
            <a:pPr>
              <a:lnSpc>
                <a:spcPct val="150000"/>
              </a:lnSpc>
              <a:defRPr/>
            </a:pPr>
            <a:endParaRPr lang="es-ES" sz="3200" dirty="0">
              <a:solidFill>
                <a:schemeClr val="tx1">
                  <a:lumMod val="50000"/>
                  <a:lumOff val="50000"/>
                </a:schemeClr>
              </a:solidFill>
            </a:endParaRPr>
          </a:p>
          <a:p>
            <a:pPr>
              <a:lnSpc>
                <a:spcPct val="150000"/>
              </a:lnSpc>
              <a:defRPr/>
            </a:pPr>
            <a:r>
              <a:rPr lang="es-ES" sz="3200" dirty="0">
                <a:solidFill>
                  <a:schemeClr val="tx1">
                    <a:lumMod val="50000"/>
                    <a:lumOff val="50000"/>
                  </a:schemeClr>
                </a:solidFill>
              </a:rPr>
              <a:t>	CONTROL FINANCIERO PERMANENTE </a:t>
            </a:r>
          </a:p>
          <a:p>
            <a:pPr>
              <a:defRPr/>
            </a:pPr>
            <a:endParaRPr lang="es-ES" sz="4000" dirty="0"/>
          </a:p>
        </p:txBody>
      </p:sp>
      <p:sp>
        <p:nvSpPr>
          <p:cNvPr id="13316" name="3 Marcador de número de diapositiva"/>
          <p:cNvSpPr txBox="1">
            <a:spLocks noGrp="1"/>
          </p:cNvSpPr>
          <p:nvPr/>
        </p:nvSpPr>
        <p:spPr bwMode="auto">
          <a:xfrm>
            <a:off x="8355013" y="6481763"/>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pPr algn="r" fontAlgn="base">
              <a:spcBef>
                <a:spcPct val="0"/>
              </a:spcBef>
              <a:spcAft>
                <a:spcPct val="0"/>
              </a:spcAft>
            </a:pPr>
            <a:r>
              <a:rPr lang="es-ES" sz="1000">
                <a:solidFill>
                  <a:srgbClr val="333399"/>
                </a:solidFill>
                <a:latin typeface="Arial" charset="0"/>
              </a:rPr>
              <a:t>páxina </a:t>
            </a:r>
            <a:fld id="{3858CD33-6818-42CA-954F-B04EDD7281EF}" type="slidenum">
              <a:rPr lang="es-ES" sz="1000">
                <a:solidFill>
                  <a:srgbClr val="333399"/>
                </a:solidFill>
                <a:latin typeface="Arial" charset="0"/>
              </a:rPr>
              <a:pPr algn="r" fontAlgn="base">
                <a:spcBef>
                  <a:spcPct val="0"/>
                </a:spcBef>
                <a:spcAft>
                  <a:spcPct val="0"/>
                </a:spcAft>
              </a:pPr>
              <a:t>11</a:t>
            </a:fld>
            <a:endParaRPr lang="es-ES" sz="1000">
              <a:solidFill>
                <a:srgbClr val="333399"/>
              </a:solidFill>
              <a:latin typeface="Arial" charset="0"/>
            </a:endParaRPr>
          </a:p>
        </p:txBody>
      </p:sp>
    </p:spTree>
    <p:extLst>
      <p:ext uri="{BB962C8B-B14F-4D97-AF65-F5344CB8AC3E}">
        <p14:creationId xmlns:p14="http://schemas.microsoft.com/office/powerpoint/2010/main" val="5224591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Marcador de número de diapositiva"/>
          <p:cNvSpPr txBox="1">
            <a:spLocks noGrp="1"/>
          </p:cNvSpPr>
          <p:nvPr/>
        </p:nvSpPr>
        <p:spPr bwMode="auto">
          <a:xfrm>
            <a:off x="8355013" y="6481763"/>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pPr algn="r" fontAlgn="base">
              <a:spcBef>
                <a:spcPct val="0"/>
              </a:spcBef>
              <a:spcAft>
                <a:spcPct val="0"/>
              </a:spcAft>
            </a:pPr>
            <a:r>
              <a:rPr lang="es-ES" sz="1000">
                <a:solidFill>
                  <a:srgbClr val="333399"/>
                </a:solidFill>
                <a:latin typeface="Arial" charset="0"/>
              </a:rPr>
              <a:t>páxina </a:t>
            </a:r>
            <a:fld id="{9D672FD7-9305-46A6-8C82-6CF4B9BF7CAC}" type="slidenum">
              <a:rPr lang="es-ES" sz="1000">
                <a:solidFill>
                  <a:srgbClr val="333399"/>
                </a:solidFill>
                <a:latin typeface="Arial" charset="0"/>
              </a:rPr>
              <a:pPr algn="r" fontAlgn="base">
                <a:spcBef>
                  <a:spcPct val="0"/>
                </a:spcBef>
                <a:spcAft>
                  <a:spcPct val="0"/>
                </a:spcAft>
              </a:pPr>
              <a:t>12</a:t>
            </a:fld>
            <a:endParaRPr lang="es-ES" sz="1000">
              <a:solidFill>
                <a:srgbClr val="333399"/>
              </a:solidFill>
              <a:latin typeface="Arial" charset="0"/>
            </a:endParaRPr>
          </a:p>
        </p:txBody>
      </p:sp>
      <p:sp>
        <p:nvSpPr>
          <p:cNvPr id="14340" name="2 Marcador de contenido"/>
          <p:cNvSpPr>
            <a:spLocks noGrp="1"/>
          </p:cNvSpPr>
          <p:nvPr>
            <p:ph idx="4294967295"/>
          </p:nvPr>
        </p:nvSpPr>
        <p:spPr/>
        <p:txBody>
          <a:bodyPr/>
          <a:lstStyle/>
          <a:p>
            <a:pPr eaLnBrk="1" hangingPunct="1"/>
            <a:r>
              <a:rPr lang="es-ES" sz="2800" dirty="0" smtClean="0">
                <a:solidFill>
                  <a:srgbClr val="002060"/>
                </a:solidFill>
              </a:rPr>
              <a:t>   </a:t>
            </a:r>
            <a:r>
              <a:rPr lang="es-ES" sz="2400" dirty="0" smtClean="0">
                <a:solidFill>
                  <a:srgbClr val="002060"/>
                </a:solidFill>
              </a:rPr>
              <a:t>CONTROL </a:t>
            </a:r>
            <a:r>
              <a:rPr lang="es-ES" sz="2400" dirty="0">
                <a:solidFill>
                  <a:srgbClr val="002060"/>
                </a:solidFill>
              </a:rPr>
              <a:t>FINANCIERO DEL SECTOR PÚBLICO INSTITUCIONAL</a:t>
            </a:r>
          </a:p>
          <a:p>
            <a:pPr eaLnBrk="1" hangingPunct="1"/>
            <a:r>
              <a:rPr lang="es-ES" i="1" dirty="0" smtClean="0">
                <a:solidFill>
                  <a:srgbClr val="002060"/>
                </a:solidFill>
              </a:rPr>
              <a:t> </a:t>
            </a:r>
          </a:p>
          <a:p>
            <a:pPr eaLnBrk="1" hangingPunct="1"/>
            <a:r>
              <a:rPr lang="es-ES" i="1" dirty="0" smtClean="0">
                <a:solidFill>
                  <a:srgbClr val="002060"/>
                </a:solidFill>
              </a:rPr>
              <a:t>	                    </a:t>
            </a:r>
            <a:r>
              <a:rPr lang="es-ES" sz="2400" dirty="0">
                <a:solidFill>
                  <a:srgbClr val="002060"/>
                </a:solidFill>
              </a:rPr>
              <a:t>CONTROL FINANCIERO PERMANENTE</a:t>
            </a:r>
          </a:p>
          <a:p>
            <a:pPr eaLnBrk="1" hangingPunct="1"/>
            <a:endParaRPr lang="es-ES" dirty="0" smtClean="0">
              <a:solidFill>
                <a:srgbClr val="002060"/>
              </a:solidFill>
            </a:endParaRPr>
          </a:p>
          <a:p>
            <a:pPr eaLnBrk="1" hangingPunct="1"/>
            <a:r>
              <a:rPr lang="es-ES" dirty="0" smtClean="0">
                <a:solidFill>
                  <a:srgbClr val="002060"/>
                </a:solidFill>
              </a:rPr>
              <a:t>                         </a:t>
            </a:r>
            <a:r>
              <a:rPr lang="es-ES" sz="2400" dirty="0">
                <a:solidFill>
                  <a:srgbClr val="002060"/>
                </a:solidFill>
              </a:rPr>
              <a:t>PLAN ANUAL DE AUDITORÍAS</a:t>
            </a:r>
          </a:p>
          <a:p>
            <a:pPr eaLnBrk="1" hangingPunct="1"/>
            <a:endParaRPr lang="es-ES" dirty="0" smtClean="0">
              <a:solidFill>
                <a:srgbClr val="002060"/>
              </a:solidFill>
            </a:endParaRPr>
          </a:p>
        </p:txBody>
      </p:sp>
      <p:sp>
        <p:nvSpPr>
          <p:cNvPr id="14341" name="3 Marcador de número de diapositiva"/>
          <p:cNvSpPr txBox="1">
            <a:spLocks noGrp="1"/>
          </p:cNvSpPr>
          <p:nvPr/>
        </p:nvSpPr>
        <p:spPr bwMode="auto">
          <a:xfrm>
            <a:off x="8355013" y="6481763"/>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pPr algn="r" fontAlgn="base">
              <a:spcBef>
                <a:spcPct val="0"/>
              </a:spcBef>
              <a:spcAft>
                <a:spcPct val="0"/>
              </a:spcAft>
            </a:pPr>
            <a:r>
              <a:rPr lang="es-ES" sz="1000">
                <a:solidFill>
                  <a:srgbClr val="333399"/>
                </a:solidFill>
                <a:latin typeface="Arial" charset="0"/>
              </a:rPr>
              <a:t>páxina </a:t>
            </a:r>
            <a:fld id="{E1DFBA98-4241-4854-98A7-39C6EC4B4350}" type="slidenum">
              <a:rPr lang="es-ES" sz="1000">
                <a:solidFill>
                  <a:srgbClr val="333399"/>
                </a:solidFill>
                <a:latin typeface="Arial" charset="0"/>
              </a:rPr>
              <a:pPr algn="r" fontAlgn="base">
                <a:spcBef>
                  <a:spcPct val="0"/>
                </a:spcBef>
                <a:spcAft>
                  <a:spcPct val="0"/>
                </a:spcAft>
              </a:pPr>
              <a:t>12</a:t>
            </a:fld>
            <a:endParaRPr lang="es-ES" sz="1000">
              <a:solidFill>
                <a:srgbClr val="333399"/>
              </a:solidFill>
              <a:latin typeface="Arial" charset="0"/>
            </a:endParaRPr>
          </a:p>
        </p:txBody>
      </p:sp>
      <p:sp>
        <p:nvSpPr>
          <p:cNvPr id="5" name="4 Flecha a la derecha con bandas"/>
          <p:cNvSpPr/>
          <p:nvPr/>
        </p:nvSpPr>
        <p:spPr bwMode="auto">
          <a:xfrm>
            <a:off x="1293464" y="3864759"/>
            <a:ext cx="977900" cy="484188"/>
          </a:xfrm>
          <a:prstGeom prst="stripedRightArrow">
            <a:avLst/>
          </a:prstGeom>
          <a:solidFill>
            <a:schemeClr val="accent1"/>
          </a:solidFill>
          <a:ln w="9525" cap="flat" cmpd="sng" algn="ctr">
            <a:solidFill>
              <a:schemeClr val="tx1"/>
            </a:solidFill>
            <a:prstDash val="solid"/>
            <a:round/>
            <a:headEnd type="none" w="med" len="med"/>
            <a:tailEnd type="none" w="med" len="med"/>
          </a:ln>
          <a:effectLst/>
        </p:spPr>
        <p:txBody>
          <a:bodyPr/>
          <a:lstStyle/>
          <a:p>
            <a:pPr eaLnBrk="0" fontAlgn="base" hangingPunct="0">
              <a:spcBef>
                <a:spcPct val="0"/>
              </a:spcBef>
              <a:spcAft>
                <a:spcPct val="0"/>
              </a:spcAft>
              <a:defRPr/>
            </a:pPr>
            <a:endParaRPr lang="es-ES">
              <a:solidFill>
                <a:srgbClr val="000000"/>
              </a:solidFill>
              <a:latin typeface="Arial" pitchFamily="34" charset="0"/>
            </a:endParaRPr>
          </a:p>
        </p:txBody>
      </p:sp>
      <p:sp>
        <p:nvSpPr>
          <p:cNvPr id="6" name="5 Flecha a la derecha con bandas"/>
          <p:cNvSpPr/>
          <p:nvPr/>
        </p:nvSpPr>
        <p:spPr bwMode="auto">
          <a:xfrm>
            <a:off x="1288779" y="2690217"/>
            <a:ext cx="977900" cy="484187"/>
          </a:xfrm>
          <a:prstGeom prst="stripedRightArrow">
            <a:avLst/>
          </a:prstGeom>
          <a:solidFill>
            <a:schemeClr val="accent1"/>
          </a:solidFill>
          <a:ln w="9525" cap="flat" cmpd="sng" algn="ctr">
            <a:solidFill>
              <a:schemeClr val="tx1"/>
            </a:solidFill>
            <a:prstDash val="solid"/>
            <a:round/>
            <a:headEnd type="none" w="med" len="med"/>
            <a:tailEnd type="none" w="med" len="med"/>
          </a:ln>
          <a:effectLst/>
        </p:spPr>
        <p:txBody>
          <a:bodyPr/>
          <a:lstStyle/>
          <a:p>
            <a:pPr eaLnBrk="0" fontAlgn="base" hangingPunct="0">
              <a:spcBef>
                <a:spcPct val="0"/>
              </a:spcBef>
              <a:spcAft>
                <a:spcPct val="0"/>
              </a:spcAft>
              <a:defRPr/>
            </a:pPr>
            <a:endParaRPr lang="es-ES">
              <a:solidFill>
                <a:srgbClr val="000000"/>
              </a:solidFill>
              <a:latin typeface="Arial" pitchFamily="34" charset="0"/>
            </a:endParaRPr>
          </a:p>
        </p:txBody>
      </p:sp>
    </p:spTree>
    <p:extLst>
      <p:ext uri="{BB962C8B-B14F-4D97-AF65-F5344CB8AC3E}">
        <p14:creationId xmlns:p14="http://schemas.microsoft.com/office/powerpoint/2010/main" val="33658667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3 Marcador de número de diapositiva"/>
          <p:cNvSpPr txBox="1">
            <a:spLocks noGrp="1"/>
          </p:cNvSpPr>
          <p:nvPr/>
        </p:nvSpPr>
        <p:spPr bwMode="auto">
          <a:xfrm>
            <a:off x="8355013" y="6481763"/>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pPr algn="r" fontAlgn="base">
              <a:spcBef>
                <a:spcPct val="0"/>
              </a:spcBef>
              <a:spcAft>
                <a:spcPct val="0"/>
              </a:spcAft>
            </a:pPr>
            <a:r>
              <a:rPr lang="es-ES" sz="1000">
                <a:solidFill>
                  <a:srgbClr val="333399"/>
                </a:solidFill>
                <a:latin typeface="Arial" charset="0"/>
              </a:rPr>
              <a:t>páxina </a:t>
            </a:r>
            <a:fld id="{955EF14A-F1F4-45E5-80C5-69A67443AC05}" type="slidenum">
              <a:rPr lang="es-ES" sz="1000">
                <a:solidFill>
                  <a:srgbClr val="333399"/>
                </a:solidFill>
                <a:latin typeface="Arial" charset="0"/>
              </a:rPr>
              <a:pPr algn="r" fontAlgn="base">
                <a:spcBef>
                  <a:spcPct val="0"/>
                </a:spcBef>
                <a:spcAft>
                  <a:spcPct val="0"/>
                </a:spcAft>
              </a:pPr>
              <a:t>13</a:t>
            </a:fld>
            <a:endParaRPr lang="es-ES" sz="1000">
              <a:solidFill>
                <a:srgbClr val="333399"/>
              </a:solidFill>
              <a:latin typeface="Arial" charset="0"/>
            </a:endParaRPr>
          </a:p>
        </p:txBody>
      </p:sp>
      <p:sp>
        <p:nvSpPr>
          <p:cNvPr id="7172" name="Rectangle 3"/>
          <p:cNvSpPr>
            <a:spLocks noGrp="1" noChangeArrowheads="1"/>
          </p:cNvSpPr>
          <p:nvPr>
            <p:ph type="body" idx="4294967295"/>
          </p:nvPr>
        </p:nvSpPr>
        <p:spPr>
          <a:xfrm>
            <a:off x="1524001" y="981075"/>
            <a:ext cx="8291513" cy="5111750"/>
          </a:xfrm>
        </p:spPr>
        <p:txBody>
          <a:bodyPr/>
          <a:lstStyle/>
          <a:p>
            <a:pPr eaLnBrk="1" hangingPunct="1"/>
            <a:r>
              <a:rPr lang="es-ES" smtClean="0"/>
              <a:t> </a:t>
            </a:r>
          </a:p>
        </p:txBody>
      </p:sp>
      <p:sp>
        <p:nvSpPr>
          <p:cNvPr id="7173" name="Rectangle 4"/>
          <p:cNvSpPr>
            <a:spLocks noChangeArrowheads="1"/>
          </p:cNvSpPr>
          <p:nvPr/>
        </p:nvSpPr>
        <p:spPr bwMode="auto">
          <a:xfrm>
            <a:off x="663677" y="1052514"/>
            <a:ext cx="9536011" cy="7786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p>
            <a:pPr marL="342900" indent="-342900" fontAlgn="base">
              <a:spcBef>
                <a:spcPct val="0"/>
              </a:spcBef>
              <a:spcAft>
                <a:spcPct val="0"/>
              </a:spcAft>
              <a:defRPr/>
            </a:pPr>
            <a:endParaRPr lang="es-ES" sz="1400" b="1" u="sng" dirty="0">
              <a:solidFill>
                <a:srgbClr val="808080"/>
              </a:solidFill>
              <a:latin typeface="Arial" charset="0"/>
            </a:endParaRPr>
          </a:p>
          <a:p>
            <a:pPr marL="342900" indent="-342900" fontAlgn="base">
              <a:spcBef>
                <a:spcPct val="0"/>
              </a:spcBef>
              <a:spcAft>
                <a:spcPct val="0"/>
              </a:spcAft>
              <a:defRPr/>
            </a:pPr>
            <a:endParaRPr lang="es-ES" sz="1400" b="1" u="sng" dirty="0">
              <a:solidFill>
                <a:srgbClr val="808080"/>
              </a:solidFill>
              <a:latin typeface="Arial" charset="0"/>
            </a:endParaRPr>
          </a:p>
          <a:p>
            <a:pPr lvl="1" algn="just" fontAlgn="base">
              <a:spcBef>
                <a:spcPct val="0"/>
              </a:spcBef>
              <a:spcAft>
                <a:spcPct val="0"/>
              </a:spcAft>
              <a:defRPr/>
            </a:pPr>
            <a:endParaRPr lang="gl-ES" dirty="0">
              <a:solidFill>
                <a:srgbClr val="333399"/>
              </a:solidFill>
              <a:latin typeface="Verdana"/>
            </a:endParaRPr>
          </a:p>
          <a:p>
            <a:pPr lvl="1" algn="just" fontAlgn="base">
              <a:spcBef>
                <a:spcPct val="0"/>
              </a:spcBef>
              <a:spcAft>
                <a:spcPct val="0"/>
              </a:spcAft>
              <a:defRPr/>
            </a:pPr>
            <a:r>
              <a:rPr lang="gl-ES" sz="2000" dirty="0">
                <a:solidFill>
                  <a:srgbClr val="002060"/>
                </a:solidFill>
                <a:latin typeface="Verdana"/>
              </a:rPr>
              <a:t>CONTROL FINANCIERO PERMANENTE</a:t>
            </a:r>
          </a:p>
          <a:p>
            <a:pPr lvl="1" algn="just" fontAlgn="base">
              <a:spcBef>
                <a:spcPct val="0"/>
              </a:spcBef>
              <a:spcAft>
                <a:spcPct val="0"/>
              </a:spcAft>
              <a:defRPr/>
            </a:pPr>
            <a:endParaRPr lang="gl-ES" sz="2000" dirty="0">
              <a:solidFill>
                <a:srgbClr val="002060"/>
              </a:solidFill>
              <a:latin typeface="Verdana"/>
            </a:endParaRPr>
          </a:p>
          <a:p>
            <a:pPr marL="800100" lvl="1" indent="-342900" algn="just" fontAlgn="base">
              <a:spcBef>
                <a:spcPct val="0"/>
              </a:spcBef>
              <a:spcAft>
                <a:spcPct val="0"/>
              </a:spcAft>
              <a:buFont typeface="Wingdings" pitchFamily="2" charset="2"/>
              <a:buChar char="q"/>
              <a:defRPr/>
            </a:pPr>
            <a:r>
              <a:rPr lang="gl-ES" u="sng" dirty="0">
                <a:solidFill>
                  <a:srgbClr val="002060"/>
                </a:solidFill>
                <a:latin typeface="Verdana"/>
              </a:rPr>
              <a:t>ÁMBITO DEL CONTROL:</a:t>
            </a:r>
            <a:r>
              <a:rPr lang="gl-ES" dirty="0">
                <a:solidFill>
                  <a:srgbClr val="002060"/>
                </a:solidFill>
                <a:latin typeface="Verdana"/>
              </a:rPr>
              <a:t> </a:t>
            </a:r>
          </a:p>
          <a:p>
            <a:pPr lvl="2" algn="just" fontAlgn="base">
              <a:spcBef>
                <a:spcPct val="0"/>
              </a:spcBef>
              <a:spcAft>
                <a:spcPct val="0"/>
              </a:spcAft>
              <a:defRPr/>
            </a:pPr>
            <a:r>
              <a:rPr lang="gl-ES" dirty="0">
                <a:solidFill>
                  <a:srgbClr val="002060"/>
                </a:solidFill>
                <a:latin typeface="Verdana"/>
              </a:rPr>
              <a:t>LOS SERVICIOS DE LA COMUNIDAD, LOS ORGANISMOS AUTÓNOMOS, LOS ENTES PÚBLICOS Y LAS SOCIEDADES PÚBLICAS  </a:t>
            </a:r>
          </a:p>
          <a:p>
            <a:pPr lvl="2" algn="just" fontAlgn="base">
              <a:spcBef>
                <a:spcPct val="0"/>
              </a:spcBef>
              <a:spcAft>
                <a:spcPct val="0"/>
              </a:spcAft>
              <a:defRPr/>
            </a:pPr>
            <a:endParaRPr lang="gl-ES" dirty="0">
              <a:solidFill>
                <a:srgbClr val="002060"/>
              </a:solidFill>
              <a:latin typeface="Verdana"/>
            </a:endParaRPr>
          </a:p>
          <a:p>
            <a:pPr marL="800100" lvl="1" indent="-342900" algn="just" fontAlgn="base">
              <a:spcBef>
                <a:spcPct val="0"/>
              </a:spcBef>
              <a:spcAft>
                <a:spcPct val="0"/>
              </a:spcAft>
              <a:buFont typeface="Wingdings" pitchFamily="2" charset="2"/>
              <a:buChar char="q"/>
              <a:defRPr/>
            </a:pPr>
            <a:r>
              <a:rPr lang="gl-ES" u="sng" dirty="0">
                <a:solidFill>
                  <a:srgbClr val="002060"/>
                </a:solidFill>
                <a:latin typeface="Verdana"/>
              </a:rPr>
              <a:t>OBJETO DEL CONTROL</a:t>
            </a:r>
          </a:p>
          <a:p>
            <a:pPr lvl="2" algn="just" fontAlgn="base">
              <a:spcBef>
                <a:spcPct val="0"/>
              </a:spcBef>
              <a:spcAft>
                <a:spcPct val="0"/>
              </a:spcAft>
              <a:defRPr/>
            </a:pPr>
            <a:r>
              <a:rPr lang="gl-ES" dirty="0">
                <a:solidFill>
                  <a:srgbClr val="002060"/>
                </a:solidFill>
                <a:latin typeface="Verdana"/>
              </a:rPr>
              <a:t>COMPROBAR SU ADECUADO FUNCIONAMENTO TANTO EN EL ASPECTO ORGANIZATIVO COMO EN EL ECONÓMICO-FINANCIERO.</a:t>
            </a:r>
            <a:endParaRPr lang="es-ES" dirty="0">
              <a:solidFill>
                <a:srgbClr val="002060"/>
              </a:solidFill>
              <a:latin typeface="Verdana"/>
            </a:endParaRPr>
          </a:p>
          <a:p>
            <a:pPr marL="1714500" lvl="3" indent="-342900" algn="just" fontAlgn="base">
              <a:spcBef>
                <a:spcPct val="0"/>
              </a:spcBef>
              <a:spcAft>
                <a:spcPct val="0"/>
              </a:spcAft>
              <a:buFont typeface="Wingdings" pitchFamily="2" charset="2"/>
              <a:buChar char="q"/>
              <a:defRPr/>
            </a:pPr>
            <a:endParaRPr lang="es-ES" i="1" dirty="0">
              <a:solidFill>
                <a:srgbClr val="002060"/>
              </a:solidFill>
              <a:latin typeface="Verdana"/>
            </a:endParaRPr>
          </a:p>
          <a:p>
            <a:pPr marL="800100" lvl="1" indent="-342900" algn="ctr" fontAlgn="base">
              <a:spcBef>
                <a:spcPct val="0"/>
              </a:spcBef>
              <a:spcAft>
                <a:spcPct val="0"/>
              </a:spcAft>
              <a:defRPr/>
            </a:pPr>
            <a:endParaRPr lang="es-ES" dirty="0">
              <a:solidFill>
                <a:srgbClr val="333399"/>
              </a:solidFill>
              <a:latin typeface="Verdana"/>
            </a:endParaRPr>
          </a:p>
          <a:p>
            <a:pPr marL="800100" lvl="1" indent="-342900" algn="ctr" fontAlgn="base">
              <a:spcBef>
                <a:spcPct val="0"/>
              </a:spcBef>
              <a:spcAft>
                <a:spcPct val="0"/>
              </a:spcAft>
              <a:defRPr/>
            </a:pPr>
            <a:endParaRPr lang="es-ES" sz="1400" u="sng" dirty="0">
              <a:solidFill>
                <a:srgbClr val="808080"/>
              </a:solidFill>
              <a:latin typeface="Arial" charset="0"/>
            </a:endParaRPr>
          </a:p>
          <a:p>
            <a:pPr marL="800100" lvl="1" indent="-342900" algn="ctr" fontAlgn="base">
              <a:spcBef>
                <a:spcPct val="0"/>
              </a:spcBef>
              <a:spcAft>
                <a:spcPct val="0"/>
              </a:spcAft>
              <a:defRPr/>
            </a:pPr>
            <a:endParaRPr lang="es-ES" sz="1400" b="1" u="sng" dirty="0">
              <a:solidFill>
                <a:srgbClr val="808080"/>
              </a:solidFill>
              <a:latin typeface="Arial" charset="0"/>
            </a:endParaRPr>
          </a:p>
          <a:p>
            <a:pPr marL="342900" indent="-342900" algn="ctr" fontAlgn="base">
              <a:spcBef>
                <a:spcPct val="0"/>
              </a:spcBef>
              <a:spcAft>
                <a:spcPct val="0"/>
              </a:spcAft>
              <a:defRPr/>
            </a:pPr>
            <a:endParaRPr lang="es-ES" sz="1400" b="1" u="sng" dirty="0">
              <a:solidFill>
                <a:srgbClr val="808080"/>
              </a:solidFill>
              <a:latin typeface="Arial" charset="0"/>
            </a:endParaRPr>
          </a:p>
          <a:p>
            <a:pPr marL="342900" indent="-342900" algn="ctr" fontAlgn="base">
              <a:spcBef>
                <a:spcPct val="0"/>
              </a:spcBef>
              <a:spcAft>
                <a:spcPct val="0"/>
              </a:spcAft>
              <a:defRPr/>
            </a:pPr>
            <a:endParaRPr lang="es-ES" sz="1400" b="1" u="sng" dirty="0">
              <a:solidFill>
                <a:srgbClr val="808080"/>
              </a:solidFill>
              <a:latin typeface="Arial" charset="0"/>
            </a:endParaRPr>
          </a:p>
          <a:p>
            <a:pPr marL="342900" indent="-342900" algn="ctr" fontAlgn="base">
              <a:spcBef>
                <a:spcPct val="0"/>
              </a:spcBef>
              <a:spcAft>
                <a:spcPct val="0"/>
              </a:spcAft>
              <a:defRPr/>
            </a:pPr>
            <a:endParaRPr lang="es-ES" sz="1400" b="1" u="sng" dirty="0">
              <a:solidFill>
                <a:srgbClr val="808080"/>
              </a:solidFill>
              <a:latin typeface="Arial" charset="0"/>
            </a:endParaRPr>
          </a:p>
          <a:p>
            <a:pPr marL="342900" indent="-342900" algn="ctr" fontAlgn="base">
              <a:spcBef>
                <a:spcPct val="0"/>
              </a:spcBef>
              <a:spcAft>
                <a:spcPct val="0"/>
              </a:spcAft>
              <a:defRPr/>
            </a:pPr>
            <a:endParaRPr lang="es-ES" sz="1400" b="1" u="sng" dirty="0">
              <a:solidFill>
                <a:srgbClr val="808080"/>
              </a:solidFill>
              <a:latin typeface="Arial" charset="0"/>
            </a:endParaRPr>
          </a:p>
          <a:p>
            <a:pPr marL="342900" indent="-342900" algn="ctr" fontAlgn="base">
              <a:spcBef>
                <a:spcPct val="0"/>
              </a:spcBef>
              <a:spcAft>
                <a:spcPct val="0"/>
              </a:spcAft>
              <a:defRPr/>
            </a:pPr>
            <a:endParaRPr lang="es-ES" sz="1400" b="1" u="sng" dirty="0">
              <a:solidFill>
                <a:srgbClr val="808080"/>
              </a:solidFill>
              <a:latin typeface="Arial" charset="0"/>
            </a:endParaRPr>
          </a:p>
          <a:p>
            <a:pPr marL="342900" indent="-342900" algn="ctr" fontAlgn="base">
              <a:spcBef>
                <a:spcPct val="0"/>
              </a:spcBef>
              <a:spcAft>
                <a:spcPct val="0"/>
              </a:spcAft>
              <a:defRPr/>
            </a:pPr>
            <a:endParaRPr lang="es-ES" sz="1400" b="1" u="sng" dirty="0">
              <a:solidFill>
                <a:srgbClr val="808080"/>
              </a:solidFill>
              <a:latin typeface="Arial" charset="0"/>
            </a:endParaRPr>
          </a:p>
          <a:p>
            <a:pPr marL="342900" indent="-342900" algn="ctr" fontAlgn="base">
              <a:spcBef>
                <a:spcPct val="0"/>
              </a:spcBef>
              <a:spcAft>
                <a:spcPct val="0"/>
              </a:spcAft>
              <a:defRPr/>
            </a:pPr>
            <a:endParaRPr lang="es-ES" sz="1400" b="1" u="sng" dirty="0">
              <a:solidFill>
                <a:srgbClr val="808080"/>
              </a:solidFill>
              <a:latin typeface="Arial" charset="0"/>
            </a:endParaRPr>
          </a:p>
          <a:p>
            <a:pPr marL="342900" indent="-342900" algn="ctr" fontAlgn="base">
              <a:spcBef>
                <a:spcPct val="0"/>
              </a:spcBef>
              <a:spcAft>
                <a:spcPct val="0"/>
              </a:spcAft>
              <a:defRPr/>
            </a:pPr>
            <a:endParaRPr lang="es-ES" sz="1400" b="1" u="sng" dirty="0">
              <a:solidFill>
                <a:srgbClr val="808080"/>
              </a:solidFill>
              <a:latin typeface="Arial" charset="0"/>
            </a:endParaRPr>
          </a:p>
          <a:p>
            <a:pPr marL="342900" indent="-342900" algn="ctr" fontAlgn="base">
              <a:spcBef>
                <a:spcPct val="0"/>
              </a:spcBef>
              <a:spcAft>
                <a:spcPct val="0"/>
              </a:spcAft>
              <a:defRPr/>
            </a:pPr>
            <a:endParaRPr lang="es-ES" sz="1400" b="1" u="sng" dirty="0">
              <a:solidFill>
                <a:srgbClr val="808080"/>
              </a:solidFill>
              <a:latin typeface="Arial" charset="0"/>
            </a:endParaRPr>
          </a:p>
          <a:p>
            <a:pPr marL="342900" indent="-342900" algn="ctr" fontAlgn="base">
              <a:spcBef>
                <a:spcPct val="0"/>
              </a:spcBef>
              <a:spcAft>
                <a:spcPct val="0"/>
              </a:spcAft>
              <a:defRPr/>
            </a:pPr>
            <a:endParaRPr lang="es-ES" sz="1400" b="1" u="sng" dirty="0">
              <a:solidFill>
                <a:srgbClr val="808080"/>
              </a:solidFill>
              <a:latin typeface="Arial" charset="0"/>
            </a:endParaRPr>
          </a:p>
          <a:p>
            <a:pPr marL="342900" indent="-342900" algn="ctr" fontAlgn="base">
              <a:spcBef>
                <a:spcPct val="0"/>
              </a:spcBef>
              <a:spcAft>
                <a:spcPct val="0"/>
              </a:spcAft>
              <a:defRPr/>
            </a:pPr>
            <a:endParaRPr lang="es-ES" sz="1400" b="1" u="sng" dirty="0">
              <a:solidFill>
                <a:srgbClr val="808080"/>
              </a:solidFill>
              <a:latin typeface="Arial" charset="0"/>
            </a:endParaRPr>
          </a:p>
          <a:p>
            <a:pPr marL="342900" indent="-342900" algn="ctr" fontAlgn="base">
              <a:spcBef>
                <a:spcPct val="0"/>
              </a:spcBef>
              <a:spcAft>
                <a:spcPct val="0"/>
              </a:spcAft>
              <a:defRPr/>
            </a:pPr>
            <a:endParaRPr lang="es-ES" sz="1400" b="1" u="sng" dirty="0">
              <a:solidFill>
                <a:srgbClr val="808080"/>
              </a:solidFill>
              <a:latin typeface="Arial" charset="0"/>
            </a:endParaRPr>
          </a:p>
          <a:p>
            <a:pPr marL="342900" indent="-342900" algn="ctr" fontAlgn="base">
              <a:spcBef>
                <a:spcPct val="0"/>
              </a:spcBef>
              <a:spcAft>
                <a:spcPct val="0"/>
              </a:spcAft>
              <a:defRPr/>
            </a:pPr>
            <a:endParaRPr lang="es-ES" sz="1400" b="1" u="sng" dirty="0">
              <a:solidFill>
                <a:srgbClr val="808080"/>
              </a:solidFill>
              <a:latin typeface="Arial" charset="0"/>
            </a:endParaRPr>
          </a:p>
          <a:p>
            <a:pPr marL="342900" indent="-342900" algn="ctr" fontAlgn="base">
              <a:spcBef>
                <a:spcPct val="0"/>
              </a:spcBef>
              <a:spcAft>
                <a:spcPct val="0"/>
              </a:spcAft>
              <a:defRPr/>
            </a:pPr>
            <a:endParaRPr lang="es-ES" sz="1400" b="1" u="sng" dirty="0">
              <a:solidFill>
                <a:srgbClr val="808080"/>
              </a:solidFill>
              <a:latin typeface="Arial" charset="0"/>
            </a:endParaRPr>
          </a:p>
          <a:p>
            <a:pPr marL="342900" indent="-342900" algn="ctr" fontAlgn="base">
              <a:spcBef>
                <a:spcPct val="0"/>
              </a:spcBef>
              <a:spcAft>
                <a:spcPct val="0"/>
              </a:spcAft>
              <a:defRPr/>
            </a:pPr>
            <a:endParaRPr lang="es-ES" sz="1400" b="1" u="sng" dirty="0">
              <a:solidFill>
                <a:srgbClr val="808080"/>
              </a:solidFill>
              <a:latin typeface="Arial" charset="0"/>
            </a:endParaRPr>
          </a:p>
          <a:p>
            <a:pPr marL="342900" indent="-342900" algn="ctr" fontAlgn="base">
              <a:spcBef>
                <a:spcPct val="0"/>
              </a:spcBef>
              <a:spcAft>
                <a:spcPct val="0"/>
              </a:spcAft>
              <a:defRPr/>
            </a:pPr>
            <a:endParaRPr lang="es-ES" sz="1400" b="1" u="sng" dirty="0">
              <a:solidFill>
                <a:srgbClr val="808080"/>
              </a:solidFill>
              <a:latin typeface="Arial" charset="0"/>
            </a:endParaRPr>
          </a:p>
        </p:txBody>
      </p:sp>
      <p:sp>
        <p:nvSpPr>
          <p:cNvPr id="7174" name="Rectangle 5"/>
          <p:cNvSpPr>
            <a:spLocks noChangeArrowheads="1"/>
          </p:cNvSpPr>
          <p:nvPr/>
        </p:nvSpPr>
        <p:spPr bwMode="auto">
          <a:xfrm>
            <a:off x="1703388" y="1052513"/>
            <a:ext cx="8640762" cy="612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fontAlgn="base">
              <a:spcBef>
                <a:spcPct val="0"/>
              </a:spcBef>
              <a:spcAft>
                <a:spcPct val="0"/>
              </a:spcAft>
            </a:pPr>
            <a:endParaRPr lang="es-ES" sz="1400" b="1" u="sng">
              <a:solidFill>
                <a:srgbClr val="333399"/>
              </a:solidFill>
              <a:latin typeface="Arial" charset="0"/>
            </a:endParaRPr>
          </a:p>
          <a:p>
            <a:pPr fontAlgn="base">
              <a:spcBef>
                <a:spcPct val="0"/>
              </a:spcBef>
              <a:spcAft>
                <a:spcPct val="0"/>
              </a:spcAft>
            </a:pPr>
            <a:endParaRPr lang="es-ES" sz="1400" b="1" u="sng">
              <a:solidFill>
                <a:srgbClr val="333399"/>
              </a:solidFill>
              <a:latin typeface="Arial" charset="0"/>
            </a:endParaRPr>
          </a:p>
          <a:p>
            <a:pPr fontAlgn="base">
              <a:spcBef>
                <a:spcPct val="0"/>
              </a:spcBef>
              <a:spcAft>
                <a:spcPct val="0"/>
              </a:spcAft>
            </a:pPr>
            <a:endParaRPr lang="es-ES" sz="1400" b="1" u="sng">
              <a:solidFill>
                <a:srgbClr val="333399"/>
              </a:solidFill>
              <a:latin typeface="Arial" charset="0"/>
            </a:endParaRPr>
          </a:p>
          <a:p>
            <a:pPr fontAlgn="base">
              <a:spcBef>
                <a:spcPct val="0"/>
              </a:spcBef>
              <a:spcAft>
                <a:spcPct val="0"/>
              </a:spcAft>
            </a:pPr>
            <a:endParaRPr lang="es-ES" sz="1400" b="1" u="sng">
              <a:solidFill>
                <a:srgbClr val="333399"/>
              </a:solidFill>
              <a:latin typeface="Arial" charset="0"/>
            </a:endParaRPr>
          </a:p>
          <a:p>
            <a:pPr fontAlgn="base">
              <a:spcBef>
                <a:spcPct val="0"/>
              </a:spcBef>
              <a:spcAft>
                <a:spcPct val="0"/>
              </a:spcAft>
            </a:pPr>
            <a:endParaRPr lang="es-ES" sz="1400" b="1" u="sng">
              <a:solidFill>
                <a:srgbClr val="333399"/>
              </a:solidFill>
              <a:latin typeface="Arial" charset="0"/>
            </a:endParaRPr>
          </a:p>
          <a:p>
            <a:pPr fontAlgn="base">
              <a:spcBef>
                <a:spcPct val="0"/>
              </a:spcBef>
              <a:spcAft>
                <a:spcPct val="0"/>
              </a:spcAft>
            </a:pPr>
            <a:endParaRPr lang="es-ES" sz="1400" b="1" u="sng">
              <a:solidFill>
                <a:srgbClr val="333399"/>
              </a:solidFill>
              <a:latin typeface="Arial" charset="0"/>
            </a:endParaRPr>
          </a:p>
          <a:p>
            <a:pPr fontAlgn="base">
              <a:spcBef>
                <a:spcPct val="0"/>
              </a:spcBef>
              <a:spcAft>
                <a:spcPct val="0"/>
              </a:spcAft>
            </a:pPr>
            <a:endParaRPr lang="es-ES" sz="1400" b="1" u="sng">
              <a:solidFill>
                <a:srgbClr val="333399"/>
              </a:solidFill>
              <a:latin typeface="Arial" charset="0"/>
            </a:endParaRPr>
          </a:p>
          <a:p>
            <a:pPr fontAlgn="base">
              <a:spcBef>
                <a:spcPct val="0"/>
              </a:spcBef>
              <a:spcAft>
                <a:spcPct val="0"/>
              </a:spcAft>
            </a:pPr>
            <a:endParaRPr lang="es-ES" sz="1400" b="1" u="sng">
              <a:solidFill>
                <a:srgbClr val="333399"/>
              </a:solidFill>
              <a:latin typeface="Arial" charset="0"/>
            </a:endParaRPr>
          </a:p>
          <a:p>
            <a:pPr fontAlgn="base">
              <a:spcBef>
                <a:spcPct val="0"/>
              </a:spcBef>
              <a:spcAft>
                <a:spcPct val="0"/>
              </a:spcAft>
            </a:pPr>
            <a:endParaRPr lang="es-ES" sz="1400" b="1" u="sng">
              <a:solidFill>
                <a:srgbClr val="333399"/>
              </a:solidFill>
              <a:latin typeface="Arial" charset="0"/>
            </a:endParaRPr>
          </a:p>
          <a:p>
            <a:pPr fontAlgn="base">
              <a:spcBef>
                <a:spcPct val="0"/>
              </a:spcBef>
              <a:spcAft>
                <a:spcPct val="0"/>
              </a:spcAft>
            </a:pPr>
            <a:endParaRPr lang="es-ES" sz="1400" b="1" u="sng">
              <a:solidFill>
                <a:srgbClr val="333399"/>
              </a:solidFill>
              <a:latin typeface="Arial" charset="0"/>
            </a:endParaRPr>
          </a:p>
          <a:p>
            <a:pPr fontAlgn="base">
              <a:spcBef>
                <a:spcPct val="0"/>
              </a:spcBef>
              <a:spcAft>
                <a:spcPct val="0"/>
              </a:spcAft>
            </a:pPr>
            <a:endParaRPr lang="es-ES" sz="1400" b="1" u="sng">
              <a:solidFill>
                <a:srgbClr val="333399"/>
              </a:solidFill>
              <a:latin typeface="Arial" charset="0"/>
            </a:endParaRPr>
          </a:p>
          <a:p>
            <a:pPr fontAlgn="base">
              <a:spcBef>
                <a:spcPct val="0"/>
              </a:spcBef>
              <a:spcAft>
                <a:spcPct val="0"/>
              </a:spcAft>
            </a:pPr>
            <a:endParaRPr lang="es-ES" sz="1400" b="1" u="sng">
              <a:solidFill>
                <a:srgbClr val="333399"/>
              </a:solidFill>
              <a:latin typeface="Arial" charset="0"/>
            </a:endParaRPr>
          </a:p>
          <a:p>
            <a:pPr fontAlgn="base">
              <a:spcBef>
                <a:spcPct val="0"/>
              </a:spcBef>
              <a:spcAft>
                <a:spcPct val="0"/>
              </a:spcAft>
            </a:pPr>
            <a:endParaRPr lang="es-ES" sz="1400" b="1" u="sng">
              <a:solidFill>
                <a:srgbClr val="333399"/>
              </a:solidFill>
              <a:latin typeface="Arial" charset="0"/>
            </a:endParaRPr>
          </a:p>
          <a:p>
            <a:pPr fontAlgn="base">
              <a:spcBef>
                <a:spcPct val="0"/>
              </a:spcBef>
              <a:spcAft>
                <a:spcPct val="0"/>
              </a:spcAft>
            </a:pPr>
            <a:endParaRPr lang="es-ES" sz="1400" b="1" u="sng">
              <a:solidFill>
                <a:srgbClr val="333399"/>
              </a:solidFill>
              <a:latin typeface="Arial" charset="0"/>
            </a:endParaRPr>
          </a:p>
          <a:p>
            <a:pPr fontAlgn="base">
              <a:spcBef>
                <a:spcPct val="0"/>
              </a:spcBef>
              <a:spcAft>
                <a:spcPct val="0"/>
              </a:spcAft>
            </a:pPr>
            <a:endParaRPr lang="es-ES" sz="1400" b="1" u="sng">
              <a:solidFill>
                <a:srgbClr val="333399"/>
              </a:solidFill>
              <a:latin typeface="Arial" charset="0"/>
            </a:endParaRPr>
          </a:p>
          <a:p>
            <a:pPr fontAlgn="base">
              <a:spcBef>
                <a:spcPct val="0"/>
              </a:spcBef>
              <a:spcAft>
                <a:spcPct val="0"/>
              </a:spcAft>
            </a:pPr>
            <a:endParaRPr lang="es-ES" sz="1400" b="1" u="sng">
              <a:solidFill>
                <a:srgbClr val="333399"/>
              </a:solidFill>
              <a:latin typeface="Arial" charset="0"/>
            </a:endParaRPr>
          </a:p>
          <a:p>
            <a:pPr fontAlgn="base">
              <a:spcBef>
                <a:spcPct val="0"/>
              </a:spcBef>
              <a:spcAft>
                <a:spcPct val="0"/>
              </a:spcAft>
            </a:pPr>
            <a:endParaRPr lang="es-ES" sz="1400" b="1" u="sng">
              <a:solidFill>
                <a:srgbClr val="333399"/>
              </a:solidFill>
              <a:latin typeface="Arial" charset="0"/>
            </a:endParaRPr>
          </a:p>
          <a:p>
            <a:pPr fontAlgn="base">
              <a:spcBef>
                <a:spcPct val="0"/>
              </a:spcBef>
              <a:spcAft>
                <a:spcPct val="0"/>
              </a:spcAft>
            </a:pPr>
            <a:endParaRPr lang="es-ES" sz="1400" b="1" u="sng">
              <a:solidFill>
                <a:srgbClr val="333399"/>
              </a:solidFill>
              <a:latin typeface="Arial" charset="0"/>
            </a:endParaRPr>
          </a:p>
          <a:p>
            <a:pPr fontAlgn="base">
              <a:spcBef>
                <a:spcPct val="0"/>
              </a:spcBef>
              <a:spcAft>
                <a:spcPct val="0"/>
              </a:spcAft>
            </a:pPr>
            <a:endParaRPr lang="es-ES" sz="1400" b="1" u="sng">
              <a:solidFill>
                <a:srgbClr val="333399"/>
              </a:solidFill>
              <a:latin typeface="Arial" charset="0"/>
            </a:endParaRPr>
          </a:p>
          <a:p>
            <a:pPr fontAlgn="base">
              <a:spcBef>
                <a:spcPct val="0"/>
              </a:spcBef>
              <a:spcAft>
                <a:spcPct val="0"/>
              </a:spcAft>
            </a:pPr>
            <a:endParaRPr lang="es-ES" sz="1400" b="1" u="sng">
              <a:solidFill>
                <a:srgbClr val="333399"/>
              </a:solidFill>
              <a:latin typeface="Arial" charset="0"/>
            </a:endParaRPr>
          </a:p>
          <a:p>
            <a:pPr fontAlgn="base">
              <a:spcBef>
                <a:spcPct val="0"/>
              </a:spcBef>
              <a:spcAft>
                <a:spcPct val="0"/>
              </a:spcAft>
            </a:pPr>
            <a:endParaRPr lang="es-ES" sz="1400" b="1" u="sng">
              <a:solidFill>
                <a:srgbClr val="333399"/>
              </a:solidFill>
              <a:latin typeface="Arial" charset="0"/>
            </a:endParaRPr>
          </a:p>
          <a:p>
            <a:pPr fontAlgn="base">
              <a:spcBef>
                <a:spcPct val="0"/>
              </a:spcBef>
              <a:spcAft>
                <a:spcPct val="0"/>
              </a:spcAft>
            </a:pPr>
            <a:endParaRPr lang="es-ES" sz="1400" b="1" u="sng">
              <a:solidFill>
                <a:srgbClr val="333399"/>
              </a:solidFill>
              <a:latin typeface="Arial" charset="0"/>
            </a:endParaRPr>
          </a:p>
          <a:p>
            <a:pPr fontAlgn="base">
              <a:spcBef>
                <a:spcPct val="0"/>
              </a:spcBef>
              <a:spcAft>
                <a:spcPct val="0"/>
              </a:spcAft>
            </a:pPr>
            <a:endParaRPr lang="es-ES" sz="1400" b="1" u="sng">
              <a:solidFill>
                <a:srgbClr val="333399"/>
              </a:solidFill>
              <a:latin typeface="Arial" charset="0"/>
            </a:endParaRPr>
          </a:p>
          <a:p>
            <a:pPr fontAlgn="base">
              <a:spcBef>
                <a:spcPct val="0"/>
              </a:spcBef>
              <a:spcAft>
                <a:spcPct val="0"/>
              </a:spcAft>
            </a:pPr>
            <a:endParaRPr lang="es-ES" sz="1400" b="1" u="sng">
              <a:solidFill>
                <a:srgbClr val="333399"/>
              </a:solidFill>
              <a:latin typeface="Arial" charset="0"/>
            </a:endParaRPr>
          </a:p>
          <a:p>
            <a:pPr fontAlgn="base">
              <a:spcBef>
                <a:spcPct val="0"/>
              </a:spcBef>
              <a:spcAft>
                <a:spcPct val="0"/>
              </a:spcAft>
            </a:pPr>
            <a:endParaRPr lang="es-ES" sz="1400" b="1" u="sng">
              <a:solidFill>
                <a:srgbClr val="333399"/>
              </a:solidFill>
              <a:latin typeface="Arial" charset="0"/>
            </a:endParaRPr>
          </a:p>
          <a:p>
            <a:pPr fontAlgn="base">
              <a:spcBef>
                <a:spcPct val="0"/>
              </a:spcBef>
              <a:spcAft>
                <a:spcPct val="0"/>
              </a:spcAft>
            </a:pPr>
            <a:endParaRPr lang="es-ES" sz="1400" b="1" u="sng">
              <a:solidFill>
                <a:srgbClr val="333399"/>
              </a:solidFill>
              <a:latin typeface="Arial" charset="0"/>
            </a:endParaRPr>
          </a:p>
          <a:p>
            <a:pPr fontAlgn="base">
              <a:spcBef>
                <a:spcPct val="0"/>
              </a:spcBef>
              <a:spcAft>
                <a:spcPct val="0"/>
              </a:spcAft>
            </a:pPr>
            <a:endParaRPr lang="es-ES" sz="1400" b="1" u="sng">
              <a:solidFill>
                <a:srgbClr val="333399"/>
              </a:solidFill>
              <a:latin typeface="Arial" charset="0"/>
            </a:endParaRPr>
          </a:p>
          <a:p>
            <a:pPr fontAlgn="base">
              <a:spcBef>
                <a:spcPct val="0"/>
              </a:spcBef>
              <a:spcAft>
                <a:spcPct val="0"/>
              </a:spcAft>
            </a:pPr>
            <a:endParaRPr lang="es-ES" sz="1400" b="1" u="sng">
              <a:solidFill>
                <a:srgbClr val="333399"/>
              </a:solidFill>
              <a:latin typeface="Arial" charset="0"/>
            </a:endParaRPr>
          </a:p>
        </p:txBody>
      </p:sp>
    </p:spTree>
    <p:extLst>
      <p:ext uri="{BB962C8B-B14F-4D97-AF65-F5344CB8AC3E}">
        <p14:creationId xmlns:p14="http://schemas.microsoft.com/office/powerpoint/2010/main" val="16373775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3 Marcador de número de diapositiva"/>
          <p:cNvSpPr txBox="1">
            <a:spLocks noGrp="1"/>
          </p:cNvSpPr>
          <p:nvPr/>
        </p:nvSpPr>
        <p:spPr bwMode="auto">
          <a:xfrm>
            <a:off x="8355013" y="6481763"/>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pPr algn="r" fontAlgn="base">
              <a:spcBef>
                <a:spcPct val="0"/>
              </a:spcBef>
              <a:spcAft>
                <a:spcPct val="0"/>
              </a:spcAft>
            </a:pPr>
            <a:r>
              <a:rPr lang="es-ES" sz="1000">
                <a:solidFill>
                  <a:srgbClr val="333399"/>
                </a:solidFill>
                <a:latin typeface="Arial" charset="0"/>
              </a:rPr>
              <a:t>páxina </a:t>
            </a:r>
            <a:fld id="{B9D4D581-8F36-4852-AC00-DAF2FF03415E}" type="slidenum">
              <a:rPr lang="es-ES" sz="1000">
                <a:solidFill>
                  <a:srgbClr val="333399"/>
                </a:solidFill>
                <a:latin typeface="Arial" charset="0"/>
              </a:rPr>
              <a:pPr algn="r" fontAlgn="base">
                <a:spcBef>
                  <a:spcPct val="0"/>
                </a:spcBef>
                <a:spcAft>
                  <a:spcPct val="0"/>
                </a:spcAft>
              </a:pPr>
              <a:t>14</a:t>
            </a:fld>
            <a:endParaRPr lang="es-ES" sz="1000">
              <a:solidFill>
                <a:srgbClr val="333399"/>
              </a:solidFill>
              <a:latin typeface="Arial" charset="0"/>
            </a:endParaRPr>
          </a:p>
        </p:txBody>
      </p:sp>
      <p:sp>
        <p:nvSpPr>
          <p:cNvPr id="16387" name="Rectangle 2"/>
          <p:cNvSpPr>
            <a:spLocks noGrp="1" noChangeArrowheads="1"/>
          </p:cNvSpPr>
          <p:nvPr>
            <p:ph type="title" idx="4294967295"/>
          </p:nvPr>
        </p:nvSpPr>
        <p:spPr>
          <a:xfrm>
            <a:off x="3504159" y="280374"/>
            <a:ext cx="6984454" cy="503237"/>
          </a:xfrm>
        </p:spPr>
        <p:txBody>
          <a:bodyPr/>
          <a:lstStyle/>
          <a:p>
            <a:pPr eaLnBrk="1" hangingPunct="1">
              <a:defRPr/>
            </a:pPr>
            <a:r>
              <a:rPr lang="es-ES" sz="1800" dirty="0">
                <a:solidFill>
                  <a:srgbClr val="002060"/>
                </a:solidFill>
              </a:rPr>
              <a:t>CONTROL FINANCIERO PERMANENTE.ARTS  105 Y  106</a:t>
            </a:r>
          </a:p>
        </p:txBody>
      </p:sp>
      <p:sp>
        <p:nvSpPr>
          <p:cNvPr id="15364" name="Rectangle 3"/>
          <p:cNvSpPr>
            <a:spLocks noGrp="1" noChangeArrowheads="1"/>
          </p:cNvSpPr>
          <p:nvPr>
            <p:ph type="body" idx="4294967295"/>
          </p:nvPr>
        </p:nvSpPr>
        <p:spPr>
          <a:xfrm>
            <a:off x="619433" y="1047135"/>
            <a:ext cx="9486594" cy="5647354"/>
          </a:xfrm>
        </p:spPr>
        <p:txBody>
          <a:bodyPr/>
          <a:lstStyle/>
          <a:p>
            <a:pPr algn="just" eaLnBrk="1" hangingPunct="1"/>
            <a:r>
              <a:rPr lang="es-ES" dirty="0" smtClean="0"/>
              <a:t>	</a:t>
            </a:r>
          </a:p>
          <a:p>
            <a:pPr algn="just" eaLnBrk="1" hangingPunct="1"/>
            <a:r>
              <a:rPr lang="es-ES" dirty="0" smtClean="0">
                <a:solidFill>
                  <a:schemeClr val="accent2"/>
                </a:solidFill>
              </a:rPr>
              <a:t>	</a:t>
            </a:r>
            <a:r>
              <a:rPr lang="es-ES" sz="2000" dirty="0">
                <a:solidFill>
                  <a:srgbClr val="002060"/>
                </a:solidFill>
              </a:rPr>
              <a:t>REGULACIÓN TRLRFPG DEL CFP</a:t>
            </a:r>
          </a:p>
          <a:p>
            <a:pPr algn="just" eaLnBrk="1" hangingPunct="1"/>
            <a:endParaRPr lang="es-ES" sz="2000" b="1" dirty="0">
              <a:solidFill>
                <a:srgbClr val="002060"/>
              </a:solidFill>
            </a:endParaRPr>
          </a:p>
          <a:p>
            <a:pPr lvl="1" algn="just" eaLnBrk="1" hangingPunct="1">
              <a:buFont typeface="Wingdings" pitchFamily="2" charset="2"/>
              <a:buChar char="q"/>
            </a:pPr>
            <a:r>
              <a:rPr lang="es-ES" sz="1800" dirty="0">
                <a:solidFill>
                  <a:srgbClr val="002060"/>
                </a:solidFill>
              </a:rPr>
              <a:t>EL CONTROL FINANCIERO PERMANENTE SE EJERCE POR LA  IXCA EN LOS SERVICIOS, ORGANISMOS, SOCIEDADES Y ENTES PÚBLICOS EN LOS QUE SE ENCUENTRE  ESTABLECIDO ESTE REGIMEN DE CONTROL </a:t>
            </a:r>
          </a:p>
          <a:p>
            <a:pPr lvl="1" algn="just" eaLnBrk="1" hangingPunct="1">
              <a:buFont typeface="Wingdings" pitchFamily="2" charset="2"/>
              <a:buChar char="q"/>
            </a:pPr>
            <a:endParaRPr lang="es-ES" sz="1800" dirty="0">
              <a:solidFill>
                <a:srgbClr val="002060"/>
              </a:solidFill>
            </a:endParaRPr>
          </a:p>
          <a:p>
            <a:pPr lvl="1" algn="just" eaLnBrk="1" hangingPunct="1">
              <a:buFont typeface="Wingdings" pitchFamily="2" charset="2"/>
              <a:buChar char="q"/>
            </a:pPr>
            <a:r>
              <a:rPr lang="es-ES" sz="1800" dirty="0">
                <a:solidFill>
                  <a:srgbClr val="002060"/>
                </a:solidFill>
              </a:rPr>
              <a:t>PUEDEN COINCIDIR CON ACTUACIONS DE CONTROL ORDINARIO QUE, CON CARÁCTER EXCEPCIONAL Y ALCANCE LIMITADO, PUEDA REALIZAR DIRECTAMENTE EL CITADO CENTRO DIRECTIVO</a:t>
            </a:r>
            <a:r>
              <a:rPr lang="es-ES" sz="1800" dirty="0">
                <a:solidFill>
                  <a:schemeClr val="accent2"/>
                </a:solidFill>
              </a:rPr>
              <a:t>.</a:t>
            </a:r>
          </a:p>
        </p:txBody>
      </p:sp>
    </p:spTree>
    <p:extLst>
      <p:ext uri="{BB962C8B-B14F-4D97-AF65-F5344CB8AC3E}">
        <p14:creationId xmlns:p14="http://schemas.microsoft.com/office/powerpoint/2010/main" val="35610090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Título"/>
          <p:cNvSpPr>
            <a:spLocks noGrp="1"/>
          </p:cNvSpPr>
          <p:nvPr>
            <p:ph type="title" idx="4294967295"/>
          </p:nvPr>
        </p:nvSpPr>
        <p:spPr/>
        <p:txBody>
          <a:bodyPr/>
          <a:lstStyle/>
          <a:p>
            <a:pPr eaLnBrk="1" hangingPunct="1"/>
            <a:r>
              <a:rPr lang="es-ES" sz="1800" dirty="0">
                <a:solidFill>
                  <a:srgbClr val="002060"/>
                </a:solidFill>
              </a:rPr>
              <a:t>CONTROL FINANCIERO PERMANENTE</a:t>
            </a:r>
          </a:p>
        </p:txBody>
      </p:sp>
      <p:sp>
        <p:nvSpPr>
          <p:cNvPr id="16387" name="2 Marcador de contenido"/>
          <p:cNvSpPr>
            <a:spLocks noGrp="1"/>
          </p:cNvSpPr>
          <p:nvPr>
            <p:ph idx="4294967295"/>
          </p:nvPr>
        </p:nvSpPr>
        <p:spPr>
          <a:xfrm>
            <a:off x="929148" y="1253613"/>
            <a:ext cx="9314991" cy="5028329"/>
          </a:xfrm>
        </p:spPr>
        <p:txBody>
          <a:bodyPr/>
          <a:lstStyle/>
          <a:p>
            <a:pPr lvl="1" algn="just" eaLnBrk="1" hangingPunct="1">
              <a:buFont typeface="Wingdings" pitchFamily="2" charset="2"/>
              <a:buChar char="q"/>
            </a:pPr>
            <a:endParaRPr lang="es-ES" dirty="0" smtClean="0">
              <a:solidFill>
                <a:schemeClr val="accent2"/>
              </a:solidFill>
            </a:endParaRPr>
          </a:p>
          <a:p>
            <a:pPr lvl="1" algn="just" eaLnBrk="1" hangingPunct="1">
              <a:buFont typeface="Wingdings" pitchFamily="2" charset="2"/>
              <a:buChar char="q"/>
            </a:pPr>
            <a:endParaRPr lang="es-ES" dirty="0">
              <a:solidFill>
                <a:schemeClr val="accent2"/>
              </a:solidFill>
            </a:endParaRPr>
          </a:p>
          <a:p>
            <a:pPr lvl="1" algn="just" eaLnBrk="1" hangingPunct="1">
              <a:buFont typeface="Wingdings" pitchFamily="2" charset="2"/>
              <a:buChar char="q"/>
            </a:pPr>
            <a:r>
              <a:rPr lang="es-ES" dirty="0" smtClean="0">
                <a:solidFill>
                  <a:srgbClr val="002060"/>
                </a:solidFill>
              </a:rPr>
              <a:t>LAS ACTUACIONES Y LOS TRABAJOS NECESARIOS PARA  SU DESARROLLO ESE EFECTUARÁN </a:t>
            </a:r>
            <a:r>
              <a:rPr lang="es-ES" b="1" dirty="0" smtClean="0">
                <a:solidFill>
                  <a:srgbClr val="002060"/>
                </a:solidFill>
              </a:rPr>
              <a:t>DE FORMA PERMANENTE Y CONTINUADA</a:t>
            </a:r>
            <a:r>
              <a:rPr lang="es-ES" dirty="0" smtClean="0">
                <a:solidFill>
                  <a:srgbClr val="002060"/>
                </a:solidFill>
              </a:rPr>
              <a:t> A LO LARGO DE LOS DIFERENTES EJERCICIOS, Y NO SE REQUERIRÁ ACUERDO EXPRESO DE LA INTERVENCIÓN GENERAL DE LA COMUNIDAD AUTÓNOMA PARA SU INICIO.</a:t>
            </a:r>
          </a:p>
          <a:p>
            <a:pPr lvl="1" algn="just" eaLnBrk="1" hangingPunct="1">
              <a:buFont typeface="Wingdings" pitchFamily="2" charset="2"/>
              <a:buChar char="q"/>
            </a:pPr>
            <a:endParaRPr lang="es-ES" dirty="0" smtClean="0">
              <a:solidFill>
                <a:srgbClr val="002060"/>
              </a:solidFill>
            </a:endParaRPr>
          </a:p>
          <a:p>
            <a:pPr marL="457200" lvl="1" indent="0" algn="just" eaLnBrk="1" hangingPunct="1">
              <a:buNone/>
            </a:pPr>
            <a:endParaRPr lang="es-ES" dirty="0" smtClean="0">
              <a:solidFill>
                <a:srgbClr val="002060"/>
              </a:solidFill>
            </a:endParaRPr>
          </a:p>
          <a:p>
            <a:pPr lvl="1" algn="just" eaLnBrk="1" hangingPunct="1">
              <a:buFont typeface="Wingdings" pitchFamily="2" charset="2"/>
              <a:buChar char="q"/>
            </a:pPr>
            <a:r>
              <a:rPr lang="es-ES" dirty="0" smtClean="0">
                <a:solidFill>
                  <a:srgbClr val="002060"/>
                </a:solidFill>
              </a:rPr>
              <a:t>DICHAS ACTUACIONES  SE REALIZARAN, COMO REGLA GENERAL, SOBRE LA BASE DEL </a:t>
            </a:r>
            <a:r>
              <a:rPr lang="es-ES" b="1" dirty="0" smtClean="0">
                <a:solidFill>
                  <a:srgbClr val="002060"/>
                </a:solidFill>
              </a:rPr>
              <a:t>PRINCIPIO DE PROXIMIDAD TEMPORAL</a:t>
            </a:r>
            <a:r>
              <a:rPr lang="es-ES" dirty="0" smtClean="0">
                <a:solidFill>
                  <a:srgbClr val="002060"/>
                </a:solidFill>
              </a:rPr>
              <a:t> RESPECTO A LA ACTIVIDAD O DE LOS ACTOS OBJETO DE CONTROL.(ART 105)</a:t>
            </a:r>
          </a:p>
          <a:p>
            <a:pPr eaLnBrk="1" hangingPunct="1">
              <a:buFont typeface="Wingdings" pitchFamily="2" charset="2"/>
              <a:buChar char="q"/>
            </a:pPr>
            <a:endParaRPr lang="es-ES" dirty="0" smtClean="0">
              <a:solidFill>
                <a:srgbClr val="002060"/>
              </a:solidFill>
            </a:endParaRPr>
          </a:p>
          <a:p>
            <a:pPr eaLnBrk="1" hangingPunct="1"/>
            <a:endParaRPr lang="es-ES" dirty="0" smtClean="0">
              <a:solidFill>
                <a:srgbClr val="002060"/>
              </a:solidFill>
            </a:endParaRPr>
          </a:p>
        </p:txBody>
      </p:sp>
      <p:sp>
        <p:nvSpPr>
          <p:cNvPr id="16388" name="3 Marcador de número de diapositiva"/>
          <p:cNvSpPr txBox="1">
            <a:spLocks noGrp="1"/>
          </p:cNvSpPr>
          <p:nvPr/>
        </p:nvSpPr>
        <p:spPr bwMode="auto">
          <a:xfrm>
            <a:off x="8355013" y="6481763"/>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pPr algn="r" fontAlgn="base">
              <a:spcBef>
                <a:spcPct val="0"/>
              </a:spcBef>
              <a:spcAft>
                <a:spcPct val="0"/>
              </a:spcAft>
            </a:pPr>
            <a:r>
              <a:rPr lang="es-ES" sz="1000">
                <a:solidFill>
                  <a:srgbClr val="333399"/>
                </a:solidFill>
                <a:latin typeface="Arial" charset="0"/>
              </a:rPr>
              <a:t>páxina </a:t>
            </a:r>
            <a:fld id="{897C4F16-98C5-4B65-867E-18C936FCE285}" type="slidenum">
              <a:rPr lang="es-ES" sz="1000">
                <a:solidFill>
                  <a:srgbClr val="333399"/>
                </a:solidFill>
                <a:latin typeface="Arial" charset="0"/>
              </a:rPr>
              <a:pPr algn="r" fontAlgn="base">
                <a:spcBef>
                  <a:spcPct val="0"/>
                </a:spcBef>
                <a:spcAft>
                  <a:spcPct val="0"/>
                </a:spcAft>
              </a:pPr>
              <a:t>15</a:t>
            </a:fld>
            <a:endParaRPr lang="es-ES" sz="1000">
              <a:solidFill>
                <a:srgbClr val="333399"/>
              </a:solidFill>
              <a:latin typeface="Arial" charset="0"/>
            </a:endParaRPr>
          </a:p>
        </p:txBody>
      </p:sp>
    </p:spTree>
    <p:extLst>
      <p:ext uri="{BB962C8B-B14F-4D97-AF65-F5344CB8AC3E}">
        <p14:creationId xmlns:p14="http://schemas.microsoft.com/office/powerpoint/2010/main" val="39983125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3 Marcador de número de diapositiva"/>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r>
              <a:rPr lang="es-ES" sz="1000">
                <a:solidFill>
                  <a:srgbClr val="333399"/>
                </a:solidFill>
                <a:latin typeface="Arial" charset="0"/>
              </a:rPr>
              <a:t>páxina </a:t>
            </a:r>
            <a:fld id="{214C68F5-6DBA-40AF-B524-27979AD2A3B5}" type="slidenum">
              <a:rPr lang="es-ES" sz="1000">
                <a:solidFill>
                  <a:srgbClr val="333399"/>
                </a:solidFill>
                <a:latin typeface="Arial" charset="0"/>
              </a:rPr>
              <a:pPr/>
              <a:t>16</a:t>
            </a:fld>
            <a:endParaRPr lang="es-ES" sz="1000">
              <a:solidFill>
                <a:srgbClr val="333399"/>
              </a:solidFill>
              <a:latin typeface="Arial" charset="0"/>
            </a:endParaRPr>
          </a:p>
        </p:txBody>
      </p:sp>
      <p:sp>
        <p:nvSpPr>
          <p:cNvPr id="3" name="2 Marcador de texto"/>
          <p:cNvSpPr>
            <a:spLocks noGrp="1"/>
          </p:cNvSpPr>
          <p:nvPr>
            <p:ph type="body" idx="4294967295"/>
          </p:nvPr>
        </p:nvSpPr>
        <p:spPr>
          <a:xfrm>
            <a:off x="1919288" y="1772817"/>
            <a:ext cx="8424862" cy="2634084"/>
          </a:xfrm>
        </p:spPr>
        <p:txBody>
          <a:bodyPr/>
          <a:lstStyle/>
          <a:p>
            <a:pPr>
              <a:defRPr/>
            </a:pPr>
            <a:r>
              <a:rPr lang="es-ES" sz="4000" dirty="0">
                <a:solidFill>
                  <a:schemeClr val="tx1">
                    <a:lumMod val="50000"/>
                    <a:lumOff val="50000"/>
                  </a:schemeClr>
                </a:solidFill>
              </a:rPr>
              <a:t>	ACUERDO DE CONTROL FINANCIERO PERMANENTE</a:t>
            </a:r>
          </a:p>
          <a:p>
            <a:pPr>
              <a:defRPr/>
            </a:pPr>
            <a:r>
              <a:rPr lang="es-ES" sz="2800" i="1" dirty="0">
                <a:solidFill>
                  <a:schemeClr val="tx1">
                    <a:lumMod val="50000"/>
                    <a:lumOff val="50000"/>
                  </a:schemeClr>
                </a:solidFill>
              </a:rPr>
              <a:t>      </a:t>
            </a:r>
            <a:r>
              <a:rPr lang="es-ES" sz="2400" i="1" dirty="0">
                <a:solidFill>
                  <a:schemeClr val="tx1">
                    <a:lumMod val="50000"/>
                    <a:lumOff val="50000"/>
                  </a:schemeClr>
                </a:solidFill>
              </a:rPr>
              <a:t>Acuerdos de 1999,2000 e 2009</a:t>
            </a:r>
          </a:p>
        </p:txBody>
      </p:sp>
    </p:spTree>
    <p:extLst>
      <p:ext uri="{BB962C8B-B14F-4D97-AF65-F5344CB8AC3E}">
        <p14:creationId xmlns:p14="http://schemas.microsoft.com/office/powerpoint/2010/main" val="39639624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1 Título"/>
          <p:cNvSpPr>
            <a:spLocks noGrp="1"/>
          </p:cNvSpPr>
          <p:nvPr>
            <p:ph type="title"/>
          </p:nvPr>
        </p:nvSpPr>
        <p:spPr>
          <a:xfrm>
            <a:off x="3863976" y="1"/>
            <a:ext cx="6804025" cy="836613"/>
          </a:xfrm>
        </p:spPr>
        <p:txBody>
          <a:bodyPr/>
          <a:lstStyle/>
          <a:p>
            <a:pPr algn="l" eaLnBrk="1" hangingPunct="1"/>
            <a:r>
              <a:rPr lang="es-ES" sz="2000" dirty="0">
                <a:solidFill>
                  <a:srgbClr val="002060"/>
                </a:solidFill>
              </a:rPr>
              <a:t>CONTROL F.PERMANENTE ACUERDOS 1999 Y 2000</a:t>
            </a:r>
          </a:p>
        </p:txBody>
      </p:sp>
      <p:sp>
        <p:nvSpPr>
          <p:cNvPr id="153603" name="2 Marcador de contenido"/>
          <p:cNvSpPr>
            <a:spLocks noGrp="1"/>
          </p:cNvSpPr>
          <p:nvPr>
            <p:ph idx="1"/>
          </p:nvPr>
        </p:nvSpPr>
        <p:spPr>
          <a:xfrm>
            <a:off x="345689" y="936702"/>
            <a:ext cx="11236712" cy="5372023"/>
          </a:xfrm>
        </p:spPr>
        <p:txBody>
          <a:bodyPr/>
          <a:lstStyle/>
          <a:p>
            <a:pPr eaLnBrk="1" hangingPunct="1"/>
            <a:r>
              <a:rPr lang="es-ES" sz="2000" dirty="0">
                <a:solidFill>
                  <a:srgbClr val="002060"/>
                </a:solidFill>
              </a:rPr>
              <a:t>EL SISTEMA SE FUNDAMENTA EN :</a:t>
            </a:r>
          </a:p>
          <a:p>
            <a:pPr eaLnBrk="1" hangingPunct="1"/>
            <a:endParaRPr lang="es-ES" dirty="0" smtClean="0">
              <a:solidFill>
                <a:srgbClr val="002060"/>
              </a:solidFill>
            </a:endParaRPr>
          </a:p>
          <a:p>
            <a:pPr eaLnBrk="1" hangingPunct="1"/>
            <a:r>
              <a:rPr lang="es-ES" dirty="0" smtClean="0">
                <a:solidFill>
                  <a:srgbClr val="002060"/>
                </a:solidFill>
              </a:rPr>
              <a:t>			   </a:t>
            </a:r>
            <a:r>
              <a:rPr lang="es-ES" sz="2000" dirty="0">
                <a:solidFill>
                  <a:srgbClr val="002060"/>
                </a:solidFill>
              </a:rPr>
              <a:t>REMISIÓN INFORMACIÓN CONTABLE</a:t>
            </a:r>
          </a:p>
          <a:p>
            <a:pPr eaLnBrk="1" hangingPunct="1"/>
            <a:endParaRPr lang="es-ES" sz="2000" dirty="0">
              <a:solidFill>
                <a:srgbClr val="002060"/>
              </a:solidFill>
            </a:endParaRPr>
          </a:p>
          <a:p>
            <a:pPr eaLnBrk="1" hangingPunct="1"/>
            <a:r>
              <a:rPr lang="es-ES" sz="2000" dirty="0">
                <a:solidFill>
                  <a:srgbClr val="002060"/>
                </a:solidFill>
              </a:rPr>
              <a:t> 			   COMUNICACIÓN PREVIA DECISIONES DE GASTO</a:t>
            </a:r>
          </a:p>
          <a:p>
            <a:pPr eaLnBrk="1" hangingPunct="1"/>
            <a:endParaRPr lang="es-ES" sz="2000" dirty="0">
              <a:solidFill>
                <a:srgbClr val="002060"/>
              </a:solidFill>
            </a:endParaRPr>
          </a:p>
          <a:p>
            <a:pPr eaLnBrk="1" hangingPunct="1"/>
            <a:r>
              <a:rPr lang="es-ES" sz="2000" dirty="0">
                <a:solidFill>
                  <a:srgbClr val="002060"/>
                </a:solidFill>
              </a:rPr>
              <a:t>                        CONTROL  POSTERIOR </a:t>
            </a:r>
            <a:endParaRPr lang="es-ES" sz="2000" dirty="0" smtClean="0">
              <a:solidFill>
                <a:srgbClr val="002060"/>
              </a:solidFill>
            </a:endParaRPr>
          </a:p>
          <a:p>
            <a:pPr eaLnBrk="1" hangingPunct="1"/>
            <a:endParaRPr lang="es-ES" dirty="0" smtClean="0">
              <a:solidFill>
                <a:srgbClr val="002060"/>
              </a:solidFill>
            </a:endParaRPr>
          </a:p>
          <a:p>
            <a:pPr eaLnBrk="1" hangingPunct="1"/>
            <a:r>
              <a:rPr lang="es-ES" dirty="0" smtClean="0">
                <a:solidFill>
                  <a:srgbClr val="002060"/>
                </a:solidFill>
              </a:rPr>
              <a:t>	Aplicable a sociedades públicas, entes públicos y fundaciones publicas autonómicas y en las agencias en que se determina su sujeción a control financiero permanente </a:t>
            </a:r>
            <a:endParaRPr lang="es-ES" sz="2000" dirty="0">
              <a:solidFill>
                <a:schemeClr val="accent2"/>
              </a:solidFill>
            </a:endParaRPr>
          </a:p>
          <a:p>
            <a:pPr eaLnBrk="1" hangingPunct="1"/>
            <a:r>
              <a:rPr lang="es-ES" dirty="0" smtClean="0">
                <a:solidFill>
                  <a:schemeClr val="accent2"/>
                </a:solidFill>
              </a:rPr>
              <a:t>	</a:t>
            </a:r>
            <a:endParaRPr lang="es-ES" b="1" dirty="0" smtClean="0">
              <a:solidFill>
                <a:schemeClr val="accent2"/>
              </a:solidFill>
            </a:endParaRPr>
          </a:p>
        </p:txBody>
      </p:sp>
      <p:sp>
        <p:nvSpPr>
          <p:cNvPr id="153604" name="3 Marcador de número de diapositiva"/>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r>
              <a:rPr lang="es-ES" sz="1000">
                <a:solidFill>
                  <a:srgbClr val="333399"/>
                </a:solidFill>
                <a:latin typeface="Arial" charset="0"/>
              </a:rPr>
              <a:t>páxina </a:t>
            </a:r>
            <a:fld id="{5CEA536C-7062-4EBB-826B-9C22EF821622}" type="slidenum">
              <a:rPr lang="es-ES" sz="1000">
                <a:solidFill>
                  <a:srgbClr val="333399"/>
                </a:solidFill>
                <a:latin typeface="Arial" charset="0"/>
              </a:rPr>
              <a:pPr/>
              <a:t>17</a:t>
            </a:fld>
            <a:endParaRPr lang="es-ES" sz="1000">
              <a:solidFill>
                <a:srgbClr val="333399"/>
              </a:solidFill>
              <a:latin typeface="Arial" charset="0"/>
            </a:endParaRPr>
          </a:p>
        </p:txBody>
      </p:sp>
      <p:sp>
        <p:nvSpPr>
          <p:cNvPr id="153605" name="4 Flecha derecha"/>
          <p:cNvSpPr>
            <a:spLocks noChangeArrowheads="1"/>
          </p:cNvSpPr>
          <p:nvPr/>
        </p:nvSpPr>
        <p:spPr bwMode="auto">
          <a:xfrm>
            <a:off x="994666" y="2115868"/>
            <a:ext cx="977900" cy="484187"/>
          </a:xfrm>
          <a:prstGeom prst="rightArrow">
            <a:avLst>
              <a:gd name="adj1" fmla="val 50000"/>
              <a:gd name="adj2" fmla="val 50024"/>
            </a:avLst>
          </a:prstGeom>
          <a:solidFill>
            <a:schemeClr val="accent1"/>
          </a:solidFill>
          <a:ln w="9525" algn="ctr">
            <a:solidFill>
              <a:schemeClr val="tx1"/>
            </a:solidFill>
            <a:round/>
            <a:headEnd/>
            <a:tailEnd/>
          </a:ln>
        </p:spPr>
        <p:txBody>
          <a:bodyPr/>
          <a:lstStyle/>
          <a:p>
            <a:endParaRPr lang="es-ES">
              <a:solidFill>
                <a:srgbClr val="000000"/>
              </a:solidFill>
              <a:latin typeface="Arial" charset="0"/>
            </a:endParaRPr>
          </a:p>
        </p:txBody>
      </p:sp>
      <p:sp>
        <p:nvSpPr>
          <p:cNvPr id="153606" name="5 Flecha derecha"/>
          <p:cNvSpPr>
            <a:spLocks noChangeArrowheads="1"/>
          </p:cNvSpPr>
          <p:nvPr/>
        </p:nvSpPr>
        <p:spPr bwMode="auto">
          <a:xfrm>
            <a:off x="1028623" y="3414461"/>
            <a:ext cx="977900" cy="484187"/>
          </a:xfrm>
          <a:prstGeom prst="rightArrow">
            <a:avLst>
              <a:gd name="adj1" fmla="val 50000"/>
              <a:gd name="adj2" fmla="val 50024"/>
            </a:avLst>
          </a:prstGeom>
          <a:solidFill>
            <a:schemeClr val="accent1"/>
          </a:solidFill>
          <a:ln w="9525" algn="ctr">
            <a:solidFill>
              <a:schemeClr val="tx1"/>
            </a:solidFill>
            <a:round/>
            <a:headEnd/>
            <a:tailEnd/>
          </a:ln>
        </p:spPr>
        <p:txBody>
          <a:bodyPr/>
          <a:lstStyle/>
          <a:p>
            <a:endParaRPr lang="es-ES">
              <a:solidFill>
                <a:srgbClr val="000000"/>
              </a:solidFill>
              <a:latin typeface="Arial" charset="0"/>
            </a:endParaRPr>
          </a:p>
        </p:txBody>
      </p:sp>
      <p:sp>
        <p:nvSpPr>
          <p:cNvPr id="153607" name="6 Flecha derecha"/>
          <p:cNvSpPr>
            <a:spLocks noChangeArrowheads="1"/>
          </p:cNvSpPr>
          <p:nvPr/>
        </p:nvSpPr>
        <p:spPr bwMode="auto">
          <a:xfrm>
            <a:off x="1028623" y="4524763"/>
            <a:ext cx="977900" cy="484188"/>
          </a:xfrm>
          <a:prstGeom prst="rightArrow">
            <a:avLst>
              <a:gd name="adj1" fmla="val 50000"/>
              <a:gd name="adj2" fmla="val 50024"/>
            </a:avLst>
          </a:prstGeom>
          <a:solidFill>
            <a:schemeClr val="accent1"/>
          </a:solidFill>
          <a:ln w="9525" algn="ctr">
            <a:solidFill>
              <a:schemeClr val="tx1"/>
            </a:solidFill>
            <a:round/>
            <a:headEnd/>
            <a:tailEnd/>
          </a:ln>
        </p:spPr>
        <p:txBody>
          <a:bodyPr/>
          <a:lstStyle/>
          <a:p>
            <a:endParaRPr lang="es-ES">
              <a:solidFill>
                <a:srgbClr val="000000"/>
              </a:solidFill>
              <a:latin typeface="Arial" charset="0"/>
            </a:endParaRPr>
          </a:p>
        </p:txBody>
      </p:sp>
    </p:spTree>
    <p:extLst>
      <p:ext uri="{BB962C8B-B14F-4D97-AF65-F5344CB8AC3E}">
        <p14:creationId xmlns:p14="http://schemas.microsoft.com/office/powerpoint/2010/main" val="36437170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2" name="3 Marcador de número de diapositiva"/>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r>
              <a:rPr lang="es-ES" sz="1000">
                <a:solidFill>
                  <a:srgbClr val="333399"/>
                </a:solidFill>
                <a:latin typeface="Arial" charset="0"/>
              </a:rPr>
              <a:t>páxina </a:t>
            </a:r>
            <a:fld id="{415C10B4-120E-4D74-A33A-D344E83369F3}" type="slidenum">
              <a:rPr lang="es-ES" sz="1000">
                <a:solidFill>
                  <a:srgbClr val="333399"/>
                </a:solidFill>
                <a:latin typeface="Arial" charset="0"/>
              </a:rPr>
              <a:pPr/>
              <a:t>18</a:t>
            </a:fld>
            <a:endParaRPr lang="es-ES" sz="1000">
              <a:solidFill>
                <a:srgbClr val="333399"/>
              </a:solidFill>
              <a:latin typeface="Arial" charset="0"/>
            </a:endParaRPr>
          </a:p>
        </p:txBody>
      </p:sp>
      <p:sp>
        <p:nvSpPr>
          <p:cNvPr id="155651" name="2 Marcador de contenido"/>
          <p:cNvSpPr>
            <a:spLocks noGrp="1"/>
          </p:cNvSpPr>
          <p:nvPr>
            <p:ph idx="4294967295"/>
          </p:nvPr>
        </p:nvSpPr>
        <p:spPr>
          <a:xfrm>
            <a:off x="0" y="857250"/>
            <a:ext cx="11653024" cy="6000750"/>
          </a:xfrm>
        </p:spPr>
        <p:txBody>
          <a:bodyPr/>
          <a:lstStyle/>
          <a:p>
            <a:pPr eaLnBrk="1" hangingPunct="1"/>
            <a:r>
              <a:rPr lang="es-ES" sz="1800" b="1" dirty="0">
                <a:solidFill>
                  <a:schemeClr val="accent2"/>
                </a:solidFill>
              </a:rPr>
              <a:t>			</a:t>
            </a:r>
            <a:r>
              <a:rPr lang="es-ES" sz="1800" b="1" dirty="0">
                <a:solidFill>
                  <a:srgbClr val="002060"/>
                </a:solidFill>
              </a:rPr>
              <a:t>COMUNICACIÓN PREVIA DE LAS DECISIONES DE GASTO RELATIVAS A:</a:t>
            </a:r>
          </a:p>
          <a:p>
            <a:pPr eaLnBrk="1" hangingPunct="1"/>
            <a:endParaRPr lang="es-ES" sz="1800" dirty="0">
              <a:solidFill>
                <a:srgbClr val="002060"/>
              </a:solidFill>
            </a:endParaRPr>
          </a:p>
          <a:p>
            <a:pPr lvl="1" eaLnBrk="1" hangingPunct="1">
              <a:buFont typeface="Wingdings" pitchFamily="2" charset="2"/>
              <a:buChar char="q"/>
            </a:pPr>
            <a:r>
              <a:rPr lang="es-ES" sz="1800" dirty="0">
                <a:solidFill>
                  <a:srgbClr val="002060"/>
                </a:solidFill>
              </a:rPr>
              <a:t>CONTRATOS DE OBRAS, SUMINISTROS,SERVICIOS Y PATRIMONIALES</a:t>
            </a:r>
          </a:p>
          <a:p>
            <a:pPr lvl="1" eaLnBrk="1" hangingPunct="1">
              <a:buFont typeface="Wingdings" pitchFamily="2" charset="2"/>
              <a:buChar char="q"/>
            </a:pPr>
            <a:r>
              <a:rPr lang="es-ES" sz="1800" dirty="0">
                <a:solidFill>
                  <a:srgbClr val="002060"/>
                </a:solidFill>
              </a:rPr>
              <a:t>CONTRATACIONES DE PERSONAL</a:t>
            </a:r>
          </a:p>
          <a:p>
            <a:pPr lvl="1" eaLnBrk="1" hangingPunct="1">
              <a:buFont typeface="Wingdings" pitchFamily="2" charset="2"/>
              <a:buChar char="q"/>
            </a:pPr>
            <a:r>
              <a:rPr lang="es-ES" sz="1800" dirty="0">
                <a:solidFill>
                  <a:srgbClr val="002060"/>
                </a:solidFill>
              </a:rPr>
              <a:t>OPERACIONES CON ACTIVOS Y PASIVOS FINANCEIROS</a:t>
            </a:r>
          </a:p>
          <a:p>
            <a:pPr lvl="1" eaLnBrk="1" hangingPunct="1">
              <a:buFont typeface="Wingdings" pitchFamily="2" charset="2"/>
              <a:buChar char="q"/>
            </a:pPr>
            <a:endParaRPr lang="es-ES" sz="1800" dirty="0">
              <a:solidFill>
                <a:srgbClr val="002060"/>
              </a:solidFill>
            </a:endParaRPr>
          </a:p>
          <a:p>
            <a:pPr lvl="1" eaLnBrk="1" hangingPunct="1">
              <a:buFont typeface="Wingdings" pitchFamily="2" charset="2"/>
              <a:buChar char="q"/>
            </a:pPr>
            <a:endParaRPr lang="es-ES" sz="1800" dirty="0">
              <a:solidFill>
                <a:srgbClr val="002060"/>
              </a:solidFill>
            </a:endParaRPr>
          </a:p>
          <a:p>
            <a:pPr eaLnBrk="1" hangingPunct="1">
              <a:lnSpc>
                <a:spcPct val="150000"/>
              </a:lnSpc>
            </a:pPr>
            <a:r>
              <a:rPr lang="es-ES" sz="1800" dirty="0">
                <a:solidFill>
                  <a:srgbClr val="002060"/>
                </a:solidFill>
              </a:rPr>
              <a:t>	LA COMUNICACIÓN SE HACE EN EL</a:t>
            </a:r>
            <a:r>
              <a:rPr lang="es-ES" sz="1800" b="1" dirty="0">
                <a:solidFill>
                  <a:srgbClr val="002060"/>
                </a:solidFill>
              </a:rPr>
              <a:t> MOMENTO EN EL QUE EXISTA PROPUESTA DE ADJUDICACIÓN Y ANTES DE LA FORMALIZACIÓN DEL CONTRATO</a:t>
            </a:r>
            <a:r>
              <a:rPr lang="es-ES" sz="1800" dirty="0">
                <a:solidFill>
                  <a:srgbClr val="002060"/>
                </a:solidFill>
              </a:rPr>
              <a:t> Y LA IXCA EMITIRÁ INFORME EL PLAZO DE 5 DIAS.</a:t>
            </a:r>
          </a:p>
          <a:p>
            <a:pPr eaLnBrk="1" hangingPunct="1"/>
            <a:r>
              <a:rPr lang="es-ES" sz="1800" dirty="0">
                <a:solidFill>
                  <a:srgbClr val="002060"/>
                </a:solidFill>
              </a:rPr>
              <a:t>    </a:t>
            </a:r>
          </a:p>
        </p:txBody>
      </p:sp>
      <p:sp>
        <p:nvSpPr>
          <p:cNvPr id="155653" name="4 Flecha derecha"/>
          <p:cNvSpPr>
            <a:spLocks noChangeArrowheads="1"/>
          </p:cNvSpPr>
          <p:nvPr/>
        </p:nvSpPr>
        <p:spPr bwMode="auto">
          <a:xfrm>
            <a:off x="890774" y="1063888"/>
            <a:ext cx="761876" cy="288032"/>
          </a:xfrm>
          <a:prstGeom prst="rightArrow">
            <a:avLst>
              <a:gd name="adj1" fmla="val 50000"/>
              <a:gd name="adj2" fmla="val 50024"/>
            </a:avLst>
          </a:prstGeom>
          <a:solidFill>
            <a:schemeClr val="accent1"/>
          </a:solidFill>
          <a:ln w="9525" algn="ctr">
            <a:solidFill>
              <a:schemeClr val="tx1"/>
            </a:solidFill>
            <a:round/>
            <a:headEnd/>
            <a:tailEnd/>
          </a:ln>
        </p:spPr>
        <p:txBody>
          <a:bodyPr/>
          <a:lstStyle/>
          <a:p>
            <a:endParaRPr lang="es-ES">
              <a:solidFill>
                <a:srgbClr val="000000"/>
              </a:solidFill>
              <a:latin typeface="Arial" charset="0"/>
            </a:endParaRPr>
          </a:p>
        </p:txBody>
      </p:sp>
    </p:spTree>
    <p:extLst>
      <p:ext uri="{BB962C8B-B14F-4D97-AF65-F5344CB8AC3E}">
        <p14:creationId xmlns:p14="http://schemas.microsoft.com/office/powerpoint/2010/main" val="33294221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1 Título"/>
          <p:cNvSpPr>
            <a:spLocks noGrp="1"/>
          </p:cNvSpPr>
          <p:nvPr>
            <p:ph type="title"/>
          </p:nvPr>
        </p:nvSpPr>
        <p:spPr>
          <a:xfrm>
            <a:off x="2787445" y="343695"/>
            <a:ext cx="8382855" cy="637381"/>
          </a:xfrm>
        </p:spPr>
        <p:txBody>
          <a:bodyPr/>
          <a:lstStyle/>
          <a:p>
            <a:pPr eaLnBrk="1" hangingPunct="1"/>
            <a:r>
              <a:rPr lang="es-ES" sz="1800" dirty="0" smtClean="0">
                <a:solidFill>
                  <a:srgbClr val="002060"/>
                </a:solidFill>
              </a:rPr>
              <a:t>INFORME  DE LEGALIDADE DAS BASES DE SUBVENCIÓNS E AXUDAS</a:t>
            </a:r>
          </a:p>
        </p:txBody>
      </p:sp>
      <p:sp>
        <p:nvSpPr>
          <p:cNvPr id="156675" name="2 Marcador de contenido"/>
          <p:cNvSpPr>
            <a:spLocks noGrp="1"/>
          </p:cNvSpPr>
          <p:nvPr>
            <p:ph idx="1"/>
          </p:nvPr>
        </p:nvSpPr>
        <p:spPr>
          <a:xfrm>
            <a:off x="560440" y="981076"/>
            <a:ext cx="10928554" cy="5591175"/>
          </a:xfrm>
        </p:spPr>
        <p:txBody>
          <a:bodyPr/>
          <a:lstStyle/>
          <a:p>
            <a:pPr eaLnBrk="1" hangingPunct="1"/>
            <a:r>
              <a:rPr lang="es-ES" dirty="0" smtClean="0">
                <a:solidFill>
                  <a:schemeClr val="accent2"/>
                </a:solidFill>
              </a:rPr>
              <a:t>	</a:t>
            </a:r>
          </a:p>
          <a:p>
            <a:pPr eaLnBrk="1" hangingPunct="1"/>
            <a:r>
              <a:rPr lang="es-ES" dirty="0">
                <a:solidFill>
                  <a:schemeClr val="accent2"/>
                </a:solidFill>
              </a:rPr>
              <a:t>	</a:t>
            </a:r>
            <a:r>
              <a:rPr lang="es-ES" dirty="0" smtClean="0">
                <a:solidFill>
                  <a:srgbClr val="002060"/>
                </a:solidFill>
              </a:rPr>
              <a:t>TRAS LA APROBACIÓN DEL REGLAMENTO DE SUBVENCIONES Y AL AMPARO DE LA </a:t>
            </a:r>
            <a:r>
              <a:rPr lang="es-ES" u="sng" dirty="0" smtClean="0">
                <a:solidFill>
                  <a:srgbClr val="002060"/>
                </a:solidFill>
              </a:rPr>
              <a:t>INSTRUCCIÓN DE LA IXCA</a:t>
            </a:r>
            <a:r>
              <a:rPr lang="es-ES" dirty="0" smtClean="0">
                <a:solidFill>
                  <a:srgbClr val="002060"/>
                </a:solidFill>
              </a:rPr>
              <a:t>:</a:t>
            </a:r>
          </a:p>
          <a:p>
            <a:pPr eaLnBrk="1" hangingPunct="1"/>
            <a:endParaRPr lang="es-ES" dirty="0" smtClean="0">
              <a:solidFill>
                <a:srgbClr val="002060"/>
              </a:solidFill>
            </a:endParaRPr>
          </a:p>
          <a:p>
            <a:pPr eaLnBrk="1" hangingPunct="1"/>
            <a:r>
              <a:rPr lang="es-ES" dirty="0" smtClean="0">
                <a:solidFill>
                  <a:srgbClr val="002060"/>
                </a:solidFill>
              </a:rPr>
              <a:t>	TODAS LAS ENTIDADES SUJETAS A CONTROL FINANCIERO PERMANENTE DEBEN REMITIR ANTES DE SU APROBACIÓN </a:t>
            </a:r>
            <a:r>
              <a:rPr lang="es-ES" dirty="0" smtClean="0">
                <a:solidFill>
                  <a:srgbClr val="002060"/>
                </a:solidFill>
              </a:rPr>
              <a:t> </a:t>
            </a:r>
            <a:r>
              <a:rPr lang="es-ES" dirty="0" smtClean="0">
                <a:solidFill>
                  <a:srgbClr val="002060"/>
                </a:solidFill>
              </a:rPr>
              <a:t>LAS </a:t>
            </a:r>
            <a:r>
              <a:rPr lang="es-ES" b="1" dirty="0" smtClean="0">
                <a:solidFill>
                  <a:srgbClr val="002060"/>
                </a:solidFill>
              </a:rPr>
              <a:t>BASES DE SUBVENCIONES Y AYUDAS </a:t>
            </a:r>
            <a:r>
              <a:rPr lang="es-ES" dirty="0" smtClean="0">
                <a:solidFill>
                  <a:srgbClr val="002060"/>
                </a:solidFill>
              </a:rPr>
              <a:t> PARA QUE POR PARTE DE LA SUBDIRECCIÓN DE CONTROL FINANCIERO PERMANENTE Y AUDITORÍA DEL SECTOR PUBLICO SE EMITA </a:t>
            </a:r>
            <a:r>
              <a:rPr lang="es-ES" b="1" dirty="0" smtClean="0">
                <a:solidFill>
                  <a:srgbClr val="002060"/>
                </a:solidFill>
              </a:rPr>
              <a:t>INFORME DE LEGALIDAD DE LAS MISMAS. </a:t>
            </a:r>
          </a:p>
          <a:p>
            <a:pPr eaLnBrk="1" hangingPunct="1"/>
            <a:endParaRPr lang="es-ES" b="1" dirty="0" smtClean="0">
              <a:solidFill>
                <a:srgbClr val="002060"/>
              </a:solidFill>
            </a:endParaRPr>
          </a:p>
          <a:p>
            <a:pPr eaLnBrk="1" hangingPunct="1"/>
            <a:r>
              <a:rPr lang="es-ES" b="1" dirty="0">
                <a:solidFill>
                  <a:srgbClr val="002060"/>
                </a:solidFill>
              </a:rPr>
              <a:t>	</a:t>
            </a:r>
            <a:r>
              <a:rPr lang="es-ES" b="1" dirty="0" smtClean="0">
                <a:solidFill>
                  <a:srgbClr val="002060"/>
                </a:solidFill>
              </a:rPr>
              <a:t>SE </a:t>
            </a:r>
            <a:r>
              <a:rPr lang="es-ES" dirty="0" smtClean="0">
                <a:solidFill>
                  <a:srgbClr val="002060"/>
                </a:solidFill>
              </a:rPr>
              <a:t>REMITIRÁN TANTO LAS CONVOCATORIAS EN CONCURRENCIA COMO LOS CONVENIOS POR LOS QUE SE ARTICULEN SUBVENCIONES DIRECTAS</a:t>
            </a:r>
          </a:p>
          <a:p>
            <a:pPr eaLnBrk="1" hangingPunct="1"/>
            <a:endParaRPr lang="es-ES" dirty="0" smtClean="0">
              <a:solidFill>
                <a:srgbClr val="002060"/>
              </a:solidFill>
            </a:endParaRPr>
          </a:p>
        </p:txBody>
      </p:sp>
      <p:sp>
        <p:nvSpPr>
          <p:cNvPr id="156676" name="3 Marcador de número de diapositiva"/>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r>
              <a:rPr lang="es-ES" sz="1000" dirty="0" err="1">
                <a:solidFill>
                  <a:srgbClr val="333399"/>
                </a:solidFill>
                <a:latin typeface="Arial" charset="0"/>
              </a:rPr>
              <a:t>páxina</a:t>
            </a:r>
            <a:r>
              <a:rPr lang="es-ES" sz="1000" dirty="0">
                <a:solidFill>
                  <a:srgbClr val="333399"/>
                </a:solidFill>
                <a:latin typeface="Arial" charset="0"/>
              </a:rPr>
              <a:t> </a:t>
            </a:r>
            <a:fld id="{0A2A3AB2-98C0-4CB5-A447-004DA2FFF515}" type="slidenum">
              <a:rPr lang="es-ES" sz="1000">
                <a:solidFill>
                  <a:srgbClr val="333399"/>
                </a:solidFill>
                <a:latin typeface="Arial" charset="0"/>
              </a:rPr>
              <a:pPr/>
              <a:t>19</a:t>
            </a:fld>
            <a:endParaRPr lang="es-ES" sz="1000" dirty="0">
              <a:solidFill>
                <a:srgbClr val="333399"/>
              </a:solidFill>
              <a:latin typeface="Arial" charset="0"/>
            </a:endParaRPr>
          </a:p>
        </p:txBody>
      </p:sp>
    </p:spTree>
    <p:extLst>
      <p:ext uri="{BB962C8B-B14F-4D97-AF65-F5344CB8AC3E}">
        <p14:creationId xmlns:p14="http://schemas.microsoft.com/office/powerpoint/2010/main" val="4566455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1 Marcador de número de diapositiva"/>
          <p:cNvSpPr txBox="1">
            <a:spLocks noGrp="1"/>
          </p:cNvSpPr>
          <p:nvPr/>
        </p:nvSpPr>
        <p:spPr bwMode="auto">
          <a:xfrm>
            <a:off x="8355013" y="6481763"/>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pPr algn="r" fontAlgn="base">
              <a:spcBef>
                <a:spcPct val="0"/>
              </a:spcBef>
              <a:spcAft>
                <a:spcPct val="0"/>
              </a:spcAft>
            </a:pPr>
            <a:r>
              <a:rPr lang="es-ES" sz="1000">
                <a:solidFill>
                  <a:srgbClr val="333399"/>
                </a:solidFill>
                <a:latin typeface="Arial" charset="0"/>
              </a:rPr>
              <a:t>páxina </a:t>
            </a:r>
            <a:fld id="{360680A5-EB42-4CFB-ADEE-AAC763EBA524}" type="slidenum">
              <a:rPr lang="es-ES" sz="1000">
                <a:solidFill>
                  <a:srgbClr val="333399"/>
                </a:solidFill>
                <a:latin typeface="Arial" charset="0"/>
              </a:rPr>
              <a:pPr algn="r" fontAlgn="base">
                <a:spcBef>
                  <a:spcPct val="0"/>
                </a:spcBef>
                <a:spcAft>
                  <a:spcPct val="0"/>
                </a:spcAft>
              </a:pPr>
              <a:t>2</a:t>
            </a:fld>
            <a:endParaRPr lang="es-ES" sz="1000">
              <a:solidFill>
                <a:srgbClr val="333399"/>
              </a:solidFill>
              <a:latin typeface="Arial" charset="0"/>
            </a:endParaRPr>
          </a:p>
        </p:txBody>
      </p:sp>
      <p:sp>
        <p:nvSpPr>
          <p:cNvPr id="5124" name="2 Marcador de contenido"/>
          <p:cNvSpPr>
            <a:spLocks noGrp="1"/>
          </p:cNvSpPr>
          <p:nvPr>
            <p:ph idx="4294967295"/>
          </p:nvPr>
        </p:nvSpPr>
        <p:spPr>
          <a:xfrm>
            <a:off x="1524001" y="1341439"/>
            <a:ext cx="8258175" cy="4948237"/>
          </a:xfrm>
        </p:spPr>
        <p:txBody>
          <a:bodyPr/>
          <a:lstStyle/>
          <a:p>
            <a:pPr algn="just" eaLnBrk="1" hangingPunct="1"/>
            <a:r>
              <a:rPr lang="es-ES" dirty="0" smtClean="0">
                <a:solidFill>
                  <a:srgbClr val="2D2D8A"/>
                </a:solidFill>
              </a:rPr>
              <a:t>	</a:t>
            </a:r>
            <a:r>
              <a:rPr lang="es-ES" sz="1800" dirty="0">
                <a:solidFill>
                  <a:srgbClr val="002060"/>
                </a:solidFill>
              </a:rPr>
              <a:t> </a:t>
            </a:r>
            <a:r>
              <a:rPr lang="es-ES" sz="1800" b="1" dirty="0">
                <a:solidFill>
                  <a:srgbClr val="002060"/>
                </a:solidFill>
              </a:rPr>
              <a:t>TIPOS DE CONTROL</a:t>
            </a:r>
            <a:r>
              <a:rPr lang="es-ES" sz="1800" dirty="0">
                <a:solidFill>
                  <a:srgbClr val="002060"/>
                </a:solidFill>
              </a:rPr>
              <a:t>:</a:t>
            </a:r>
          </a:p>
          <a:p>
            <a:pPr eaLnBrk="1" hangingPunct="1"/>
            <a:endParaRPr lang="es-ES" sz="1800" dirty="0">
              <a:solidFill>
                <a:srgbClr val="002060"/>
              </a:solidFill>
            </a:endParaRPr>
          </a:p>
          <a:p>
            <a:pPr lvl="1" eaLnBrk="1" hangingPunct="1">
              <a:buFont typeface="Wingdings" pitchFamily="2" charset="2"/>
              <a:buChar char="q"/>
            </a:pPr>
            <a:r>
              <a:rPr lang="es-ES" sz="1800" u="sng" dirty="0">
                <a:solidFill>
                  <a:srgbClr val="002060"/>
                </a:solidFill>
              </a:rPr>
              <a:t>EXTERNO</a:t>
            </a:r>
            <a:r>
              <a:rPr lang="es-ES" sz="1800" dirty="0">
                <a:solidFill>
                  <a:srgbClr val="002060"/>
                </a:solidFill>
              </a:rPr>
              <a:t> ( CONSELLO DE CONTAS Y TRIBUNAL DE CUENTAS)</a:t>
            </a:r>
          </a:p>
          <a:p>
            <a:pPr lvl="1" eaLnBrk="1" hangingPunct="1">
              <a:buFont typeface="Wingdings" pitchFamily="2" charset="2"/>
              <a:buChar char="q"/>
            </a:pPr>
            <a:endParaRPr lang="es-ES" sz="1800" dirty="0">
              <a:solidFill>
                <a:srgbClr val="002060"/>
              </a:solidFill>
            </a:endParaRPr>
          </a:p>
          <a:p>
            <a:pPr lvl="1" eaLnBrk="1" hangingPunct="1">
              <a:buFont typeface="Wingdings" pitchFamily="2" charset="2"/>
              <a:buChar char="q"/>
            </a:pPr>
            <a:r>
              <a:rPr lang="es-ES" sz="1800" u="sng" dirty="0">
                <a:solidFill>
                  <a:srgbClr val="002060"/>
                </a:solidFill>
              </a:rPr>
              <a:t>INTERNO</a:t>
            </a:r>
            <a:r>
              <a:rPr lang="es-ES" sz="1800" dirty="0">
                <a:solidFill>
                  <a:srgbClr val="002060"/>
                </a:solidFill>
              </a:rPr>
              <a:t> (INTERVENCIÓN GENERAL). SE EJERCE  A TRAVÉS DE DOS MODALIDADES:</a:t>
            </a:r>
          </a:p>
          <a:p>
            <a:pPr lvl="1" eaLnBrk="1" hangingPunct="1">
              <a:buFont typeface="Wingdings" pitchFamily="2" charset="2"/>
              <a:buChar char="q"/>
            </a:pPr>
            <a:endParaRPr lang="es-ES" sz="1800" dirty="0">
              <a:solidFill>
                <a:srgbClr val="002060"/>
              </a:solidFill>
            </a:endParaRPr>
          </a:p>
          <a:p>
            <a:pPr lvl="2" eaLnBrk="1" hangingPunct="1">
              <a:buFont typeface="Wingdings" pitchFamily="2" charset="2"/>
              <a:buChar char="q"/>
            </a:pPr>
            <a:r>
              <a:rPr lang="es-ES" sz="1800" i="1" u="sng" dirty="0">
                <a:solidFill>
                  <a:srgbClr val="002060"/>
                </a:solidFill>
              </a:rPr>
              <a:t>CONTROL PREVIO </a:t>
            </a:r>
            <a:r>
              <a:rPr lang="es-ES" sz="1800" dirty="0">
                <a:solidFill>
                  <a:srgbClr val="002060"/>
                </a:solidFill>
              </a:rPr>
              <a:t>(INTERVENCION PREVIA)</a:t>
            </a:r>
          </a:p>
          <a:p>
            <a:pPr lvl="2" eaLnBrk="1" hangingPunct="1">
              <a:buFont typeface="Wingdings" pitchFamily="2" charset="2"/>
              <a:buChar char="q"/>
            </a:pPr>
            <a:r>
              <a:rPr lang="es-ES" sz="1800" i="1" u="sng" dirty="0">
                <a:solidFill>
                  <a:srgbClr val="002060"/>
                </a:solidFill>
              </a:rPr>
              <a:t>CONTROL FINANCIERO</a:t>
            </a:r>
            <a:r>
              <a:rPr lang="es-ES" sz="1800" dirty="0">
                <a:solidFill>
                  <a:srgbClr val="002060"/>
                </a:solidFill>
              </a:rPr>
              <a:t>:</a:t>
            </a:r>
          </a:p>
          <a:p>
            <a:pPr lvl="4" eaLnBrk="1" hangingPunct="1">
              <a:buFont typeface="Wingdings" pitchFamily="2" charset="2"/>
              <a:buChar char="q"/>
            </a:pPr>
            <a:r>
              <a:rPr lang="es-ES" sz="1800" dirty="0">
                <a:solidFill>
                  <a:srgbClr val="002060"/>
                </a:solidFill>
              </a:rPr>
              <a:t>PERMANENTE</a:t>
            </a:r>
          </a:p>
          <a:p>
            <a:pPr lvl="4" eaLnBrk="1" hangingPunct="1">
              <a:buFont typeface="Wingdings" pitchFamily="2" charset="2"/>
              <a:buChar char="q"/>
            </a:pPr>
            <a:r>
              <a:rPr lang="es-ES" sz="1800" dirty="0">
                <a:solidFill>
                  <a:srgbClr val="002060"/>
                </a:solidFill>
              </a:rPr>
              <a:t>ORDINARIO</a:t>
            </a:r>
          </a:p>
          <a:p>
            <a:pPr eaLnBrk="1" hangingPunct="1"/>
            <a:endParaRPr lang="es-ES" dirty="0" smtClean="0">
              <a:solidFill>
                <a:srgbClr val="2D2D8A"/>
              </a:solidFill>
            </a:endParaRPr>
          </a:p>
        </p:txBody>
      </p:sp>
      <p:sp>
        <p:nvSpPr>
          <p:cNvPr id="5125" name="3 Marcador de número de diapositiva"/>
          <p:cNvSpPr txBox="1">
            <a:spLocks noGrp="1"/>
          </p:cNvSpPr>
          <p:nvPr/>
        </p:nvSpPr>
        <p:spPr bwMode="auto">
          <a:xfrm>
            <a:off x="8355013" y="6481763"/>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pPr algn="r" fontAlgn="base">
              <a:spcBef>
                <a:spcPct val="0"/>
              </a:spcBef>
              <a:spcAft>
                <a:spcPct val="0"/>
              </a:spcAft>
            </a:pPr>
            <a:r>
              <a:rPr lang="es-ES" sz="1000">
                <a:solidFill>
                  <a:srgbClr val="333399"/>
                </a:solidFill>
                <a:latin typeface="Arial" charset="0"/>
              </a:rPr>
              <a:t>páxina </a:t>
            </a:r>
            <a:fld id="{9340CD47-5A2C-4730-8E3E-5A69782B6790}" type="slidenum">
              <a:rPr lang="es-ES" sz="1000">
                <a:solidFill>
                  <a:srgbClr val="333399"/>
                </a:solidFill>
                <a:latin typeface="Arial" charset="0"/>
              </a:rPr>
              <a:pPr algn="r" fontAlgn="base">
                <a:spcBef>
                  <a:spcPct val="0"/>
                </a:spcBef>
                <a:spcAft>
                  <a:spcPct val="0"/>
                </a:spcAft>
              </a:pPr>
              <a:t>2</a:t>
            </a:fld>
            <a:endParaRPr lang="es-ES" sz="1000">
              <a:solidFill>
                <a:srgbClr val="333399"/>
              </a:solidFill>
              <a:latin typeface="Arial" charset="0"/>
            </a:endParaRPr>
          </a:p>
        </p:txBody>
      </p:sp>
    </p:spTree>
    <p:extLst>
      <p:ext uri="{BB962C8B-B14F-4D97-AF65-F5344CB8AC3E}">
        <p14:creationId xmlns:p14="http://schemas.microsoft.com/office/powerpoint/2010/main" val="39996868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8" name="3 Marcador de número de diapositiva"/>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r>
              <a:rPr lang="es-ES" sz="1000">
                <a:solidFill>
                  <a:srgbClr val="333399"/>
                </a:solidFill>
                <a:latin typeface="Arial" charset="0"/>
              </a:rPr>
              <a:t>páxina </a:t>
            </a:r>
            <a:fld id="{F03EBFC9-2ECB-4A39-9A33-2D48C722C634}" type="slidenum">
              <a:rPr lang="es-ES" sz="1000">
                <a:solidFill>
                  <a:srgbClr val="333399"/>
                </a:solidFill>
                <a:latin typeface="Arial" charset="0"/>
              </a:rPr>
              <a:pPr/>
              <a:t>20</a:t>
            </a:fld>
            <a:endParaRPr lang="es-ES" sz="1000">
              <a:solidFill>
                <a:srgbClr val="333399"/>
              </a:solidFill>
              <a:latin typeface="Arial" charset="0"/>
            </a:endParaRPr>
          </a:p>
        </p:txBody>
      </p:sp>
      <p:sp>
        <p:nvSpPr>
          <p:cNvPr id="154627" name="2 Marcador de contenido"/>
          <p:cNvSpPr>
            <a:spLocks noGrp="1"/>
          </p:cNvSpPr>
          <p:nvPr>
            <p:ph idx="4294967295"/>
          </p:nvPr>
        </p:nvSpPr>
        <p:spPr>
          <a:xfrm>
            <a:off x="955675" y="1639888"/>
            <a:ext cx="11236325" cy="4716462"/>
          </a:xfrm>
        </p:spPr>
        <p:txBody>
          <a:bodyPr/>
          <a:lstStyle/>
          <a:p>
            <a:pPr eaLnBrk="1" hangingPunct="1"/>
            <a:r>
              <a:rPr lang="es-ES" sz="1800" b="1" dirty="0">
                <a:solidFill>
                  <a:schemeClr val="accent2"/>
                </a:solidFill>
              </a:rPr>
              <a:t>			</a:t>
            </a:r>
            <a:r>
              <a:rPr lang="es-ES" sz="1800" b="1" dirty="0">
                <a:solidFill>
                  <a:srgbClr val="002060"/>
                </a:solidFill>
              </a:rPr>
              <a:t>REMISIÓN DE INFORMACIÓN</a:t>
            </a:r>
            <a:r>
              <a:rPr lang="es-ES" sz="1800" dirty="0">
                <a:solidFill>
                  <a:srgbClr val="002060"/>
                </a:solidFill>
              </a:rPr>
              <a:t>:</a:t>
            </a:r>
          </a:p>
          <a:p>
            <a:pPr eaLnBrk="1" hangingPunct="1">
              <a:lnSpc>
                <a:spcPct val="100000"/>
              </a:lnSpc>
            </a:pPr>
            <a:r>
              <a:rPr lang="es-ES" sz="1800" dirty="0">
                <a:solidFill>
                  <a:srgbClr val="002060"/>
                </a:solidFill>
              </a:rPr>
              <a:t>	</a:t>
            </a:r>
          </a:p>
          <a:p>
            <a:pPr eaLnBrk="1" hangingPunct="1">
              <a:lnSpc>
                <a:spcPct val="100000"/>
              </a:lnSpc>
            </a:pPr>
            <a:r>
              <a:rPr lang="es-ES" sz="1800" dirty="0">
                <a:solidFill>
                  <a:srgbClr val="002060"/>
                </a:solidFill>
              </a:rPr>
              <a:t>	EL ACUERDO DETERMINA QUE CON CARÁCTER TRIMESTRAL DEBERÁN REMITIR LA SIGUIENTE </a:t>
            </a:r>
            <a:r>
              <a:rPr lang="es-ES" sz="1800" u="sng" dirty="0">
                <a:solidFill>
                  <a:srgbClr val="002060"/>
                </a:solidFill>
              </a:rPr>
              <a:t>INFORMACIÓN CONTABLE </a:t>
            </a:r>
            <a:r>
              <a:rPr lang="es-ES" sz="1800" dirty="0">
                <a:solidFill>
                  <a:srgbClr val="002060"/>
                </a:solidFill>
              </a:rPr>
              <a:t>ACTUALIZADA:</a:t>
            </a:r>
          </a:p>
          <a:p>
            <a:pPr eaLnBrk="1" hangingPunct="1">
              <a:lnSpc>
                <a:spcPct val="100000"/>
              </a:lnSpc>
            </a:pPr>
            <a:endParaRPr lang="es-ES" sz="1800" dirty="0">
              <a:solidFill>
                <a:srgbClr val="002060"/>
              </a:solidFill>
            </a:endParaRPr>
          </a:p>
          <a:p>
            <a:pPr eaLnBrk="1" hangingPunct="1">
              <a:lnSpc>
                <a:spcPct val="100000"/>
              </a:lnSpc>
            </a:pPr>
            <a:r>
              <a:rPr lang="es-ES" sz="1800" dirty="0">
                <a:solidFill>
                  <a:srgbClr val="002060"/>
                </a:solidFill>
              </a:rPr>
              <a:t>	- BALANCE</a:t>
            </a:r>
          </a:p>
          <a:p>
            <a:pPr eaLnBrk="1" hangingPunct="1">
              <a:lnSpc>
                <a:spcPct val="100000"/>
              </a:lnSpc>
            </a:pPr>
            <a:r>
              <a:rPr lang="es-ES" sz="1800" dirty="0">
                <a:solidFill>
                  <a:srgbClr val="002060"/>
                </a:solidFill>
              </a:rPr>
              <a:t>    - CUENTA DE PERDIDAS Y GANANCIAS</a:t>
            </a:r>
          </a:p>
          <a:p>
            <a:pPr eaLnBrk="1" hangingPunct="1">
              <a:lnSpc>
                <a:spcPct val="100000"/>
              </a:lnSpc>
            </a:pPr>
            <a:r>
              <a:rPr lang="es-ES" sz="1800" dirty="0">
                <a:solidFill>
                  <a:srgbClr val="002060"/>
                </a:solidFill>
              </a:rPr>
              <a:t>	- CUENTA DEL RESULTADO ECONÓMICO-PATRIMONIAL</a:t>
            </a:r>
          </a:p>
          <a:p>
            <a:pPr eaLnBrk="1" hangingPunct="1">
              <a:lnSpc>
                <a:spcPct val="100000"/>
              </a:lnSpc>
            </a:pPr>
            <a:endParaRPr lang="es-ES" sz="1800" dirty="0">
              <a:solidFill>
                <a:srgbClr val="002060"/>
              </a:solidFill>
            </a:endParaRPr>
          </a:p>
          <a:p>
            <a:pPr eaLnBrk="1" hangingPunct="1">
              <a:lnSpc>
                <a:spcPct val="100000"/>
              </a:lnSpc>
            </a:pPr>
            <a:r>
              <a:rPr lang="es-ES" sz="1800" dirty="0">
                <a:solidFill>
                  <a:srgbClr val="002060"/>
                </a:solidFill>
              </a:rPr>
              <a:t>	EN LA ACTUALIDAD LA INFORMACIÓN CONTABLE SE REMITE  POR LAS ENTIDADES  A LA INTERVENCIÓN GENERAL EN EL MARCO DE LA INFORMACIÓN QUE ESTÁN OBLIGADAS A SUMINISTRAR A LA INTERVENCIÓN GENERAL CONFORME A LO PREVISTO EN LA LEY ORGÁNICA 2/2012, DEL 27 DE ABRIL DE ESTABILIDAD PRESUPUESTARIA Y SOSTENIBILIDAD FINANCIERA Y , ASÍ COMO SU NORMATIVA DE DESARROLLO, EN LOS TÉRMINOS Y PLAZOS QUE LE </a:t>
            </a:r>
            <a:r>
              <a:rPr lang="es-ES" sz="1800" dirty="0" smtClean="0">
                <a:solidFill>
                  <a:srgbClr val="002060"/>
                </a:solidFill>
              </a:rPr>
              <a:t>SEAN </a:t>
            </a:r>
            <a:r>
              <a:rPr lang="es-ES" sz="1800" dirty="0">
                <a:solidFill>
                  <a:srgbClr val="002060"/>
                </a:solidFill>
              </a:rPr>
              <a:t>REQUERIDOS</a:t>
            </a:r>
          </a:p>
        </p:txBody>
      </p:sp>
      <p:sp>
        <p:nvSpPr>
          <p:cNvPr id="154629" name="5 Flecha derecha"/>
          <p:cNvSpPr>
            <a:spLocks noChangeArrowheads="1"/>
          </p:cNvSpPr>
          <p:nvPr/>
        </p:nvSpPr>
        <p:spPr bwMode="auto">
          <a:xfrm>
            <a:off x="1251663" y="1868574"/>
            <a:ext cx="792088" cy="216024"/>
          </a:xfrm>
          <a:prstGeom prst="rightArrow">
            <a:avLst>
              <a:gd name="adj1" fmla="val 50000"/>
              <a:gd name="adj2" fmla="val 50024"/>
            </a:avLst>
          </a:prstGeom>
          <a:solidFill>
            <a:schemeClr val="accent1"/>
          </a:solidFill>
          <a:ln w="9525" algn="ctr">
            <a:solidFill>
              <a:schemeClr val="tx1"/>
            </a:solidFill>
            <a:round/>
            <a:headEnd/>
            <a:tailEnd/>
          </a:ln>
        </p:spPr>
        <p:txBody>
          <a:bodyPr/>
          <a:lstStyle/>
          <a:p>
            <a:endParaRPr lang="es-ES">
              <a:solidFill>
                <a:srgbClr val="000000"/>
              </a:solidFill>
              <a:latin typeface="Arial" charset="0"/>
            </a:endParaRPr>
          </a:p>
        </p:txBody>
      </p:sp>
    </p:spTree>
    <p:extLst>
      <p:ext uri="{BB962C8B-B14F-4D97-AF65-F5344CB8AC3E}">
        <p14:creationId xmlns:p14="http://schemas.microsoft.com/office/powerpoint/2010/main" val="37376016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1 Título"/>
          <p:cNvSpPr>
            <a:spLocks noGrp="1"/>
          </p:cNvSpPr>
          <p:nvPr>
            <p:ph type="title"/>
          </p:nvPr>
        </p:nvSpPr>
        <p:spPr/>
        <p:txBody>
          <a:bodyPr/>
          <a:lstStyle/>
          <a:p>
            <a:pPr eaLnBrk="1" hangingPunct="1"/>
            <a:endParaRPr lang="es-ES" smtClean="0"/>
          </a:p>
        </p:txBody>
      </p:sp>
      <p:sp>
        <p:nvSpPr>
          <p:cNvPr id="178179" name="2 Marcador de contenido"/>
          <p:cNvSpPr>
            <a:spLocks noGrp="1"/>
          </p:cNvSpPr>
          <p:nvPr>
            <p:ph idx="1"/>
          </p:nvPr>
        </p:nvSpPr>
        <p:spPr>
          <a:xfrm>
            <a:off x="1002890" y="1214439"/>
            <a:ext cx="9665110" cy="5094287"/>
          </a:xfrm>
        </p:spPr>
        <p:txBody>
          <a:bodyPr/>
          <a:lstStyle/>
          <a:p>
            <a:pPr eaLnBrk="1" hangingPunct="1"/>
            <a:r>
              <a:rPr lang="es-ES" sz="1800" b="1" dirty="0">
                <a:solidFill>
                  <a:schemeClr val="accent2"/>
                </a:solidFill>
              </a:rPr>
              <a:t>			</a:t>
            </a:r>
            <a:r>
              <a:rPr lang="es-ES" sz="1800" b="1" dirty="0">
                <a:solidFill>
                  <a:srgbClr val="002060"/>
                </a:solidFill>
              </a:rPr>
              <a:t>CONTROL POSTERIOR</a:t>
            </a:r>
          </a:p>
          <a:p>
            <a:pPr eaLnBrk="1" hangingPunct="1"/>
            <a:endParaRPr lang="es-ES" sz="1800" u="sng" dirty="0">
              <a:solidFill>
                <a:srgbClr val="002060"/>
              </a:solidFill>
            </a:endParaRPr>
          </a:p>
          <a:p>
            <a:pPr eaLnBrk="1" hangingPunct="1"/>
            <a:r>
              <a:rPr lang="es-ES" sz="1800" dirty="0">
                <a:solidFill>
                  <a:srgbClr val="002060"/>
                </a:solidFill>
              </a:rPr>
              <a:t>	LA IXCA EJERCERÁ EL CONTROL POSTERIOR PARA VERIFICAR LA ADECUADA JUSTIFICACIÓN DE LAS TRANSACCIONES Y EL GRADO DE CUMPLIMIENTO DE ESTOS  ACUERDOS POR LAS DIFERENTES ENTIDADES SUJETAS A LOS MISMOS.</a:t>
            </a:r>
          </a:p>
          <a:p>
            <a:pPr eaLnBrk="1" hangingPunct="1"/>
            <a:endParaRPr lang="es-ES" sz="1800" dirty="0">
              <a:solidFill>
                <a:srgbClr val="002060"/>
              </a:solidFill>
            </a:endParaRPr>
          </a:p>
          <a:p>
            <a:pPr eaLnBrk="1" hangingPunct="1"/>
            <a:r>
              <a:rPr lang="es-ES" sz="1800" dirty="0">
                <a:solidFill>
                  <a:srgbClr val="002060"/>
                </a:solidFill>
              </a:rPr>
              <a:t>	SE REALIZARÁ UN </a:t>
            </a:r>
            <a:r>
              <a:rPr lang="es-ES" sz="1800" b="1" dirty="0">
                <a:solidFill>
                  <a:srgbClr val="002060"/>
                </a:solidFill>
              </a:rPr>
              <a:t>PLAN DE ACTUACIÓN D</a:t>
            </a:r>
            <a:r>
              <a:rPr lang="es-ES" sz="1800" dirty="0">
                <a:solidFill>
                  <a:srgbClr val="002060"/>
                </a:solidFill>
              </a:rPr>
              <a:t>ONDE SE ESTABLECERÁ EL ALCANCE DEL CONTROL POSTERIOR</a:t>
            </a:r>
          </a:p>
          <a:p>
            <a:pPr eaLnBrk="1" hangingPunct="1"/>
            <a:r>
              <a:rPr lang="es-ES" sz="1800" dirty="0">
                <a:solidFill>
                  <a:srgbClr val="002060"/>
                </a:solidFill>
              </a:rPr>
              <a:t>	</a:t>
            </a:r>
          </a:p>
          <a:p>
            <a:pPr eaLnBrk="1" hangingPunct="1"/>
            <a:r>
              <a:rPr lang="es-ES" sz="1800" b="1" dirty="0">
                <a:solidFill>
                  <a:srgbClr val="002060"/>
                </a:solidFill>
              </a:rPr>
              <a:t>	</a:t>
            </a:r>
          </a:p>
        </p:txBody>
      </p:sp>
      <p:sp>
        <p:nvSpPr>
          <p:cNvPr id="178180" name="3 Marcador de número de diapositiva"/>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r>
              <a:rPr lang="es-ES" sz="1000">
                <a:solidFill>
                  <a:srgbClr val="333399"/>
                </a:solidFill>
                <a:latin typeface="Arial" charset="0"/>
              </a:rPr>
              <a:t>páxina </a:t>
            </a:r>
            <a:fld id="{B049F209-EE50-43C2-83B9-9A4852B4C264}" type="slidenum">
              <a:rPr lang="es-ES" sz="1000">
                <a:solidFill>
                  <a:srgbClr val="333399"/>
                </a:solidFill>
                <a:latin typeface="Arial" charset="0"/>
              </a:rPr>
              <a:pPr/>
              <a:t>21</a:t>
            </a:fld>
            <a:endParaRPr lang="es-ES" sz="1000">
              <a:solidFill>
                <a:srgbClr val="333399"/>
              </a:solidFill>
              <a:latin typeface="Arial" charset="0"/>
            </a:endParaRPr>
          </a:p>
        </p:txBody>
      </p:sp>
      <p:sp>
        <p:nvSpPr>
          <p:cNvPr id="178181" name="4 Flecha derecha"/>
          <p:cNvSpPr>
            <a:spLocks noChangeArrowheads="1"/>
          </p:cNvSpPr>
          <p:nvPr/>
        </p:nvSpPr>
        <p:spPr bwMode="auto">
          <a:xfrm>
            <a:off x="1466850" y="1214439"/>
            <a:ext cx="977900" cy="484187"/>
          </a:xfrm>
          <a:prstGeom prst="rightArrow">
            <a:avLst>
              <a:gd name="adj1" fmla="val 50000"/>
              <a:gd name="adj2" fmla="val 50024"/>
            </a:avLst>
          </a:prstGeom>
          <a:solidFill>
            <a:schemeClr val="accent1"/>
          </a:solidFill>
          <a:ln w="9525" algn="ctr">
            <a:solidFill>
              <a:schemeClr val="tx1"/>
            </a:solidFill>
            <a:round/>
            <a:headEnd/>
            <a:tailEnd/>
          </a:ln>
        </p:spPr>
        <p:txBody>
          <a:bodyPr/>
          <a:lstStyle/>
          <a:p>
            <a:endParaRPr lang="es-ES">
              <a:solidFill>
                <a:srgbClr val="000000"/>
              </a:solidFill>
              <a:latin typeface="Arial" charset="0"/>
            </a:endParaRPr>
          </a:p>
        </p:txBody>
      </p:sp>
    </p:spTree>
    <p:extLst>
      <p:ext uri="{BB962C8B-B14F-4D97-AF65-F5344CB8AC3E}">
        <p14:creationId xmlns:p14="http://schemas.microsoft.com/office/powerpoint/2010/main" val="32242554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1 Título"/>
          <p:cNvSpPr>
            <a:spLocks noGrp="1"/>
          </p:cNvSpPr>
          <p:nvPr>
            <p:ph type="title"/>
          </p:nvPr>
        </p:nvSpPr>
        <p:spPr/>
        <p:txBody>
          <a:bodyPr/>
          <a:lstStyle/>
          <a:p>
            <a:endParaRPr lang="es-ES" smtClean="0"/>
          </a:p>
        </p:txBody>
      </p:sp>
      <p:sp>
        <p:nvSpPr>
          <p:cNvPr id="179203" name="2 Marcador de contenido"/>
          <p:cNvSpPr>
            <a:spLocks noGrp="1"/>
          </p:cNvSpPr>
          <p:nvPr>
            <p:ph idx="1"/>
          </p:nvPr>
        </p:nvSpPr>
        <p:spPr>
          <a:xfrm>
            <a:off x="943897" y="1637071"/>
            <a:ext cx="9266903" cy="4671654"/>
          </a:xfrm>
        </p:spPr>
        <p:txBody>
          <a:bodyPr/>
          <a:lstStyle/>
          <a:p>
            <a:pPr algn="just"/>
            <a:r>
              <a:rPr lang="es-ES" sz="1800" b="1" dirty="0">
                <a:solidFill>
                  <a:schemeClr val="accent2"/>
                </a:solidFill>
              </a:rPr>
              <a:t>	</a:t>
            </a:r>
            <a:r>
              <a:rPr lang="es-ES" sz="1800" b="1" dirty="0">
                <a:solidFill>
                  <a:srgbClr val="002060"/>
                </a:solidFill>
              </a:rPr>
              <a:t>L</a:t>
            </a:r>
            <a:r>
              <a:rPr lang="es-ES" sz="1800" dirty="0">
                <a:solidFill>
                  <a:srgbClr val="002060"/>
                </a:solidFill>
              </a:rPr>
              <a:t>OS RESULTADOS DEL CONTROL POSTERIOR SE PLASMARÁN EN INFORMES PROVISIONALES QUE SE REMITIRÁN AL RESPONSABLE DEL ORGANISMO PARA QUE SE FORMULEN ALEGACIONES AL MISMO.</a:t>
            </a:r>
          </a:p>
          <a:p>
            <a:pPr algn="just"/>
            <a:endParaRPr lang="es-ES" sz="1800" dirty="0">
              <a:solidFill>
                <a:srgbClr val="002060"/>
              </a:solidFill>
            </a:endParaRPr>
          </a:p>
          <a:p>
            <a:pPr algn="just"/>
            <a:r>
              <a:rPr lang="es-ES" sz="1800" dirty="0">
                <a:solidFill>
                  <a:srgbClr val="002060"/>
                </a:solidFill>
              </a:rPr>
              <a:t>	TRANSCURRIDO EL PRAZO DE ALEGACIONES SE EMITIRÁ INFORME DEFINITIVO DEBIENDO MODIFICARSE LA REDACCIÓN DEL INFORME SI SE ACEPTASEN LAS ALEGACIONES Y MOTIVAR EN EL INFORME LA FALTA DE ACEPTACIÓN EN SU CASO. </a:t>
            </a:r>
          </a:p>
          <a:p>
            <a:r>
              <a:rPr lang="es-ES" sz="1800" dirty="0">
                <a:solidFill>
                  <a:schemeClr val="accent2"/>
                </a:solidFill>
              </a:rPr>
              <a:t> </a:t>
            </a:r>
          </a:p>
        </p:txBody>
      </p:sp>
      <p:sp>
        <p:nvSpPr>
          <p:cNvPr id="179204" name="3 Marcador de número de diapositiva"/>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r>
              <a:rPr lang="es-ES" sz="1000">
                <a:solidFill>
                  <a:srgbClr val="333399"/>
                </a:solidFill>
                <a:latin typeface="Arial" charset="0"/>
              </a:rPr>
              <a:t>páxina </a:t>
            </a:r>
            <a:fld id="{EC58F80E-87BB-4FC8-B193-9F735E353897}" type="slidenum">
              <a:rPr lang="es-ES" sz="1000">
                <a:solidFill>
                  <a:srgbClr val="333399"/>
                </a:solidFill>
                <a:latin typeface="Arial" charset="0"/>
              </a:rPr>
              <a:pPr/>
              <a:t>22</a:t>
            </a:fld>
            <a:endParaRPr lang="es-ES" sz="1000">
              <a:solidFill>
                <a:srgbClr val="333399"/>
              </a:solidFill>
              <a:latin typeface="Arial" charset="0"/>
            </a:endParaRPr>
          </a:p>
        </p:txBody>
      </p:sp>
    </p:spTree>
    <p:extLst>
      <p:ext uri="{BB962C8B-B14F-4D97-AF65-F5344CB8AC3E}">
        <p14:creationId xmlns:p14="http://schemas.microsoft.com/office/powerpoint/2010/main" val="24481033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3 Marcador de número de diapositiva"/>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r>
              <a:rPr lang="es-ES" sz="1000">
                <a:solidFill>
                  <a:srgbClr val="333399"/>
                </a:solidFill>
                <a:latin typeface="Arial" charset="0"/>
              </a:rPr>
              <a:t>páxina </a:t>
            </a:r>
            <a:fld id="{D1DB9B27-5B9A-476B-B7BD-33DA7DF5EC96}" type="slidenum">
              <a:rPr lang="es-ES" sz="1000">
                <a:solidFill>
                  <a:srgbClr val="333399"/>
                </a:solidFill>
                <a:latin typeface="Arial" charset="0"/>
              </a:rPr>
              <a:pPr/>
              <a:t>23</a:t>
            </a:fld>
            <a:endParaRPr lang="es-ES" sz="1000">
              <a:solidFill>
                <a:srgbClr val="333399"/>
              </a:solidFill>
              <a:latin typeface="Arial" charset="0"/>
            </a:endParaRPr>
          </a:p>
        </p:txBody>
      </p:sp>
      <p:sp>
        <p:nvSpPr>
          <p:cNvPr id="150531" name="2 Marcador de texto"/>
          <p:cNvSpPr>
            <a:spLocks noGrp="1"/>
          </p:cNvSpPr>
          <p:nvPr>
            <p:ph type="body" idx="4294967295"/>
          </p:nvPr>
        </p:nvSpPr>
        <p:spPr>
          <a:xfrm>
            <a:off x="383459" y="1032387"/>
            <a:ext cx="11223522" cy="5147187"/>
          </a:xfrm>
        </p:spPr>
        <p:txBody>
          <a:bodyPr/>
          <a:lstStyle/>
          <a:p>
            <a:pPr>
              <a:lnSpc>
                <a:spcPct val="150000"/>
              </a:lnSpc>
              <a:defRPr/>
            </a:pPr>
            <a:r>
              <a:rPr lang="es-ES" sz="4000" dirty="0">
                <a:solidFill>
                  <a:schemeClr val="bg1">
                    <a:lumMod val="50000"/>
                  </a:schemeClr>
                </a:solidFill>
              </a:rPr>
              <a:t>	</a:t>
            </a:r>
            <a:r>
              <a:rPr lang="es-ES" sz="2000" u="sng" dirty="0" smtClean="0">
                <a:solidFill>
                  <a:srgbClr val="002060"/>
                </a:solidFill>
              </a:rPr>
              <a:t>ACUERDO ESPECIFICO DE </a:t>
            </a:r>
            <a:r>
              <a:rPr lang="es-ES" sz="2000" u="sng" dirty="0">
                <a:solidFill>
                  <a:srgbClr val="002060"/>
                </a:solidFill>
              </a:rPr>
              <a:t>CONTROL </a:t>
            </a:r>
            <a:r>
              <a:rPr lang="es-ES" sz="2000" u="sng" dirty="0" smtClean="0">
                <a:solidFill>
                  <a:srgbClr val="002060"/>
                </a:solidFill>
              </a:rPr>
              <a:t>FINANCIERO EN EL </a:t>
            </a:r>
            <a:r>
              <a:rPr lang="es-ES" sz="2000" u="sng" dirty="0">
                <a:solidFill>
                  <a:srgbClr val="002060"/>
                </a:solidFill>
              </a:rPr>
              <a:t>SERVICIO </a:t>
            </a:r>
            <a:r>
              <a:rPr lang="es-ES" sz="2000" u="sng" dirty="0" smtClean="0">
                <a:solidFill>
                  <a:srgbClr val="002060"/>
                </a:solidFill>
              </a:rPr>
              <a:t>GALLEGO </a:t>
            </a:r>
            <a:r>
              <a:rPr lang="es-ES" sz="2000" u="sng" dirty="0">
                <a:solidFill>
                  <a:srgbClr val="002060"/>
                </a:solidFill>
              </a:rPr>
              <a:t>DE </a:t>
            </a:r>
            <a:r>
              <a:rPr lang="es-ES" sz="2000" u="sng" dirty="0" smtClean="0">
                <a:solidFill>
                  <a:srgbClr val="002060"/>
                </a:solidFill>
              </a:rPr>
              <a:t>SALU</a:t>
            </a:r>
            <a:r>
              <a:rPr lang="es-ES" sz="2000" dirty="0" smtClean="0">
                <a:solidFill>
                  <a:srgbClr val="002060"/>
                </a:solidFill>
              </a:rPr>
              <a:t>D</a:t>
            </a:r>
          </a:p>
          <a:p>
            <a:pPr>
              <a:lnSpc>
                <a:spcPct val="150000"/>
              </a:lnSpc>
              <a:defRPr/>
            </a:pPr>
            <a:endParaRPr lang="es-ES" sz="2000" dirty="0" smtClean="0">
              <a:solidFill>
                <a:srgbClr val="002060"/>
              </a:solidFill>
            </a:endParaRPr>
          </a:p>
          <a:p>
            <a:pPr lvl="0" algn="just"/>
            <a:r>
              <a:rPr lang="es-ES" b="1" dirty="0" smtClean="0">
                <a:solidFill>
                  <a:srgbClr val="002060"/>
                </a:solidFill>
              </a:rPr>
              <a:t>     </a:t>
            </a:r>
            <a:r>
              <a:rPr lang="es-ES" dirty="0" smtClean="0">
                <a:solidFill>
                  <a:srgbClr val="002060"/>
                </a:solidFill>
              </a:rPr>
              <a:t>EN </a:t>
            </a:r>
            <a:r>
              <a:rPr lang="es-ES" dirty="0">
                <a:solidFill>
                  <a:srgbClr val="002060"/>
                </a:solidFill>
              </a:rPr>
              <a:t>EL SERVICIO GALLEGO DE SALUD SE SUBSTITUYE LA FUNCIÓN INTERVENTORA POR EL CFP </a:t>
            </a:r>
            <a:r>
              <a:rPr lang="es-ES" dirty="0" smtClean="0">
                <a:solidFill>
                  <a:srgbClr val="002060"/>
                </a:solidFill>
              </a:rPr>
              <a:t>       DESDE </a:t>
            </a:r>
            <a:r>
              <a:rPr lang="es-ES" dirty="0">
                <a:solidFill>
                  <a:srgbClr val="002060"/>
                </a:solidFill>
              </a:rPr>
              <a:t>EL 1/01/09. </a:t>
            </a:r>
            <a:endParaRPr lang="es-ES" dirty="0" smtClean="0">
              <a:solidFill>
                <a:srgbClr val="002060"/>
              </a:solidFill>
            </a:endParaRPr>
          </a:p>
          <a:p>
            <a:pPr lvl="0" algn="just"/>
            <a:endParaRPr lang="es-ES" dirty="0" smtClean="0">
              <a:solidFill>
                <a:srgbClr val="002060"/>
              </a:solidFill>
            </a:endParaRPr>
          </a:p>
          <a:p>
            <a:pPr lvl="0" algn="just"/>
            <a:r>
              <a:rPr lang="es-ES" dirty="0">
                <a:solidFill>
                  <a:srgbClr val="002060"/>
                </a:solidFill>
              </a:rPr>
              <a:t>	</a:t>
            </a:r>
            <a:r>
              <a:rPr lang="es-ES" dirty="0" smtClean="0">
                <a:solidFill>
                  <a:srgbClr val="002060"/>
                </a:solidFill>
              </a:rPr>
              <a:t>ACTUALMENTE ESTÁ EN VIGOR EL </a:t>
            </a:r>
            <a:r>
              <a:rPr lang="pt-BR" dirty="0" smtClean="0">
                <a:solidFill>
                  <a:srgbClr val="002060"/>
                </a:solidFill>
              </a:rPr>
              <a:t>ACUERDO </a:t>
            </a:r>
            <a:r>
              <a:rPr lang="pt-BR" dirty="0">
                <a:solidFill>
                  <a:srgbClr val="002060"/>
                </a:solidFill>
              </a:rPr>
              <a:t>DEL CONSELLO </a:t>
            </a:r>
            <a:r>
              <a:rPr lang="pt-BR" dirty="0" smtClean="0">
                <a:solidFill>
                  <a:srgbClr val="002060"/>
                </a:solidFill>
              </a:rPr>
              <a:t>DE LA </a:t>
            </a:r>
            <a:r>
              <a:rPr lang="pt-BR" dirty="0">
                <a:solidFill>
                  <a:srgbClr val="002060"/>
                </a:solidFill>
              </a:rPr>
              <a:t>XUNTA DE GALICIA, DE 27 DE ABRIL DE 2017, POR EL QUE SE REGULA EL EXERCICIO Y MATERIALIZACIÓN DEL CONTROL FINANCEIRO DE CICLO CONTINUO EN EL ÁMBITO DEL SERVICIO GALLEGO DE SALUD.</a:t>
            </a:r>
            <a:endParaRPr lang="es-ES" dirty="0">
              <a:solidFill>
                <a:srgbClr val="002060"/>
              </a:solidFill>
            </a:endParaRPr>
          </a:p>
          <a:p>
            <a:pPr>
              <a:lnSpc>
                <a:spcPct val="150000"/>
              </a:lnSpc>
              <a:defRPr/>
            </a:pPr>
            <a:endParaRPr lang="es-ES" sz="2800" dirty="0">
              <a:solidFill>
                <a:schemeClr val="accent2">
                  <a:lumMod val="75000"/>
                </a:schemeClr>
              </a:solidFill>
            </a:endParaRPr>
          </a:p>
        </p:txBody>
      </p:sp>
    </p:spTree>
    <p:extLst>
      <p:ext uri="{BB962C8B-B14F-4D97-AF65-F5344CB8AC3E}">
        <p14:creationId xmlns:p14="http://schemas.microsoft.com/office/powerpoint/2010/main" val="370392136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190468" name="3 Marcador de número de diapositiva"/>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r>
              <a:rPr lang="es-ES" sz="1000">
                <a:solidFill>
                  <a:schemeClr val="accent2"/>
                </a:solidFill>
                <a:latin typeface="Arial" charset="0"/>
              </a:rPr>
              <a:t>páxina </a:t>
            </a:r>
            <a:fld id="{8C5FD283-B5D2-43F9-B929-E357F4172A91}" type="slidenum">
              <a:rPr lang="es-ES" sz="1000">
                <a:solidFill>
                  <a:schemeClr val="accent2"/>
                </a:solidFill>
                <a:latin typeface="Arial" charset="0"/>
              </a:rPr>
              <a:pPr/>
              <a:t>24</a:t>
            </a:fld>
            <a:endParaRPr lang="es-ES" sz="1000">
              <a:solidFill>
                <a:schemeClr val="accent2"/>
              </a:solidFill>
              <a:latin typeface="Arial" charset="0"/>
            </a:endParaRPr>
          </a:p>
        </p:txBody>
      </p:sp>
      <p:sp>
        <p:nvSpPr>
          <p:cNvPr id="190467" name="2 Marcador de contenido"/>
          <p:cNvSpPr>
            <a:spLocks noGrp="1"/>
          </p:cNvSpPr>
          <p:nvPr>
            <p:ph idx="4294967295"/>
          </p:nvPr>
        </p:nvSpPr>
        <p:spPr>
          <a:xfrm>
            <a:off x="947854" y="928688"/>
            <a:ext cx="10158761" cy="5380037"/>
          </a:xfrm>
        </p:spPr>
        <p:txBody>
          <a:bodyPr/>
          <a:lstStyle/>
          <a:p>
            <a:pPr algn="just"/>
            <a:r>
              <a:rPr lang="es-ES" dirty="0" smtClean="0">
                <a:solidFill>
                  <a:schemeClr val="accent2"/>
                </a:solidFill>
              </a:rPr>
              <a:t>	</a:t>
            </a:r>
          </a:p>
          <a:p>
            <a:pPr algn="just"/>
            <a:r>
              <a:rPr lang="es-ES" dirty="0">
                <a:solidFill>
                  <a:schemeClr val="accent2"/>
                </a:solidFill>
              </a:rPr>
              <a:t>	</a:t>
            </a:r>
            <a:r>
              <a:rPr lang="es-ES" dirty="0" smtClean="0">
                <a:solidFill>
                  <a:srgbClr val="002060"/>
                </a:solidFill>
              </a:rPr>
              <a:t>SE INSCRIBE DENTRO DEL CONTROL FINANCIERO PERMANENTE CON LA FINALIDAD DE:</a:t>
            </a:r>
          </a:p>
          <a:p>
            <a:pPr algn="just"/>
            <a:endParaRPr lang="es-ES" dirty="0" smtClean="0">
              <a:solidFill>
                <a:srgbClr val="002060"/>
              </a:solidFill>
            </a:endParaRPr>
          </a:p>
          <a:p>
            <a:pPr algn="just"/>
            <a:r>
              <a:rPr lang="es-ES" dirty="0">
                <a:solidFill>
                  <a:srgbClr val="002060"/>
                </a:solidFill>
              </a:rPr>
              <a:t>	</a:t>
            </a:r>
            <a:r>
              <a:rPr lang="es-ES" dirty="0" smtClean="0">
                <a:solidFill>
                  <a:srgbClr val="002060"/>
                </a:solidFill>
              </a:rPr>
              <a:t>- VERIFICAR MENSUALMENTE LA EJECUCIÓN RESUPUESTARIA Y EL FUNCIONAMIENTO DE LOS SERVICIOS, </a:t>
            </a:r>
          </a:p>
          <a:p>
            <a:pPr algn="just"/>
            <a:endParaRPr lang="es-ES" dirty="0" smtClean="0">
              <a:solidFill>
                <a:srgbClr val="002060"/>
              </a:solidFill>
            </a:endParaRPr>
          </a:p>
          <a:p>
            <a:pPr algn="just"/>
            <a:r>
              <a:rPr lang="es-ES" dirty="0">
                <a:solidFill>
                  <a:srgbClr val="002060"/>
                </a:solidFill>
              </a:rPr>
              <a:t> </a:t>
            </a:r>
            <a:r>
              <a:rPr lang="es-ES" dirty="0" smtClean="0">
                <a:solidFill>
                  <a:srgbClr val="002060"/>
                </a:solidFill>
              </a:rPr>
              <a:t>     -ASÍ COMO EL SEGUIMIENTO DE LAS MEDIDAS PREVENTIVAS Y CORRECTORAS QUE PROCEDAN, PARA LOS CENTROS EN QUE SE DETERMINE Y CON LA DESAGREGACIÓN QUE SE ESTABLEZCA POR LA IXCA</a:t>
            </a:r>
          </a:p>
          <a:p>
            <a:pPr algn="just"/>
            <a:r>
              <a:rPr lang="es-ES" b="1" dirty="0" smtClean="0">
                <a:solidFill>
                  <a:schemeClr val="accent2"/>
                </a:solidFill>
              </a:rPr>
              <a:t>     </a:t>
            </a:r>
            <a:endParaRPr lang="es-ES" b="1" dirty="0">
              <a:solidFill>
                <a:schemeClr val="accent2"/>
              </a:solidFill>
            </a:endParaRPr>
          </a:p>
          <a:p>
            <a:pPr algn="just"/>
            <a:endParaRPr lang="es-ES" dirty="0" smtClean="0">
              <a:solidFill>
                <a:schemeClr val="accent2"/>
              </a:solidFill>
            </a:endParaRPr>
          </a:p>
          <a:p>
            <a:pPr algn="just"/>
            <a:r>
              <a:rPr lang="es-ES" dirty="0">
                <a:solidFill>
                  <a:schemeClr val="accent2"/>
                </a:solidFill>
              </a:rPr>
              <a:t>	</a:t>
            </a:r>
            <a:endParaRPr lang="es-ES" dirty="0" smtClean="0">
              <a:solidFill>
                <a:schemeClr val="accent2"/>
              </a:solidFill>
            </a:endParaRPr>
          </a:p>
          <a:p>
            <a:pPr algn="just"/>
            <a:r>
              <a:rPr lang="es-ES" b="1" dirty="0" smtClean="0">
                <a:solidFill>
                  <a:schemeClr val="accent2"/>
                </a:solidFill>
              </a:rPr>
              <a:t>	</a:t>
            </a:r>
          </a:p>
        </p:txBody>
      </p:sp>
    </p:spTree>
    <p:extLst>
      <p:ext uri="{BB962C8B-B14F-4D97-AF65-F5344CB8AC3E}">
        <p14:creationId xmlns:p14="http://schemas.microsoft.com/office/powerpoint/2010/main" val="379810629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8" name="3 Marcador de número de diapositiva"/>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r>
              <a:rPr lang="es-ES" sz="1000">
                <a:solidFill>
                  <a:srgbClr val="333399"/>
                </a:solidFill>
                <a:latin typeface="Arial" charset="0"/>
              </a:rPr>
              <a:t>páxina </a:t>
            </a:r>
            <a:fld id="{8C5FD283-B5D2-43F9-B929-E357F4172A91}" type="slidenum">
              <a:rPr lang="es-ES" sz="1000">
                <a:solidFill>
                  <a:srgbClr val="333399"/>
                </a:solidFill>
                <a:latin typeface="Arial" charset="0"/>
              </a:rPr>
              <a:pPr/>
              <a:t>25</a:t>
            </a:fld>
            <a:endParaRPr lang="es-ES" sz="1000">
              <a:solidFill>
                <a:srgbClr val="333399"/>
              </a:solidFill>
              <a:latin typeface="Arial" charset="0"/>
            </a:endParaRPr>
          </a:p>
        </p:txBody>
      </p:sp>
      <p:sp>
        <p:nvSpPr>
          <p:cNvPr id="190467" name="2 Marcador de contenido"/>
          <p:cNvSpPr>
            <a:spLocks noGrp="1"/>
          </p:cNvSpPr>
          <p:nvPr>
            <p:ph idx="4294967295"/>
          </p:nvPr>
        </p:nvSpPr>
        <p:spPr>
          <a:xfrm>
            <a:off x="412955" y="575187"/>
            <a:ext cx="11061290" cy="6166180"/>
          </a:xfrm>
        </p:spPr>
        <p:txBody>
          <a:bodyPr/>
          <a:lstStyle/>
          <a:p>
            <a:pPr algn="just"/>
            <a:r>
              <a:rPr lang="es-ES" dirty="0" smtClean="0">
                <a:solidFill>
                  <a:schemeClr val="accent2"/>
                </a:solidFill>
              </a:rPr>
              <a:t>	</a:t>
            </a:r>
          </a:p>
          <a:p>
            <a:pPr algn="just"/>
            <a:r>
              <a:rPr lang="es-ES" dirty="0" smtClean="0">
                <a:solidFill>
                  <a:schemeClr val="accent2"/>
                </a:solidFill>
              </a:rPr>
              <a:t>	</a:t>
            </a:r>
            <a:r>
              <a:rPr lang="es-ES" u="sng" dirty="0">
                <a:solidFill>
                  <a:srgbClr val="002060"/>
                </a:solidFill>
              </a:rPr>
              <a:t>RESOLUCIÓN DE CONTROL FINANCEIRO NA AXENCIA TRIBUTARIA DE GALICIA</a:t>
            </a:r>
          </a:p>
          <a:p>
            <a:pPr algn="just"/>
            <a:r>
              <a:rPr lang="es-ES" dirty="0">
                <a:solidFill>
                  <a:srgbClr val="002060"/>
                </a:solidFill>
              </a:rPr>
              <a:t>	</a:t>
            </a:r>
            <a:endParaRPr lang="es-ES" dirty="0" smtClean="0">
              <a:solidFill>
                <a:srgbClr val="002060"/>
              </a:solidFill>
            </a:endParaRPr>
          </a:p>
          <a:p>
            <a:pPr algn="just"/>
            <a:r>
              <a:rPr lang="es-ES" dirty="0">
                <a:solidFill>
                  <a:srgbClr val="002060"/>
                </a:solidFill>
              </a:rPr>
              <a:t>	</a:t>
            </a:r>
            <a:r>
              <a:rPr lang="es-ES" dirty="0" smtClean="0">
                <a:solidFill>
                  <a:srgbClr val="002060"/>
                </a:solidFill>
              </a:rPr>
              <a:t>TIENE </a:t>
            </a:r>
            <a:r>
              <a:rPr lang="es-ES" dirty="0">
                <a:solidFill>
                  <a:srgbClr val="002060"/>
                </a:solidFill>
              </a:rPr>
              <a:t>COMO FINALIDAD  COMPROBAR DE FORMA CONTINUADA Y PROXIMA EN EL TIEMPO</a:t>
            </a:r>
            <a:r>
              <a:rPr lang="es-ES" dirty="0" smtClean="0">
                <a:solidFill>
                  <a:srgbClr val="002060"/>
                </a:solidFill>
              </a:rPr>
              <a:t>:</a:t>
            </a:r>
            <a:r>
              <a:rPr lang="es-ES" dirty="0">
                <a:solidFill>
                  <a:srgbClr val="002060"/>
                </a:solidFill>
              </a:rPr>
              <a:t> </a:t>
            </a:r>
            <a:endParaRPr lang="es-ES" dirty="0" smtClean="0">
              <a:solidFill>
                <a:srgbClr val="002060"/>
              </a:solidFill>
            </a:endParaRPr>
          </a:p>
          <a:p>
            <a:pPr algn="just"/>
            <a:endParaRPr lang="es-ES" dirty="0">
              <a:solidFill>
                <a:srgbClr val="002060"/>
              </a:solidFill>
            </a:endParaRPr>
          </a:p>
          <a:p>
            <a:pPr lvl="1">
              <a:lnSpc>
                <a:spcPct val="150000"/>
              </a:lnSpc>
              <a:buFont typeface="Arial" panose="020B0604020202020204" pitchFamily="34" charset="0"/>
              <a:buChar char="•"/>
            </a:pPr>
            <a:r>
              <a:rPr lang="es-ES" dirty="0" smtClean="0">
                <a:solidFill>
                  <a:srgbClr val="002060"/>
                </a:solidFill>
                <a:ea typeface="+mn-ea"/>
                <a:cs typeface="+mn-cs"/>
              </a:rPr>
              <a:t>1.1 QUE LA GESTIÓN ECONÓMICO-FINANCEIRA DE LA AGENCIA  SE ADECUA A LOS PRINCIPIOS DE LEGALIDAD, ECONOMÍA, EFICACIA Y EFICIENCIA.</a:t>
            </a:r>
          </a:p>
          <a:p>
            <a:pPr lvl="1">
              <a:lnSpc>
                <a:spcPct val="150000"/>
              </a:lnSpc>
              <a:buFont typeface="Arial" panose="020B0604020202020204" pitchFamily="34" charset="0"/>
              <a:buChar char="•"/>
            </a:pPr>
            <a:r>
              <a:rPr lang="es-ES" dirty="0">
                <a:solidFill>
                  <a:srgbClr val="002060"/>
                </a:solidFill>
              </a:rPr>
              <a:t>1.2 QUE EN EL EJERCICIO DE LAS  FUNCIONES DE  GESTIÓN RECAUDATORIA DE LOS TRIBUTOS E INGRESOS DE DERECHO PÚBLICO QUE LA NORMATIVA ATRIBUYE LA AGENCIA TRIBUTARIA DE GALICIA, LA ACTUACIÓN DE LA AGENCIA SE AJUSTA AL ORDENAMIENTO JURÍDICO Y SIGUE  LOS PRINCIPIOS GENERALES DE BUENA GESTIÓN FINANCIERA Y TRIBUTARIA, ASÍ COMO EL GRADO DE  FIABILIDAD E INTEGRIDAD DE LOS FONDOS PÚBLICOS Y LA FIABILIDAD E INTEGRIDAD DE LA INFORMACIÓN CONTABLE Y ESTATÍSTICA. </a:t>
            </a:r>
          </a:p>
          <a:p>
            <a:pPr lvl="1">
              <a:lnSpc>
                <a:spcPct val="150000"/>
              </a:lnSpc>
              <a:buFont typeface="Arial" panose="020B0604020202020204" pitchFamily="34" charset="0"/>
              <a:buChar char="•"/>
            </a:pPr>
            <a:endParaRPr lang="es-ES" dirty="0" smtClean="0">
              <a:solidFill>
                <a:srgbClr val="002060"/>
              </a:solidFill>
              <a:ea typeface="+mn-ea"/>
              <a:cs typeface="+mn-cs"/>
            </a:endParaRPr>
          </a:p>
          <a:p>
            <a:pPr algn="just"/>
            <a:endParaRPr lang="es-ES" b="1" dirty="0" smtClean="0">
              <a:solidFill>
                <a:schemeClr val="accent2"/>
              </a:solidFill>
            </a:endParaRPr>
          </a:p>
        </p:txBody>
      </p:sp>
    </p:spTree>
    <p:extLst>
      <p:ext uri="{BB962C8B-B14F-4D97-AF65-F5344CB8AC3E}">
        <p14:creationId xmlns:p14="http://schemas.microsoft.com/office/powerpoint/2010/main" val="287742113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3 Marcador de número de diapositiva"/>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r>
              <a:rPr lang="es-ES" sz="1000">
                <a:solidFill>
                  <a:srgbClr val="333399"/>
                </a:solidFill>
                <a:latin typeface="Arial" charset="0"/>
              </a:rPr>
              <a:t>páxina </a:t>
            </a:r>
            <a:fld id="{D1DB9B27-5B9A-476B-B7BD-33DA7DF5EC96}" type="slidenum">
              <a:rPr lang="es-ES" sz="1000">
                <a:solidFill>
                  <a:srgbClr val="333399"/>
                </a:solidFill>
                <a:latin typeface="Arial" charset="0"/>
              </a:rPr>
              <a:pPr/>
              <a:t>26</a:t>
            </a:fld>
            <a:endParaRPr lang="es-ES" sz="1000">
              <a:solidFill>
                <a:srgbClr val="333399"/>
              </a:solidFill>
              <a:latin typeface="Arial" charset="0"/>
            </a:endParaRPr>
          </a:p>
        </p:txBody>
      </p:sp>
      <p:sp>
        <p:nvSpPr>
          <p:cNvPr id="150531" name="2 Marcador de texto"/>
          <p:cNvSpPr>
            <a:spLocks noGrp="1"/>
          </p:cNvSpPr>
          <p:nvPr>
            <p:ph type="body" idx="4294967295"/>
          </p:nvPr>
        </p:nvSpPr>
        <p:spPr>
          <a:xfrm>
            <a:off x="1992314" y="1628800"/>
            <a:ext cx="8675687" cy="2778100"/>
          </a:xfrm>
        </p:spPr>
        <p:txBody>
          <a:bodyPr/>
          <a:lstStyle/>
          <a:p>
            <a:pPr>
              <a:lnSpc>
                <a:spcPct val="150000"/>
              </a:lnSpc>
              <a:defRPr/>
            </a:pPr>
            <a:r>
              <a:rPr lang="es-ES" sz="4000" dirty="0">
                <a:solidFill>
                  <a:schemeClr val="bg1">
                    <a:lumMod val="50000"/>
                  </a:schemeClr>
                </a:solidFill>
              </a:rPr>
              <a:t>	PLAN DE AUDITORÍA DE CONTAS</a:t>
            </a:r>
            <a:endParaRPr lang="es-ES" u="sng" dirty="0" smtClean="0">
              <a:solidFill>
                <a:schemeClr val="accent2">
                  <a:lumMod val="75000"/>
                </a:schemeClr>
              </a:solidFill>
            </a:endParaRPr>
          </a:p>
        </p:txBody>
      </p:sp>
    </p:spTree>
    <p:extLst>
      <p:ext uri="{BB962C8B-B14F-4D97-AF65-F5344CB8AC3E}">
        <p14:creationId xmlns:p14="http://schemas.microsoft.com/office/powerpoint/2010/main" val="40986216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8" name="3 Marcador de número de diapositiva"/>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r>
              <a:rPr lang="es-ES" sz="1000">
                <a:solidFill>
                  <a:srgbClr val="333399"/>
                </a:solidFill>
                <a:latin typeface="Arial" charset="0"/>
              </a:rPr>
              <a:t>páxina </a:t>
            </a:r>
            <a:fld id="{8C5FD283-B5D2-43F9-B929-E357F4172A91}" type="slidenum">
              <a:rPr lang="es-ES" sz="1000">
                <a:solidFill>
                  <a:srgbClr val="333399"/>
                </a:solidFill>
                <a:latin typeface="Arial" charset="0"/>
              </a:rPr>
              <a:pPr/>
              <a:t>27</a:t>
            </a:fld>
            <a:endParaRPr lang="es-ES" sz="1000">
              <a:solidFill>
                <a:srgbClr val="333399"/>
              </a:solidFill>
              <a:latin typeface="Arial" charset="0"/>
            </a:endParaRPr>
          </a:p>
        </p:txBody>
      </p:sp>
      <p:sp>
        <p:nvSpPr>
          <p:cNvPr id="190467" name="2 Marcador de contenido"/>
          <p:cNvSpPr>
            <a:spLocks noGrp="1"/>
          </p:cNvSpPr>
          <p:nvPr>
            <p:ph idx="4294967295"/>
          </p:nvPr>
        </p:nvSpPr>
        <p:spPr>
          <a:xfrm>
            <a:off x="899652" y="1091381"/>
            <a:ext cx="9300805" cy="5577980"/>
          </a:xfrm>
        </p:spPr>
        <p:txBody>
          <a:bodyPr/>
          <a:lstStyle/>
          <a:p>
            <a:pPr algn="just"/>
            <a:r>
              <a:rPr lang="es-ES" dirty="0" smtClean="0">
                <a:solidFill>
                  <a:schemeClr val="accent2"/>
                </a:solidFill>
              </a:rPr>
              <a:t>	</a:t>
            </a:r>
          </a:p>
          <a:p>
            <a:pPr marL="0" indent="0" algn="just"/>
            <a:r>
              <a:rPr lang="es-ES" b="1" dirty="0" smtClean="0">
                <a:solidFill>
                  <a:srgbClr val="0070C0"/>
                </a:solidFill>
              </a:rPr>
              <a:t> </a:t>
            </a:r>
            <a:r>
              <a:rPr lang="es-ES" dirty="0" smtClean="0">
                <a:solidFill>
                  <a:srgbClr val="002060"/>
                </a:solidFill>
              </a:rPr>
              <a:t>SE </a:t>
            </a:r>
            <a:r>
              <a:rPr lang="es-ES" dirty="0" smtClean="0">
                <a:solidFill>
                  <a:srgbClr val="002060"/>
                </a:solidFill>
              </a:rPr>
              <a:t>REALIZAN LAS  </a:t>
            </a:r>
            <a:r>
              <a:rPr lang="es-ES" dirty="0" smtClean="0">
                <a:solidFill>
                  <a:srgbClr val="002060"/>
                </a:solidFill>
              </a:rPr>
              <a:t>AUDITORIAS DE TODAS LAS AGENCIAS Y DE LOS CONSORCIOS ADSCRITOS</a:t>
            </a:r>
          </a:p>
          <a:p>
            <a:pPr marL="0" indent="0" algn="just"/>
            <a:endParaRPr lang="es-ES" dirty="0">
              <a:solidFill>
                <a:srgbClr val="002060"/>
              </a:solidFill>
            </a:endParaRPr>
          </a:p>
          <a:p>
            <a:pPr marL="0" indent="0" algn="just"/>
            <a:r>
              <a:rPr lang="es-ES" dirty="0" smtClean="0">
                <a:solidFill>
                  <a:srgbClr val="002060"/>
                </a:solidFill>
              </a:rPr>
              <a:t>SE APLICAN LAS NORMAS TÉCNICAS DE LA IGAE Y LA NORMA TECNICA DE LA IXCA SOBRE LOS INFORMES ADICIONALES A LOS DE AUDITORIA DE CUENTAS </a:t>
            </a:r>
          </a:p>
          <a:p>
            <a:pPr marL="0" indent="0" algn="just"/>
            <a:endParaRPr lang="es-ES" dirty="0">
              <a:solidFill>
                <a:srgbClr val="002060"/>
              </a:solidFill>
            </a:endParaRPr>
          </a:p>
          <a:p>
            <a:pPr marL="0" indent="0" algn="just"/>
            <a:r>
              <a:rPr lang="es-ES" dirty="0" smtClean="0">
                <a:solidFill>
                  <a:srgbClr val="002060"/>
                </a:solidFill>
              </a:rPr>
              <a:t>LA REALIZACIÓN DE LA AUDITORIA LE CORRESPONDE A LA IXCA. LA  LEY DE PRESUPUESTOS RECOGE EN UNA DISPOSICIÓN ADICIONAL LA COMPETENCIA Y LA POOSIBILIDAD DE COLABORACIÓN EXTERNA PARA LO QUE DEBERÁ </a:t>
            </a:r>
            <a:r>
              <a:rPr lang="es-ES" dirty="0" smtClean="0">
                <a:solidFill>
                  <a:srgbClr val="002060"/>
                </a:solidFill>
              </a:rPr>
              <a:t>EXISTIR </a:t>
            </a:r>
            <a:r>
              <a:rPr lang="es-ES" dirty="0" smtClean="0">
                <a:solidFill>
                  <a:srgbClr val="002060"/>
                </a:solidFill>
              </a:rPr>
              <a:t>UNA ORDEN DE LA CONSELLERÍA DE FACENDA.</a:t>
            </a:r>
          </a:p>
        </p:txBody>
      </p:sp>
    </p:spTree>
    <p:extLst>
      <p:ext uri="{BB962C8B-B14F-4D97-AF65-F5344CB8AC3E}">
        <p14:creationId xmlns:p14="http://schemas.microsoft.com/office/powerpoint/2010/main" val="301726176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8" name="3 Marcador de número de diapositiva"/>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r>
              <a:rPr lang="es-ES" sz="1000">
                <a:solidFill>
                  <a:srgbClr val="333399"/>
                </a:solidFill>
                <a:latin typeface="Arial" charset="0"/>
              </a:rPr>
              <a:t>páxina </a:t>
            </a:r>
            <a:fld id="{8C5FD283-B5D2-43F9-B929-E357F4172A91}" type="slidenum">
              <a:rPr lang="es-ES" sz="1000">
                <a:solidFill>
                  <a:srgbClr val="333399"/>
                </a:solidFill>
                <a:latin typeface="Arial" charset="0"/>
              </a:rPr>
              <a:pPr/>
              <a:t>28</a:t>
            </a:fld>
            <a:endParaRPr lang="es-ES" sz="1000">
              <a:solidFill>
                <a:srgbClr val="333399"/>
              </a:solidFill>
              <a:latin typeface="Arial" charset="0"/>
            </a:endParaRPr>
          </a:p>
        </p:txBody>
      </p:sp>
      <p:sp>
        <p:nvSpPr>
          <p:cNvPr id="190467" name="2 Marcador de contenido"/>
          <p:cNvSpPr>
            <a:spLocks noGrp="1"/>
          </p:cNvSpPr>
          <p:nvPr>
            <p:ph idx="4294967295"/>
          </p:nvPr>
        </p:nvSpPr>
        <p:spPr>
          <a:xfrm>
            <a:off x="973394" y="840657"/>
            <a:ext cx="10161638" cy="5828703"/>
          </a:xfrm>
        </p:spPr>
        <p:txBody>
          <a:bodyPr/>
          <a:lstStyle/>
          <a:p>
            <a:pPr algn="just"/>
            <a:r>
              <a:rPr lang="es-ES" dirty="0" smtClean="0">
                <a:solidFill>
                  <a:schemeClr val="accent2"/>
                </a:solidFill>
              </a:rPr>
              <a:t>	</a:t>
            </a:r>
          </a:p>
          <a:p>
            <a:pPr marL="0" indent="0" algn="just"/>
            <a:r>
              <a:rPr lang="es-ES" dirty="0" smtClean="0">
                <a:solidFill>
                  <a:srgbClr val="002060"/>
                </a:solidFill>
              </a:rPr>
              <a:t>SE </a:t>
            </a:r>
            <a:r>
              <a:rPr lang="es-ES" dirty="0" smtClean="0">
                <a:solidFill>
                  <a:srgbClr val="002060"/>
                </a:solidFill>
              </a:rPr>
              <a:t>REGULA LA POSIBILIDAD DE CONTRATAR LAS AUDITORIAS POR UN PERÍDODO MÍNIMO DE DOS AÑOS PRORROGABLE POOR OTROS DOS, SIN QU PUEDA SUPERARSE EL PLAZO DE OCHO AÑOS SOBRE UNA MISMA ENTIDAD.</a:t>
            </a:r>
          </a:p>
          <a:p>
            <a:pPr marL="0" indent="0" algn="just"/>
            <a:endParaRPr lang="es-ES" dirty="0" smtClean="0">
              <a:solidFill>
                <a:srgbClr val="002060"/>
              </a:solidFill>
            </a:endParaRPr>
          </a:p>
          <a:p>
            <a:pPr marL="0" indent="0" algn="just"/>
            <a:r>
              <a:rPr lang="es-ES" dirty="0" smtClean="0">
                <a:solidFill>
                  <a:srgbClr val="002060"/>
                </a:solidFill>
              </a:rPr>
              <a:t>UNA VEZ SUPERADO EL PERIODO DE OCHO AÑOS DEBERÁN TRANSCURRIR AL MENOS OTROS DOS ANTES DE PODER SER CONTRATADO.</a:t>
            </a:r>
          </a:p>
          <a:p>
            <a:pPr marL="0" indent="0" algn="just"/>
            <a:endParaRPr lang="es-ES" dirty="0" smtClean="0">
              <a:solidFill>
                <a:srgbClr val="002060"/>
              </a:solidFill>
            </a:endParaRPr>
          </a:p>
          <a:p>
            <a:pPr marL="0" indent="0" algn="just"/>
            <a:r>
              <a:rPr lang="es-ES" dirty="0" smtClean="0">
                <a:solidFill>
                  <a:srgbClr val="002060"/>
                </a:solidFill>
              </a:rPr>
              <a:t>TAMPOCO PODRAN SER CONTRATADOS AQUELLOS AUDITORES QUE HAYAN REALIZADO EN EL AÑO ANTERIOR O EN EL MISMO AÑO TRABAJOS EN LA ENTIDAD SOBRE AREAS O MATERIAS DE LAS QUE DEBA PRONUNCIARSE EL AUDITOR EN SU INFORME </a:t>
            </a:r>
          </a:p>
        </p:txBody>
      </p:sp>
    </p:spTree>
    <p:extLst>
      <p:ext uri="{BB962C8B-B14F-4D97-AF65-F5344CB8AC3E}">
        <p14:creationId xmlns:p14="http://schemas.microsoft.com/office/powerpoint/2010/main" val="427819804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3 Marcador de número de diapositiva"/>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r>
              <a:rPr lang="es-ES" sz="1000">
                <a:solidFill>
                  <a:srgbClr val="333399"/>
                </a:solidFill>
                <a:latin typeface="Arial" charset="0"/>
              </a:rPr>
              <a:t>páxina </a:t>
            </a:r>
            <a:fld id="{D1DB9B27-5B9A-476B-B7BD-33DA7DF5EC96}" type="slidenum">
              <a:rPr lang="es-ES" sz="1000">
                <a:solidFill>
                  <a:srgbClr val="333399"/>
                </a:solidFill>
                <a:latin typeface="Arial" charset="0"/>
              </a:rPr>
              <a:pPr/>
              <a:t>29</a:t>
            </a:fld>
            <a:endParaRPr lang="es-ES" sz="1000">
              <a:solidFill>
                <a:srgbClr val="333399"/>
              </a:solidFill>
              <a:latin typeface="Arial" charset="0"/>
            </a:endParaRPr>
          </a:p>
        </p:txBody>
      </p:sp>
      <p:sp>
        <p:nvSpPr>
          <p:cNvPr id="150531" name="2 Marcador de texto"/>
          <p:cNvSpPr>
            <a:spLocks noGrp="1"/>
          </p:cNvSpPr>
          <p:nvPr>
            <p:ph type="body" idx="4294967295"/>
          </p:nvPr>
        </p:nvSpPr>
        <p:spPr>
          <a:xfrm>
            <a:off x="1992314" y="1628800"/>
            <a:ext cx="8675687" cy="2778100"/>
          </a:xfrm>
        </p:spPr>
        <p:txBody>
          <a:bodyPr/>
          <a:lstStyle/>
          <a:p>
            <a:pPr>
              <a:lnSpc>
                <a:spcPct val="150000"/>
              </a:lnSpc>
              <a:defRPr/>
            </a:pPr>
            <a:r>
              <a:rPr lang="es-ES" sz="4000" dirty="0">
                <a:solidFill>
                  <a:schemeClr val="bg1">
                    <a:lumMod val="50000"/>
                  </a:schemeClr>
                </a:solidFill>
              </a:rPr>
              <a:t>	EXPERIENCIAS PRÁCTICAS. </a:t>
            </a:r>
          </a:p>
          <a:p>
            <a:pPr>
              <a:lnSpc>
                <a:spcPct val="150000"/>
              </a:lnSpc>
              <a:buFont typeface="Arial" panose="020B0604020202020204" pitchFamily="34" charset="0"/>
              <a:buChar char="•"/>
              <a:defRPr/>
            </a:pPr>
            <a:endParaRPr lang="es-ES" sz="4000" u="sng" dirty="0">
              <a:solidFill>
                <a:schemeClr val="bg1">
                  <a:lumMod val="50000"/>
                </a:schemeClr>
              </a:solidFill>
            </a:endParaRPr>
          </a:p>
          <a:p>
            <a:pPr>
              <a:lnSpc>
                <a:spcPct val="150000"/>
              </a:lnSpc>
              <a:buFont typeface="Arial" panose="020B0604020202020204" pitchFamily="34" charset="0"/>
              <a:buChar char="•"/>
              <a:defRPr/>
            </a:pPr>
            <a:r>
              <a:rPr lang="es-ES" sz="1800" u="sng" dirty="0">
                <a:solidFill>
                  <a:schemeClr val="bg1">
                    <a:lumMod val="50000"/>
                  </a:schemeClr>
                </a:solidFill>
              </a:rPr>
              <a:t>ESTRATEGIA DE CONTROL</a:t>
            </a:r>
          </a:p>
          <a:p>
            <a:pPr>
              <a:lnSpc>
                <a:spcPct val="150000"/>
              </a:lnSpc>
              <a:buFont typeface="Arial" panose="020B0604020202020204" pitchFamily="34" charset="0"/>
              <a:buChar char="•"/>
              <a:defRPr/>
            </a:pPr>
            <a:r>
              <a:rPr lang="es-ES" sz="1800" u="sng" dirty="0">
                <a:solidFill>
                  <a:schemeClr val="bg1">
                    <a:lumMod val="50000"/>
                  </a:schemeClr>
                </a:solidFill>
              </a:rPr>
              <a:t>PLANES DE CONTROL FINANCIERO</a:t>
            </a:r>
          </a:p>
          <a:p>
            <a:pPr>
              <a:lnSpc>
                <a:spcPct val="150000"/>
              </a:lnSpc>
              <a:buFont typeface="Arial" panose="020B0604020202020204" pitchFamily="34" charset="0"/>
              <a:buChar char="•"/>
              <a:defRPr/>
            </a:pPr>
            <a:r>
              <a:rPr lang="es-ES" sz="1800" u="sng" dirty="0">
                <a:solidFill>
                  <a:schemeClr val="bg1">
                    <a:lumMod val="50000"/>
                  </a:schemeClr>
                </a:solidFill>
              </a:rPr>
              <a:t>PLAN DE AUDITORIA DE CUENTAS</a:t>
            </a:r>
          </a:p>
          <a:p>
            <a:pPr>
              <a:lnSpc>
                <a:spcPct val="150000"/>
              </a:lnSpc>
              <a:buFont typeface="Arial" panose="020B0604020202020204" pitchFamily="34" charset="0"/>
              <a:buChar char="•"/>
              <a:defRPr/>
            </a:pPr>
            <a:endParaRPr lang="es-ES" u="sng" dirty="0" smtClean="0">
              <a:solidFill>
                <a:schemeClr val="accent2">
                  <a:lumMod val="75000"/>
                </a:schemeClr>
              </a:solidFill>
            </a:endParaRPr>
          </a:p>
        </p:txBody>
      </p:sp>
    </p:spTree>
    <p:extLst>
      <p:ext uri="{BB962C8B-B14F-4D97-AF65-F5344CB8AC3E}">
        <p14:creationId xmlns:p14="http://schemas.microsoft.com/office/powerpoint/2010/main" val="24118528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Marcador de número de diapositiva"/>
          <p:cNvSpPr txBox="1">
            <a:spLocks noGrp="1"/>
          </p:cNvSpPr>
          <p:nvPr/>
        </p:nvSpPr>
        <p:spPr bwMode="auto">
          <a:xfrm>
            <a:off x="8355013" y="6481763"/>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pPr algn="r" fontAlgn="base">
              <a:spcBef>
                <a:spcPct val="0"/>
              </a:spcBef>
              <a:spcAft>
                <a:spcPct val="0"/>
              </a:spcAft>
              <a:defRPr/>
            </a:pPr>
            <a:r>
              <a:rPr lang="es-ES" sz="1000">
                <a:solidFill>
                  <a:srgbClr val="333399"/>
                </a:solidFill>
                <a:latin typeface="Arial" charset="0"/>
              </a:rPr>
              <a:t>páxina </a:t>
            </a:r>
            <a:fld id="{961BFBF9-D409-40EA-B1B2-281EAA7E0009}" type="slidenum">
              <a:rPr lang="es-ES" sz="1000">
                <a:solidFill>
                  <a:srgbClr val="333399"/>
                </a:solidFill>
                <a:latin typeface="Arial" charset="0"/>
              </a:rPr>
              <a:pPr algn="r" fontAlgn="base">
                <a:spcBef>
                  <a:spcPct val="0"/>
                </a:spcBef>
                <a:spcAft>
                  <a:spcPct val="0"/>
                </a:spcAft>
                <a:defRPr/>
              </a:pPr>
              <a:t>3</a:t>
            </a:fld>
            <a:endParaRPr lang="es-ES" sz="1000">
              <a:solidFill>
                <a:srgbClr val="333399"/>
              </a:solidFill>
              <a:latin typeface="Arial" charset="0"/>
            </a:endParaRPr>
          </a:p>
        </p:txBody>
      </p:sp>
      <p:sp>
        <p:nvSpPr>
          <p:cNvPr id="25604" name="2 Marcador de contenido"/>
          <p:cNvSpPr>
            <a:spLocks noGrp="1"/>
          </p:cNvSpPr>
          <p:nvPr>
            <p:ph idx="4294967295"/>
          </p:nvPr>
        </p:nvSpPr>
        <p:spPr>
          <a:xfrm>
            <a:off x="324465" y="1196975"/>
            <a:ext cx="11533238" cy="5111750"/>
          </a:xfrm>
        </p:spPr>
        <p:txBody>
          <a:bodyPr/>
          <a:lstStyle/>
          <a:p>
            <a:r>
              <a:rPr lang="es-ES" sz="2800" dirty="0">
                <a:solidFill>
                  <a:srgbClr val="2D2D8A"/>
                </a:solidFill>
              </a:rPr>
              <a:t>  </a:t>
            </a:r>
            <a:r>
              <a:rPr lang="es-ES" sz="2800" dirty="0" smtClean="0">
                <a:solidFill>
                  <a:srgbClr val="2D2D8A"/>
                </a:solidFill>
              </a:rPr>
              <a:t> </a:t>
            </a:r>
            <a:r>
              <a:rPr lang="es-ES" sz="2800" dirty="0" smtClean="0">
                <a:solidFill>
                  <a:schemeClr val="bg1">
                    <a:lumMod val="50000"/>
                  </a:schemeClr>
                </a:solidFill>
              </a:rPr>
              <a:t>COMPETENCIAS  ATRIBUIDAS A LA INTERVENCIÓN GENERAL EN MATERIA DE CONTROL INTERNO</a:t>
            </a:r>
            <a:endParaRPr lang="es-ES" sz="2400" dirty="0" smtClean="0">
              <a:solidFill>
                <a:schemeClr val="bg1">
                  <a:lumMod val="50000"/>
                </a:schemeClr>
              </a:solidFill>
            </a:endParaRPr>
          </a:p>
          <a:p>
            <a:r>
              <a:rPr lang="es-ES" sz="2400" dirty="0" smtClean="0">
                <a:solidFill>
                  <a:schemeClr val="bg1">
                    <a:lumMod val="50000"/>
                  </a:schemeClr>
                </a:solidFill>
              </a:rPr>
              <a:t>   </a:t>
            </a:r>
          </a:p>
          <a:p>
            <a:r>
              <a:rPr lang="es-ES" sz="2400" dirty="0">
                <a:solidFill>
                  <a:schemeClr val="bg1">
                    <a:lumMod val="50000"/>
                  </a:schemeClr>
                </a:solidFill>
              </a:rPr>
              <a:t>	</a:t>
            </a:r>
            <a:r>
              <a:rPr lang="es-ES" sz="1800" dirty="0" smtClean="0">
                <a:solidFill>
                  <a:schemeClr val="bg1">
                    <a:lumMod val="50000"/>
                  </a:schemeClr>
                </a:solidFill>
              </a:rPr>
              <a:t>DECRETO LEGISLATIVO 1/1999 POR EL QUE APRUEBA EL TEXTO REFUNDIDO DE LA LEY DE RÉGIMEN FINANCIERO Y PRESUPUESTARIO DE GALICIA (TRLRFPG) Y DECRETO 30/2017, </a:t>
            </a:r>
            <a:r>
              <a:rPr lang="es-ES" sz="1800" dirty="0">
                <a:solidFill>
                  <a:schemeClr val="bg1">
                    <a:lumMod val="50000"/>
                  </a:schemeClr>
                </a:solidFill>
              </a:rPr>
              <a:t>DE 30 DE MARZO POR EL QUE SE ESTABLECE LA ESTRUCTURA ORGÁNICA DE LA CONSELLERÍA DE FACENDA </a:t>
            </a:r>
            <a:endParaRPr lang="es-ES" sz="1800" dirty="0" smtClean="0">
              <a:solidFill>
                <a:schemeClr val="bg1">
                  <a:lumMod val="50000"/>
                </a:schemeClr>
              </a:solidFill>
            </a:endParaRPr>
          </a:p>
          <a:p>
            <a:endParaRPr lang="es-ES" sz="2800" dirty="0">
              <a:solidFill>
                <a:schemeClr val="bg1">
                  <a:lumMod val="50000"/>
                </a:schemeClr>
              </a:solidFill>
            </a:endParaRPr>
          </a:p>
        </p:txBody>
      </p:sp>
      <p:sp>
        <p:nvSpPr>
          <p:cNvPr id="25605" name="3 Marcador de número de diapositiva"/>
          <p:cNvSpPr txBox="1">
            <a:spLocks noGrp="1"/>
          </p:cNvSpPr>
          <p:nvPr/>
        </p:nvSpPr>
        <p:spPr bwMode="auto">
          <a:xfrm>
            <a:off x="8355013" y="6481763"/>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pPr algn="r" fontAlgn="base">
              <a:spcBef>
                <a:spcPct val="0"/>
              </a:spcBef>
              <a:spcAft>
                <a:spcPct val="0"/>
              </a:spcAft>
              <a:defRPr/>
            </a:pPr>
            <a:r>
              <a:rPr lang="es-ES" sz="1000">
                <a:solidFill>
                  <a:srgbClr val="333399"/>
                </a:solidFill>
                <a:latin typeface="Arial" charset="0"/>
              </a:rPr>
              <a:t>páxina </a:t>
            </a:r>
            <a:fld id="{01F1FDF0-0D8B-43AC-83A2-9C495B047DED}" type="slidenum">
              <a:rPr lang="es-ES" sz="1000">
                <a:solidFill>
                  <a:srgbClr val="333399"/>
                </a:solidFill>
                <a:latin typeface="Arial" charset="0"/>
              </a:rPr>
              <a:pPr algn="r" fontAlgn="base">
                <a:spcBef>
                  <a:spcPct val="0"/>
                </a:spcBef>
                <a:spcAft>
                  <a:spcPct val="0"/>
                </a:spcAft>
                <a:defRPr/>
              </a:pPr>
              <a:t>3</a:t>
            </a:fld>
            <a:endParaRPr lang="es-ES" sz="1000">
              <a:solidFill>
                <a:srgbClr val="333399"/>
              </a:solidFill>
              <a:latin typeface="Arial" charset="0"/>
            </a:endParaRPr>
          </a:p>
        </p:txBody>
      </p:sp>
    </p:spTree>
    <p:extLst>
      <p:ext uri="{BB962C8B-B14F-4D97-AF65-F5344CB8AC3E}">
        <p14:creationId xmlns:p14="http://schemas.microsoft.com/office/powerpoint/2010/main" val="3429097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Marcador de número de diapositiva"/>
          <p:cNvSpPr txBox="1">
            <a:spLocks noGrp="1"/>
          </p:cNvSpPr>
          <p:nvPr/>
        </p:nvSpPr>
        <p:spPr bwMode="auto">
          <a:xfrm>
            <a:off x="8355013" y="6481763"/>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pPr algn="r" fontAlgn="base">
              <a:spcBef>
                <a:spcPct val="0"/>
              </a:spcBef>
              <a:spcAft>
                <a:spcPct val="0"/>
              </a:spcAft>
              <a:defRPr/>
            </a:pPr>
            <a:r>
              <a:rPr lang="es-ES" sz="1000">
                <a:solidFill>
                  <a:srgbClr val="333399"/>
                </a:solidFill>
                <a:latin typeface="Arial" charset="0"/>
              </a:rPr>
              <a:t>páxina </a:t>
            </a:r>
            <a:fld id="{961BFBF9-D409-40EA-B1B2-281EAA7E0009}" type="slidenum">
              <a:rPr lang="es-ES" sz="1000">
                <a:solidFill>
                  <a:srgbClr val="333399"/>
                </a:solidFill>
                <a:latin typeface="Arial" charset="0"/>
              </a:rPr>
              <a:pPr algn="r" fontAlgn="base">
                <a:spcBef>
                  <a:spcPct val="0"/>
                </a:spcBef>
                <a:spcAft>
                  <a:spcPct val="0"/>
                </a:spcAft>
                <a:defRPr/>
              </a:pPr>
              <a:t>4</a:t>
            </a:fld>
            <a:endParaRPr lang="es-ES" sz="1000">
              <a:solidFill>
                <a:srgbClr val="333399"/>
              </a:solidFill>
              <a:latin typeface="Arial" charset="0"/>
            </a:endParaRPr>
          </a:p>
        </p:txBody>
      </p:sp>
      <p:sp>
        <p:nvSpPr>
          <p:cNvPr id="25604" name="2 Marcador de contenido"/>
          <p:cNvSpPr>
            <a:spLocks noGrp="1"/>
          </p:cNvSpPr>
          <p:nvPr>
            <p:ph idx="4294967295"/>
          </p:nvPr>
        </p:nvSpPr>
        <p:spPr>
          <a:xfrm>
            <a:off x="490654" y="869795"/>
            <a:ext cx="11485756" cy="5438930"/>
          </a:xfrm>
        </p:spPr>
        <p:txBody>
          <a:bodyPr/>
          <a:lstStyle/>
          <a:p>
            <a:r>
              <a:rPr lang="es-ES" sz="2800" dirty="0">
                <a:solidFill>
                  <a:srgbClr val="2D2D8A"/>
                </a:solidFill>
              </a:rPr>
              <a:t>   </a:t>
            </a:r>
            <a:r>
              <a:rPr lang="es-ES" sz="1800" dirty="0">
                <a:solidFill>
                  <a:srgbClr val="002060"/>
                </a:solidFill>
              </a:rPr>
              <a:t>LA INTERVENCIÓN GENERAL SE ESTRUCTURA EN 6 SUBDIRECCIONES Y 11 </a:t>
            </a:r>
            <a:r>
              <a:rPr lang="es-ES" sz="1800" dirty="0" smtClean="0">
                <a:solidFill>
                  <a:srgbClr val="002060"/>
                </a:solidFill>
              </a:rPr>
              <a:t>INTERVENCIONES </a:t>
            </a:r>
            <a:r>
              <a:rPr lang="es-ES" sz="1800" dirty="0">
                <a:solidFill>
                  <a:srgbClr val="002060"/>
                </a:solidFill>
              </a:rPr>
              <a:t>DELEGADAS, TODAS ELLAS CON RANGO ORGÁNICO DE SUBDIRECCIÓN </a:t>
            </a:r>
            <a:r>
              <a:rPr lang="es-ES" sz="1800" dirty="0" smtClean="0">
                <a:solidFill>
                  <a:srgbClr val="002060"/>
                </a:solidFill>
              </a:rPr>
              <a:t>GENERAL.</a:t>
            </a:r>
          </a:p>
          <a:p>
            <a:r>
              <a:rPr lang="es-ES" sz="1800" dirty="0">
                <a:solidFill>
                  <a:srgbClr val="002060"/>
                </a:solidFill>
              </a:rPr>
              <a:t>	</a:t>
            </a:r>
            <a:endParaRPr lang="es-ES" sz="1800" dirty="0" smtClean="0">
              <a:solidFill>
                <a:srgbClr val="002060"/>
              </a:solidFill>
            </a:endParaRPr>
          </a:p>
          <a:p>
            <a:r>
              <a:rPr lang="es-ES" sz="1800" dirty="0" smtClean="0">
                <a:solidFill>
                  <a:srgbClr val="002060"/>
                </a:solidFill>
              </a:rPr>
              <a:t>	LA </a:t>
            </a:r>
            <a:r>
              <a:rPr lang="es-ES" sz="1800" dirty="0" smtClean="0">
                <a:solidFill>
                  <a:srgbClr val="002060"/>
                </a:solidFill>
              </a:rPr>
              <a:t>IXCA DESARROLLA </a:t>
            </a:r>
            <a:r>
              <a:rPr lang="es-ES" sz="1800" dirty="0">
                <a:solidFill>
                  <a:srgbClr val="002060"/>
                </a:solidFill>
              </a:rPr>
              <a:t>SUS FUNCIONES POR SI MISMA O A TRAVÉS DE LOS SIGUIENTES ORGANOS:</a:t>
            </a:r>
          </a:p>
          <a:p>
            <a:endParaRPr lang="es-ES" sz="1800" dirty="0">
              <a:solidFill>
                <a:srgbClr val="002060"/>
              </a:solidFill>
            </a:endParaRPr>
          </a:p>
          <a:p>
            <a:pPr lvl="1">
              <a:buFont typeface="Arial" panose="020B0604020202020204" pitchFamily="34" charset="0"/>
              <a:buChar char="•"/>
            </a:pPr>
            <a:r>
              <a:rPr lang="es-ES" sz="1800" dirty="0">
                <a:solidFill>
                  <a:srgbClr val="002060"/>
                </a:solidFill>
              </a:rPr>
              <a:t>LAS INTERVENCIONES DELEGADAS EN CADA CONSELLERIA</a:t>
            </a:r>
          </a:p>
          <a:p>
            <a:pPr marL="457200" lvl="1" indent="0">
              <a:buNone/>
            </a:pPr>
            <a:endParaRPr lang="es-ES" sz="1800" dirty="0">
              <a:solidFill>
                <a:srgbClr val="002060"/>
              </a:solidFill>
            </a:endParaRPr>
          </a:p>
          <a:p>
            <a:pPr lvl="1">
              <a:buFont typeface="Arial" panose="020B0604020202020204" pitchFamily="34" charset="0"/>
              <a:buChar char="•"/>
            </a:pPr>
            <a:r>
              <a:rPr lang="es-ES" sz="1800" dirty="0">
                <a:solidFill>
                  <a:srgbClr val="002060"/>
                </a:solidFill>
              </a:rPr>
              <a:t>LAS INTERVENCIONES DELEGADAS EN ENTIDADES PUBLICAS INSTRUMENTALES</a:t>
            </a:r>
          </a:p>
          <a:p>
            <a:pPr marL="457200" lvl="1" indent="0">
              <a:buNone/>
            </a:pPr>
            <a:endParaRPr lang="es-ES" sz="1800" dirty="0">
              <a:solidFill>
                <a:srgbClr val="002060"/>
              </a:solidFill>
            </a:endParaRPr>
          </a:p>
          <a:p>
            <a:pPr lvl="1">
              <a:buFont typeface="Arial" panose="020B0604020202020204" pitchFamily="34" charset="0"/>
              <a:buChar char="•"/>
            </a:pPr>
            <a:r>
              <a:rPr lang="es-ES" sz="1800" dirty="0">
                <a:solidFill>
                  <a:srgbClr val="002060"/>
                </a:solidFill>
              </a:rPr>
              <a:t>LAS INTERVENCIONES TERRITORIALES DELEGADA</a:t>
            </a:r>
            <a:r>
              <a:rPr lang="es-ES" dirty="0" smtClean="0">
                <a:solidFill>
                  <a:srgbClr val="002060"/>
                </a:solidFill>
              </a:rPr>
              <a:t>S</a:t>
            </a:r>
          </a:p>
        </p:txBody>
      </p:sp>
      <p:sp>
        <p:nvSpPr>
          <p:cNvPr id="25605" name="3 Marcador de número de diapositiva"/>
          <p:cNvSpPr txBox="1">
            <a:spLocks noGrp="1"/>
          </p:cNvSpPr>
          <p:nvPr/>
        </p:nvSpPr>
        <p:spPr bwMode="auto">
          <a:xfrm>
            <a:off x="8355013" y="6481763"/>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pPr algn="r" fontAlgn="base">
              <a:spcBef>
                <a:spcPct val="0"/>
              </a:spcBef>
              <a:spcAft>
                <a:spcPct val="0"/>
              </a:spcAft>
              <a:defRPr/>
            </a:pPr>
            <a:r>
              <a:rPr lang="es-ES" sz="1000">
                <a:solidFill>
                  <a:srgbClr val="333399"/>
                </a:solidFill>
                <a:latin typeface="Arial" charset="0"/>
              </a:rPr>
              <a:t>páxina </a:t>
            </a:r>
            <a:fld id="{01F1FDF0-0D8B-43AC-83A2-9C495B047DED}" type="slidenum">
              <a:rPr lang="es-ES" sz="1000">
                <a:solidFill>
                  <a:srgbClr val="333399"/>
                </a:solidFill>
                <a:latin typeface="Arial" charset="0"/>
              </a:rPr>
              <a:pPr algn="r" fontAlgn="base">
                <a:spcBef>
                  <a:spcPct val="0"/>
                </a:spcBef>
                <a:spcAft>
                  <a:spcPct val="0"/>
                </a:spcAft>
                <a:defRPr/>
              </a:pPr>
              <a:t>4</a:t>
            </a:fld>
            <a:endParaRPr lang="es-ES" sz="1000">
              <a:solidFill>
                <a:srgbClr val="333399"/>
              </a:solidFill>
              <a:latin typeface="Arial" charset="0"/>
            </a:endParaRPr>
          </a:p>
        </p:txBody>
      </p:sp>
    </p:spTree>
    <p:extLst>
      <p:ext uri="{BB962C8B-B14F-4D97-AF65-F5344CB8AC3E}">
        <p14:creationId xmlns:p14="http://schemas.microsoft.com/office/powerpoint/2010/main" val="11736402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Marcador de número de diapositiva"/>
          <p:cNvSpPr txBox="1">
            <a:spLocks noGrp="1"/>
          </p:cNvSpPr>
          <p:nvPr/>
        </p:nvSpPr>
        <p:spPr bwMode="auto">
          <a:xfrm>
            <a:off x="8355013" y="6481763"/>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pPr algn="r" fontAlgn="base">
              <a:spcBef>
                <a:spcPct val="0"/>
              </a:spcBef>
              <a:spcAft>
                <a:spcPct val="0"/>
              </a:spcAft>
              <a:defRPr/>
            </a:pPr>
            <a:r>
              <a:rPr lang="es-ES" sz="1000">
                <a:solidFill>
                  <a:srgbClr val="333399"/>
                </a:solidFill>
                <a:latin typeface="Arial" charset="0"/>
              </a:rPr>
              <a:t>páxina </a:t>
            </a:r>
            <a:fld id="{961BFBF9-D409-40EA-B1B2-281EAA7E0009}" type="slidenum">
              <a:rPr lang="es-ES" sz="1000">
                <a:solidFill>
                  <a:srgbClr val="333399"/>
                </a:solidFill>
                <a:latin typeface="Arial" charset="0"/>
              </a:rPr>
              <a:pPr algn="r" fontAlgn="base">
                <a:spcBef>
                  <a:spcPct val="0"/>
                </a:spcBef>
                <a:spcAft>
                  <a:spcPct val="0"/>
                </a:spcAft>
                <a:defRPr/>
              </a:pPr>
              <a:t>5</a:t>
            </a:fld>
            <a:endParaRPr lang="es-ES" sz="1000">
              <a:solidFill>
                <a:srgbClr val="333399"/>
              </a:solidFill>
              <a:latin typeface="Arial" charset="0"/>
            </a:endParaRPr>
          </a:p>
        </p:txBody>
      </p:sp>
      <p:sp>
        <p:nvSpPr>
          <p:cNvPr id="25604" name="2 Marcador de contenido"/>
          <p:cNvSpPr>
            <a:spLocks noGrp="1"/>
          </p:cNvSpPr>
          <p:nvPr>
            <p:ph idx="4294967295"/>
          </p:nvPr>
        </p:nvSpPr>
        <p:spPr>
          <a:xfrm>
            <a:off x="2279577" y="1196975"/>
            <a:ext cx="7535937" cy="5111750"/>
          </a:xfrm>
        </p:spPr>
        <p:txBody>
          <a:bodyPr/>
          <a:lstStyle/>
          <a:p>
            <a:r>
              <a:rPr lang="es-ES" sz="2800" dirty="0">
                <a:solidFill>
                  <a:srgbClr val="2D2D8A"/>
                </a:solidFill>
              </a:rPr>
              <a:t>   </a:t>
            </a:r>
          </a:p>
          <a:p>
            <a:r>
              <a:rPr lang="es-ES" sz="2800" dirty="0">
                <a:solidFill>
                  <a:srgbClr val="2D2D8A"/>
                </a:solidFill>
              </a:rPr>
              <a:t>   </a:t>
            </a:r>
            <a:r>
              <a:rPr lang="es-ES" sz="2800" dirty="0">
                <a:solidFill>
                  <a:schemeClr val="bg2">
                    <a:lumMod val="60000"/>
                    <a:lumOff val="40000"/>
                  </a:schemeClr>
                </a:solidFill>
              </a:rPr>
              <a:t>DELIMITACIÓN DEL SECTOR PÚBLICO</a:t>
            </a:r>
          </a:p>
          <a:p>
            <a:r>
              <a:rPr lang="es-ES" sz="2800" dirty="0">
                <a:solidFill>
                  <a:schemeClr val="bg2">
                    <a:lumMod val="60000"/>
                    <a:lumOff val="40000"/>
                  </a:schemeClr>
                </a:solidFill>
              </a:rPr>
              <a:t>AUTONÓMICO. AMBITO DEL CONTROL</a:t>
            </a:r>
            <a:endParaRPr lang="es-ES" sz="2800" dirty="0">
              <a:solidFill>
                <a:schemeClr val="bg2">
                  <a:lumMod val="75000"/>
                </a:schemeClr>
              </a:solidFill>
            </a:endParaRPr>
          </a:p>
        </p:txBody>
      </p:sp>
      <p:sp>
        <p:nvSpPr>
          <p:cNvPr id="25605" name="3 Marcador de número de diapositiva"/>
          <p:cNvSpPr txBox="1">
            <a:spLocks noGrp="1"/>
          </p:cNvSpPr>
          <p:nvPr/>
        </p:nvSpPr>
        <p:spPr bwMode="auto">
          <a:xfrm>
            <a:off x="8355013" y="6481763"/>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pPr algn="r" fontAlgn="base">
              <a:spcBef>
                <a:spcPct val="0"/>
              </a:spcBef>
              <a:spcAft>
                <a:spcPct val="0"/>
              </a:spcAft>
              <a:defRPr/>
            </a:pPr>
            <a:r>
              <a:rPr lang="es-ES" sz="1000">
                <a:solidFill>
                  <a:srgbClr val="333399"/>
                </a:solidFill>
                <a:latin typeface="Arial" charset="0"/>
              </a:rPr>
              <a:t>páxina </a:t>
            </a:r>
            <a:fld id="{01F1FDF0-0D8B-43AC-83A2-9C495B047DED}" type="slidenum">
              <a:rPr lang="es-ES" sz="1000">
                <a:solidFill>
                  <a:srgbClr val="333399"/>
                </a:solidFill>
                <a:latin typeface="Arial" charset="0"/>
              </a:rPr>
              <a:pPr algn="r" fontAlgn="base">
                <a:spcBef>
                  <a:spcPct val="0"/>
                </a:spcBef>
                <a:spcAft>
                  <a:spcPct val="0"/>
                </a:spcAft>
                <a:defRPr/>
              </a:pPr>
              <a:t>5</a:t>
            </a:fld>
            <a:endParaRPr lang="es-ES" sz="1000">
              <a:solidFill>
                <a:srgbClr val="333399"/>
              </a:solidFill>
              <a:latin typeface="Arial" charset="0"/>
            </a:endParaRPr>
          </a:p>
        </p:txBody>
      </p:sp>
    </p:spTree>
    <p:extLst>
      <p:ext uri="{BB962C8B-B14F-4D97-AF65-F5344CB8AC3E}">
        <p14:creationId xmlns:p14="http://schemas.microsoft.com/office/powerpoint/2010/main" val="26196485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2 Marcador de contenido"/>
          <p:cNvSpPr>
            <a:spLocks noGrp="1"/>
          </p:cNvSpPr>
          <p:nvPr>
            <p:ph idx="4294967295"/>
          </p:nvPr>
        </p:nvSpPr>
        <p:spPr>
          <a:xfrm>
            <a:off x="1847528" y="1124744"/>
            <a:ext cx="8496944" cy="5616624"/>
          </a:xfrm>
        </p:spPr>
        <p:txBody>
          <a:bodyPr/>
          <a:lstStyle/>
          <a:p>
            <a:pPr lvl="1">
              <a:buFont typeface="Wingdings" pitchFamily="2" charset="2"/>
              <a:buNone/>
            </a:pPr>
            <a:endParaRPr lang="es-ES" sz="1350" dirty="0">
              <a:solidFill>
                <a:srgbClr val="003399"/>
              </a:solidFill>
            </a:endParaRPr>
          </a:p>
          <a:p>
            <a:r>
              <a:rPr lang="es-ES" sz="1350" b="1" dirty="0">
                <a:solidFill>
                  <a:srgbClr val="002060"/>
                </a:solidFill>
              </a:rPr>
              <a:t>DEFINICIÓN ACTUAL DEL SECTOR PÚBLICO AUTÓMICO.</a:t>
            </a:r>
          </a:p>
          <a:p>
            <a:r>
              <a:rPr lang="es-ES" sz="1350" dirty="0">
                <a:solidFill>
                  <a:srgbClr val="002060"/>
                </a:solidFill>
              </a:rPr>
              <a:t>ENTIDADES AUTONÓMICAS (ARTÍCULO 45 LOFAXGA. ÁMBITO SUBJETIVO):</a:t>
            </a:r>
          </a:p>
          <a:p>
            <a:pPr lvl="1">
              <a:buFontTx/>
              <a:buNone/>
            </a:pPr>
            <a:endParaRPr lang="es-ES" sz="1350" dirty="0">
              <a:solidFill>
                <a:srgbClr val="002060"/>
              </a:solidFill>
            </a:endParaRPr>
          </a:p>
          <a:p>
            <a:pPr lvl="1">
              <a:buFont typeface="Wingdings" pitchFamily="2" charset="2"/>
              <a:buChar char="q"/>
            </a:pPr>
            <a:r>
              <a:rPr lang="es-ES" sz="1350" b="1" dirty="0">
                <a:solidFill>
                  <a:srgbClr val="002060"/>
                </a:solidFill>
              </a:rPr>
              <a:t>ENTIDADES PÚBLICAS INSTRUMENTALES</a:t>
            </a:r>
            <a:r>
              <a:rPr lang="es-ES" sz="1350" dirty="0">
                <a:solidFill>
                  <a:srgbClr val="002060"/>
                </a:solidFill>
              </a:rPr>
              <a:t>:</a:t>
            </a:r>
          </a:p>
          <a:p>
            <a:pPr lvl="2">
              <a:buFont typeface="Wingdings" pitchFamily="2" charset="2"/>
              <a:buChar char="q"/>
            </a:pPr>
            <a:r>
              <a:rPr lang="es-ES" sz="1350" dirty="0">
                <a:solidFill>
                  <a:srgbClr val="002060"/>
                </a:solidFill>
              </a:rPr>
              <a:t>ORGANISMOS AUTÓNOMOS.</a:t>
            </a:r>
          </a:p>
          <a:p>
            <a:pPr lvl="2">
              <a:buFont typeface="Wingdings" pitchFamily="2" charset="2"/>
              <a:buChar char="q"/>
            </a:pPr>
            <a:r>
              <a:rPr lang="es-ES" sz="1350" dirty="0">
                <a:solidFill>
                  <a:srgbClr val="002060"/>
                </a:solidFill>
              </a:rPr>
              <a:t>AGENCIAS PÚBLICAS AUTONÓMICAS.</a:t>
            </a:r>
          </a:p>
          <a:p>
            <a:pPr lvl="2">
              <a:buFont typeface="Wingdings" pitchFamily="2" charset="2"/>
              <a:buChar char="q"/>
            </a:pPr>
            <a:r>
              <a:rPr lang="es-ES" sz="1350" dirty="0">
                <a:solidFill>
                  <a:srgbClr val="002060"/>
                </a:solidFill>
              </a:rPr>
              <a:t>ENTIDADES PÚBLICAS EMPRESARIALES.</a:t>
            </a:r>
          </a:p>
          <a:p>
            <a:pPr lvl="2">
              <a:buFont typeface="Wingdings" pitchFamily="2" charset="2"/>
              <a:buChar char="q"/>
            </a:pPr>
            <a:r>
              <a:rPr lang="es-ES" sz="1350" dirty="0">
                <a:solidFill>
                  <a:srgbClr val="002060"/>
                </a:solidFill>
              </a:rPr>
              <a:t>CONSORCIOS AUTONÓMICOS.</a:t>
            </a:r>
          </a:p>
          <a:p>
            <a:pPr lvl="1">
              <a:buFont typeface="Wingdings" pitchFamily="2" charset="2"/>
              <a:buChar char="q"/>
            </a:pPr>
            <a:endParaRPr lang="es-ES" sz="1350" dirty="0">
              <a:solidFill>
                <a:srgbClr val="002060"/>
              </a:solidFill>
            </a:endParaRPr>
          </a:p>
          <a:p>
            <a:pPr lvl="1">
              <a:buFont typeface="Wingdings" pitchFamily="2" charset="2"/>
              <a:buChar char="q"/>
            </a:pPr>
            <a:r>
              <a:rPr lang="es-ES" sz="1350" b="1" dirty="0">
                <a:solidFill>
                  <a:srgbClr val="002060"/>
                </a:solidFill>
              </a:rPr>
              <a:t>OTRAS ENTIDADES INSTRUMENTALES:</a:t>
            </a:r>
          </a:p>
          <a:p>
            <a:pPr lvl="2">
              <a:buFont typeface="Wingdings" pitchFamily="2" charset="2"/>
              <a:buChar char="q"/>
            </a:pPr>
            <a:r>
              <a:rPr lang="es-ES" sz="1350" dirty="0">
                <a:solidFill>
                  <a:srgbClr val="002060"/>
                </a:solidFill>
              </a:rPr>
              <a:t>SOCIEDADES MERCANTILES PÚBLICAS AUTONÓMICAS.</a:t>
            </a:r>
          </a:p>
          <a:p>
            <a:pPr lvl="2">
              <a:buFont typeface="Wingdings" pitchFamily="2" charset="2"/>
              <a:buChar char="q"/>
            </a:pPr>
            <a:r>
              <a:rPr lang="es-ES" sz="1350" dirty="0">
                <a:solidFill>
                  <a:srgbClr val="002060"/>
                </a:solidFill>
              </a:rPr>
              <a:t>FUNDACIONES DEL SECTOR PÚBLICO AUTONÓMICO.</a:t>
            </a:r>
          </a:p>
          <a:p>
            <a:pPr lvl="2">
              <a:buFont typeface="Wingdings" pitchFamily="2" charset="2"/>
              <a:buChar char="q"/>
            </a:pPr>
            <a:endParaRPr lang="es-ES" sz="1350" dirty="0">
              <a:solidFill>
                <a:srgbClr val="002060"/>
              </a:solidFill>
            </a:endParaRPr>
          </a:p>
          <a:p>
            <a:pPr lvl="2">
              <a:buFont typeface="Wingdings" pitchFamily="2" charset="2"/>
              <a:buChar char="q"/>
            </a:pPr>
            <a:endParaRPr lang="es-ES" sz="1350" dirty="0">
              <a:solidFill>
                <a:srgbClr val="002060"/>
              </a:solidFill>
            </a:endParaRPr>
          </a:p>
          <a:p>
            <a:pPr marL="57150" indent="0">
              <a:lnSpc>
                <a:spcPct val="100000"/>
              </a:lnSpc>
            </a:pPr>
            <a:r>
              <a:rPr lang="es-ES" sz="1400" i="1" dirty="0">
                <a:solidFill>
                  <a:srgbClr val="002060"/>
                </a:solidFill>
              </a:rPr>
              <a:t>La lofasga establece un </a:t>
            </a:r>
            <a:r>
              <a:rPr lang="es-ES" sz="1400" b="1" i="1" dirty="0">
                <a:solidFill>
                  <a:srgbClr val="002060"/>
                </a:solidFill>
              </a:rPr>
              <a:t>régimen transitorio </a:t>
            </a:r>
            <a:r>
              <a:rPr lang="es-ES" sz="1400" i="1" dirty="0">
                <a:solidFill>
                  <a:srgbClr val="002060"/>
                </a:solidFill>
              </a:rPr>
              <a:t>en tanto no se adapten cada una de las entidades en  que seguirá aplicándose el régimen anterior.</a:t>
            </a:r>
          </a:p>
          <a:p>
            <a:pPr marL="57150" indent="0">
              <a:lnSpc>
                <a:spcPct val="100000"/>
              </a:lnSpc>
            </a:pPr>
            <a:r>
              <a:rPr lang="es-ES" sz="1400" b="1" i="1" dirty="0">
                <a:solidFill>
                  <a:srgbClr val="002060"/>
                </a:solidFill>
              </a:rPr>
              <a:t>En tanto no  se apruebe el decreto por el que deben adaptarse a la lofasga sigue en vigor el régimen anterior</a:t>
            </a:r>
            <a:r>
              <a:rPr lang="es-ES" sz="1400" i="1" dirty="0">
                <a:solidFill>
                  <a:srgbClr val="002060"/>
                </a:solidFill>
              </a:rPr>
              <a:t> ( plazo de 1 año desde la entrada en vigor)</a:t>
            </a:r>
          </a:p>
          <a:p>
            <a:pPr marL="0" indent="-57150">
              <a:lnSpc>
                <a:spcPct val="100000"/>
              </a:lnSpc>
            </a:pPr>
            <a:r>
              <a:rPr lang="es-ES" sz="1400" b="1" i="1" dirty="0">
                <a:solidFill>
                  <a:srgbClr val="002060"/>
                </a:solidFill>
              </a:rPr>
              <a:t> El plazo remató el 31.12.2011</a:t>
            </a:r>
            <a:r>
              <a:rPr lang="es-ES" sz="1400" i="1" dirty="0">
                <a:solidFill>
                  <a:srgbClr val="002060"/>
                </a:solidFill>
              </a:rPr>
              <a:t>, sin embargo no todas las entidades tienen adaptados       </a:t>
            </a:r>
          </a:p>
          <a:p>
            <a:pPr marL="0" indent="-57150">
              <a:lnSpc>
                <a:spcPct val="100000"/>
              </a:lnSpc>
            </a:pPr>
            <a:r>
              <a:rPr lang="es-ES" sz="1400" i="1" dirty="0">
                <a:solidFill>
                  <a:srgbClr val="002060"/>
                </a:solidFill>
              </a:rPr>
              <a:t> sus estatutos</a:t>
            </a:r>
          </a:p>
          <a:p>
            <a:pPr marL="457200" lvl="1" indent="0">
              <a:buNone/>
            </a:pPr>
            <a:endParaRPr lang="es-ES" sz="1400" dirty="0">
              <a:solidFill>
                <a:schemeClr val="accent1">
                  <a:lumMod val="50000"/>
                </a:schemeClr>
              </a:solidFill>
            </a:endParaRPr>
          </a:p>
          <a:p>
            <a:pPr marL="914400" lvl="2" indent="0">
              <a:buNone/>
            </a:pPr>
            <a:endParaRPr lang="es-ES" sz="1400" dirty="0">
              <a:solidFill>
                <a:srgbClr val="003399"/>
              </a:solidFill>
            </a:endParaRPr>
          </a:p>
        </p:txBody>
      </p:sp>
    </p:spTree>
    <p:extLst>
      <p:ext uri="{BB962C8B-B14F-4D97-AF65-F5344CB8AC3E}">
        <p14:creationId xmlns:p14="http://schemas.microsoft.com/office/powerpoint/2010/main" val="9705113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0"/>
          </p:nvPr>
        </p:nvSpPr>
        <p:spPr/>
        <p:txBody>
          <a:bodyPr/>
          <a:lstStyle/>
          <a:p>
            <a:pPr>
              <a:defRPr/>
            </a:pPr>
            <a:r>
              <a:rPr lang="es-ES">
                <a:solidFill>
                  <a:srgbClr val="333399"/>
                </a:solidFill>
              </a:rPr>
              <a:t>páxina </a:t>
            </a:r>
            <a:fld id="{6E47BEE9-8413-4098-9B6E-9421E1B67161}" type="slidenum">
              <a:rPr lang="es-ES">
                <a:solidFill>
                  <a:srgbClr val="333399"/>
                </a:solidFill>
              </a:rPr>
              <a:pPr>
                <a:defRPr/>
              </a:pPr>
              <a:t>7</a:t>
            </a:fld>
            <a:endParaRPr lang="es-ES">
              <a:solidFill>
                <a:srgbClr val="333399"/>
              </a:solidFill>
            </a:endParaRPr>
          </a:p>
        </p:txBody>
      </p:sp>
      <p:pic>
        <p:nvPicPr>
          <p:cNvPr id="4" name="Imagen 3"/>
          <p:cNvPicPr>
            <a:picLocks noChangeAspect="1"/>
          </p:cNvPicPr>
          <p:nvPr/>
        </p:nvPicPr>
        <p:blipFill>
          <a:blip r:embed="rId2"/>
          <a:stretch>
            <a:fillRect/>
          </a:stretch>
        </p:blipFill>
        <p:spPr>
          <a:xfrm>
            <a:off x="2135561" y="1412776"/>
            <a:ext cx="8106025" cy="4392488"/>
          </a:xfrm>
          <a:prstGeom prst="rect">
            <a:avLst/>
          </a:prstGeom>
        </p:spPr>
      </p:pic>
    </p:spTree>
    <p:extLst>
      <p:ext uri="{BB962C8B-B14F-4D97-AF65-F5344CB8AC3E}">
        <p14:creationId xmlns:p14="http://schemas.microsoft.com/office/powerpoint/2010/main" val="13807772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Marcador de número de diapositiva"/>
          <p:cNvSpPr txBox="1">
            <a:spLocks noGrp="1"/>
          </p:cNvSpPr>
          <p:nvPr/>
        </p:nvSpPr>
        <p:spPr bwMode="auto">
          <a:xfrm>
            <a:off x="8355013" y="6481763"/>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pPr algn="r" fontAlgn="base">
              <a:spcBef>
                <a:spcPct val="0"/>
              </a:spcBef>
              <a:spcAft>
                <a:spcPct val="0"/>
              </a:spcAft>
              <a:defRPr/>
            </a:pPr>
            <a:r>
              <a:rPr lang="es-ES" sz="1000">
                <a:solidFill>
                  <a:srgbClr val="333399"/>
                </a:solidFill>
                <a:latin typeface="Arial" charset="0"/>
              </a:rPr>
              <a:t>páxina </a:t>
            </a:r>
            <a:fld id="{961BFBF9-D409-40EA-B1B2-281EAA7E0009}" type="slidenum">
              <a:rPr lang="es-ES" sz="1000">
                <a:solidFill>
                  <a:srgbClr val="333399"/>
                </a:solidFill>
                <a:latin typeface="Arial" charset="0"/>
              </a:rPr>
              <a:pPr algn="r" fontAlgn="base">
                <a:spcBef>
                  <a:spcPct val="0"/>
                </a:spcBef>
                <a:spcAft>
                  <a:spcPct val="0"/>
                </a:spcAft>
                <a:defRPr/>
              </a:pPr>
              <a:t>8</a:t>
            </a:fld>
            <a:endParaRPr lang="es-ES" sz="1000">
              <a:solidFill>
                <a:srgbClr val="333399"/>
              </a:solidFill>
              <a:latin typeface="Arial" charset="0"/>
            </a:endParaRPr>
          </a:p>
        </p:txBody>
      </p:sp>
      <p:sp>
        <p:nvSpPr>
          <p:cNvPr id="25604" name="2 Marcador de contenido"/>
          <p:cNvSpPr>
            <a:spLocks noGrp="1"/>
          </p:cNvSpPr>
          <p:nvPr>
            <p:ph idx="4294967295"/>
          </p:nvPr>
        </p:nvSpPr>
        <p:spPr>
          <a:xfrm>
            <a:off x="1524001" y="1196975"/>
            <a:ext cx="8291513" cy="5111750"/>
          </a:xfrm>
        </p:spPr>
        <p:txBody>
          <a:bodyPr/>
          <a:lstStyle/>
          <a:p>
            <a:r>
              <a:rPr lang="es-ES" sz="2800" dirty="0">
                <a:solidFill>
                  <a:srgbClr val="2D2D8A"/>
                </a:solidFill>
              </a:rPr>
              <a:t>   </a:t>
            </a:r>
          </a:p>
          <a:p>
            <a:r>
              <a:rPr lang="es-ES" sz="2800" dirty="0">
                <a:solidFill>
                  <a:srgbClr val="2D2D8A"/>
                </a:solidFill>
              </a:rPr>
              <a:t>   </a:t>
            </a:r>
            <a:r>
              <a:rPr lang="es-ES" sz="2800" dirty="0">
                <a:solidFill>
                  <a:schemeClr val="bg2">
                    <a:lumMod val="60000"/>
                    <a:lumOff val="40000"/>
                  </a:schemeClr>
                </a:solidFill>
              </a:rPr>
              <a:t>NORMATIVA QUE DESARROLLA EL CONTROL INTERNO EN LA COMUNIDAD AUTÓNOMA </a:t>
            </a:r>
          </a:p>
        </p:txBody>
      </p:sp>
      <p:sp>
        <p:nvSpPr>
          <p:cNvPr id="25605" name="3 Marcador de número de diapositiva"/>
          <p:cNvSpPr txBox="1">
            <a:spLocks noGrp="1"/>
          </p:cNvSpPr>
          <p:nvPr/>
        </p:nvSpPr>
        <p:spPr bwMode="auto">
          <a:xfrm>
            <a:off x="8355013" y="6481763"/>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pPr algn="r" fontAlgn="base">
              <a:spcBef>
                <a:spcPct val="0"/>
              </a:spcBef>
              <a:spcAft>
                <a:spcPct val="0"/>
              </a:spcAft>
              <a:defRPr/>
            </a:pPr>
            <a:r>
              <a:rPr lang="es-ES" sz="1000">
                <a:solidFill>
                  <a:srgbClr val="333399"/>
                </a:solidFill>
                <a:latin typeface="Arial" charset="0"/>
              </a:rPr>
              <a:t>páxina </a:t>
            </a:r>
            <a:fld id="{01F1FDF0-0D8B-43AC-83A2-9C495B047DED}" type="slidenum">
              <a:rPr lang="es-ES" sz="1000">
                <a:solidFill>
                  <a:srgbClr val="333399"/>
                </a:solidFill>
                <a:latin typeface="Arial" charset="0"/>
              </a:rPr>
              <a:pPr algn="r" fontAlgn="base">
                <a:spcBef>
                  <a:spcPct val="0"/>
                </a:spcBef>
                <a:spcAft>
                  <a:spcPct val="0"/>
                </a:spcAft>
                <a:defRPr/>
              </a:pPr>
              <a:t>8</a:t>
            </a:fld>
            <a:endParaRPr lang="es-ES" sz="1000">
              <a:solidFill>
                <a:srgbClr val="333399"/>
              </a:solidFill>
              <a:latin typeface="Arial" charset="0"/>
            </a:endParaRPr>
          </a:p>
        </p:txBody>
      </p:sp>
    </p:spTree>
    <p:extLst>
      <p:ext uri="{BB962C8B-B14F-4D97-AF65-F5344CB8AC3E}">
        <p14:creationId xmlns:p14="http://schemas.microsoft.com/office/powerpoint/2010/main" val="16804104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Marcador de número de diapositiva"/>
          <p:cNvSpPr txBox="1">
            <a:spLocks noGrp="1"/>
          </p:cNvSpPr>
          <p:nvPr/>
        </p:nvSpPr>
        <p:spPr bwMode="auto">
          <a:xfrm>
            <a:off x="8355013" y="6481763"/>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pPr algn="r" fontAlgn="base">
              <a:spcBef>
                <a:spcPct val="0"/>
              </a:spcBef>
              <a:spcAft>
                <a:spcPct val="0"/>
              </a:spcAft>
              <a:defRPr/>
            </a:pPr>
            <a:r>
              <a:rPr lang="es-ES" sz="1000">
                <a:solidFill>
                  <a:srgbClr val="333399"/>
                </a:solidFill>
                <a:latin typeface="Arial" charset="0"/>
              </a:rPr>
              <a:t>páxina </a:t>
            </a:r>
            <a:fld id="{961BFBF9-D409-40EA-B1B2-281EAA7E0009}" type="slidenum">
              <a:rPr lang="es-ES" sz="1000">
                <a:solidFill>
                  <a:srgbClr val="333399"/>
                </a:solidFill>
                <a:latin typeface="Arial" charset="0"/>
              </a:rPr>
              <a:pPr algn="r" fontAlgn="base">
                <a:spcBef>
                  <a:spcPct val="0"/>
                </a:spcBef>
                <a:spcAft>
                  <a:spcPct val="0"/>
                </a:spcAft>
                <a:defRPr/>
              </a:pPr>
              <a:t>9</a:t>
            </a:fld>
            <a:endParaRPr lang="es-ES" sz="1000">
              <a:solidFill>
                <a:srgbClr val="333399"/>
              </a:solidFill>
              <a:latin typeface="Arial" charset="0"/>
            </a:endParaRPr>
          </a:p>
        </p:txBody>
      </p:sp>
      <p:sp>
        <p:nvSpPr>
          <p:cNvPr id="25604" name="2 Marcador de contenido"/>
          <p:cNvSpPr>
            <a:spLocks noGrp="1"/>
          </p:cNvSpPr>
          <p:nvPr>
            <p:ph idx="4294967295"/>
          </p:nvPr>
        </p:nvSpPr>
        <p:spPr>
          <a:xfrm>
            <a:off x="674535" y="887259"/>
            <a:ext cx="11055349" cy="5111750"/>
          </a:xfrm>
        </p:spPr>
        <p:txBody>
          <a:bodyPr/>
          <a:lstStyle/>
          <a:p>
            <a:pPr marL="0" indent="0"/>
            <a:r>
              <a:rPr lang="es-ES" dirty="0" smtClean="0">
                <a:solidFill>
                  <a:srgbClr val="002060"/>
                </a:solidFill>
              </a:rPr>
              <a:t>FUNCIÓN INTERVENTORA </a:t>
            </a:r>
            <a:endParaRPr lang="es-ES" dirty="0">
              <a:solidFill>
                <a:srgbClr val="002060"/>
              </a:solidFill>
            </a:endParaRPr>
          </a:p>
          <a:p>
            <a:pPr>
              <a:buFontTx/>
              <a:buChar char="-"/>
            </a:pPr>
            <a:r>
              <a:rPr lang="es-ES" u="sng" dirty="0" smtClean="0">
                <a:solidFill>
                  <a:srgbClr val="002060"/>
                </a:solidFill>
              </a:rPr>
              <a:t>ACUERDO FISCALIZACIÓN LIMITADA PREVIA</a:t>
            </a:r>
            <a:r>
              <a:rPr lang="es-ES" dirty="0" smtClean="0">
                <a:solidFill>
                  <a:srgbClr val="002060"/>
                </a:solidFill>
              </a:rPr>
              <a:t>.(ORDEN DE 4 DE ENERO DE 2010 POR LA QUE SE DA PUBLICIDAD AL ACUERDO DEL CONSELLO DE LA XUNTA DE GALICIA DE 30 DE DICIEMBRE  DE 2009 POR EL QUE, EN APLICACIÓN DE LO DISPUESTO EN EL ARTÍCULON 97.2º DEL TRLRFPG, SE APRUEBA EL RÉGIMEN DE FISCALIZACIÓN LIMITADA PREVIA PARA DETERMINADOS EXPEDIENTES DE GASTO)</a:t>
            </a:r>
          </a:p>
          <a:p>
            <a:pPr>
              <a:buFontTx/>
              <a:buChar char="-"/>
            </a:pPr>
            <a:endParaRPr lang="es-ES" dirty="0" smtClean="0">
              <a:solidFill>
                <a:srgbClr val="002060"/>
              </a:solidFill>
            </a:endParaRPr>
          </a:p>
          <a:p>
            <a:pPr marL="0" indent="0"/>
            <a:r>
              <a:rPr lang="es-ES" dirty="0" smtClean="0">
                <a:solidFill>
                  <a:srgbClr val="002060"/>
                </a:solidFill>
              </a:rPr>
              <a:t> CONTROL FINANCIERO ORDINARIO</a:t>
            </a:r>
          </a:p>
          <a:p>
            <a:pPr>
              <a:buFontTx/>
              <a:buChar char="-"/>
            </a:pPr>
            <a:r>
              <a:rPr lang="es-ES" u="sng" dirty="0" smtClean="0">
                <a:solidFill>
                  <a:srgbClr val="002060"/>
                </a:solidFill>
              </a:rPr>
              <a:t>LEY 9/2007 DE SUBVENCIONES DE GALICIA</a:t>
            </a:r>
            <a:r>
              <a:rPr lang="es-ES" dirty="0" smtClean="0">
                <a:solidFill>
                  <a:srgbClr val="002060"/>
                </a:solidFill>
              </a:rPr>
              <a:t>. CONTROL FINANCIERO ORDINARIO. TITULO III DE LA LEY.</a:t>
            </a:r>
          </a:p>
          <a:p>
            <a:pPr>
              <a:buFontTx/>
              <a:buChar char="-"/>
            </a:pPr>
            <a:endParaRPr lang="es-ES" sz="1200" dirty="0">
              <a:solidFill>
                <a:srgbClr val="002060"/>
              </a:solidFill>
            </a:endParaRPr>
          </a:p>
        </p:txBody>
      </p:sp>
      <p:sp>
        <p:nvSpPr>
          <p:cNvPr id="25605" name="3 Marcador de número de diapositiva"/>
          <p:cNvSpPr txBox="1">
            <a:spLocks noGrp="1"/>
          </p:cNvSpPr>
          <p:nvPr/>
        </p:nvSpPr>
        <p:spPr bwMode="auto">
          <a:xfrm>
            <a:off x="8355013" y="6481763"/>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itchFamily="34" charset="0"/>
              </a:defRPr>
            </a:lvl1pPr>
            <a:lvl2pPr marL="742950" indent="-285750">
              <a:defRPr sz="2400">
                <a:solidFill>
                  <a:schemeClr val="tx1"/>
                </a:solidFill>
                <a:latin typeface="Verdana" pitchFamily="34" charset="0"/>
              </a:defRPr>
            </a:lvl2pPr>
            <a:lvl3pPr marL="1143000" indent="-228600">
              <a:defRPr sz="2400">
                <a:solidFill>
                  <a:schemeClr val="tx1"/>
                </a:solidFill>
                <a:latin typeface="Verdana" pitchFamily="34" charset="0"/>
              </a:defRPr>
            </a:lvl3pPr>
            <a:lvl4pPr marL="1600200" indent="-228600">
              <a:defRPr sz="2400">
                <a:solidFill>
                  <a:schemeClr val="tx1"/>
                </a:solidFill>
                <a:latin typeface="Verdana" pitchFamily="34" charset="0"/>
              </a:defRPr>
            </a:lvl4pPr>
            <a:lvl5pPr marL="2057400" indent="-22860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pPr algn="r" fontAlgn="base">
              <a:spcBef>
                <a:spcPct val="0"/>
              </a:spcBef>
              <a:spcAft>
                <a:spcPct val="0"/>
              </a:spcAft>
              <a:defRPr/>
            </a:pPr>
            <a:r>
              <a:rPr lang="es-ES" sz="1000">
                <a:solidFill>
                  <a:srgbClr val="333399"/>
                </a:solidFill>
                <a:latin typeface="Arial" charset="0"/>
              </a:rPr>
              <a:t>páxina </a:t>
            </a:r>
            <a:fld id="{01F1FDF0-0D8B-43AC-83A2-9C495B047DED}" type="slidenum">
              <a:rPr lang="es-ES" sz="1000">
                <a:solidFill>
                  <a:srgbClr val="333399"/>
                </a:solidFill>
                <a:latin typeface="Arial" charset="0"/>
              </a:rPr>
              <a:pPr algn="r" fontAlgn="base">
                <a:spcBef>
                  <a:spcPct val="0"/>
                </a:spcBef>
                <a:spcAft>
                  <a:spcPct val="0"/>
                </a:spcAft>
                <a:defRPr/>
              </a:pPr>
              <a:t>9</a:t>
            </a:fld>
            <a:endParaRPr lang="es-ES" sz="1000">
              <a:solidFill>
                <a:srgbClr val="333399"/>
              </a:solidFill>
              <a:latin typeface="Arial" charset="0"/>
            </a:endParaRPr>
          </a:p>
        </p:txBody>
      </p:sp>
    </p:spTree>
    <p:extLst>
      <p:ext uri="{BB962C8B-B14F-4D97-AF65-F5344CB8AC3E}">
        <p14:creationId xmlns:p14="http://schemas.microsoft.com/office/powerpoint/2010/main" val="261485421"/>
      </p:ext>
    </p:extLst>
  </p:cSld>
  <p:clrMapOvr>
    <a:masterClrMapping/>
  </p:clrMapOvr>
  <p:timing>
    <p:tnLst>
      <p:par>
        <p:cTn id="1" dur="indefinite" restart="never" nodeType="tmRoot"/>
      </p:par>
    </p:tnLst>
  </p:timing>
</p:sld>
</file>

<file path=ppt/theme/theme1.xml><?xml version="1.0" encoding="utf-8"?>
<a:theme xmlns:a="http://schemas.openxmlformats.org/drawingml/2006/main" name="1_Inicio">
  <a:themeElements>
    <a:clrScheme name="1_Inici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Inicio">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Arial" charset="0"/>
          </a:defRPr>
        </a:defPPr>
      </a:lstStyle>
    </a:lnDef>
  </a:objectDefaults>
  <a:extraClrSchemeLst>
    <a:extraClrScheme>
      <a:clrScheme name="1_Inici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Inici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Inici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Inici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Inici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Inici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Inici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Inici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Inici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Inici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Inici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Inici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1_Inici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emplate/>
  <TotalTime>85</TotalTime>
  <Words>584</Words>
  <Application>Microsoft Office PowerPoint</Application>
  <PresentationFormat>Panorámica</PresentationFormat>
  <Paragraphs>265</Paragraphs>
  <Slides>29</Slides>
  <Notes>6</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29</vt:i4>
      </vt:variant>
    </vt:vector>
  </HeadingPairs>
  <TitlesOfParts>
    <vt:vector size="35" baseType="lpstr">
      <vt:lpstr>Arial</vt:lpstr>
      <vt:lpstr>Calibri</vt:lpstr>
      <vt:lpstr>Times New Roman</vt:lpstr>
      <vt:lpstr>Verdana</vt:lpstr>
      <vt:lpstr>Wingdings</vt:lpstr>
      <vt:lpstr>1_Inicio</vt:lpstr>
      <vt:lpstr>REGULACIÓN CONTROL FINANCIERO PERMANENTE Y AUDITORÍA PÚBLICA EN LA C.A.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CONTROL FINANCIERO PERMANENTE.ARTS  105 Y  106</vt:lpstr>
      <vt:lpstr>CONTROL FINANCIERO PERMANENTE</vt:lpstr>
      <vt:lpstr>Presentación de PowerPoint</vt:lpstr>
      <vt:lpstr>CONTROL F.PERMANENTE ACUERDOS 1999 Y 2000</vt:lpstr>
      <vt:lpstr>Presentación de PowerPoint</vt:lpstr>
      <vt:lpstr>INFORME  DE LEGALIDADE DAS BASES DE SUBVENCIÓNS E AXUDAS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Consellería de Facenda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REGULACIÓN CONTROL FINANCIERO PERMANENTE Y AUDITORÍA PÚBLICA</dc:title>
  <dc:creator>Rodriguez Martín, Ana</dc:creator>
  <cp:lastModifiedBy>Rodriguez Martín, Ana</cp:lastModifiedBy>
  <cp:revision>22</cp:revision>
  <dcterms:created xsi:type="dcterms:W3CDTF">2018-05-07T09:00:58Z</dcterms:created>
  <dcterms:modified xsi:type="dcterms:W3CDTF">2018-05-08T08:10:19Z</dcterms:modified>
</cp:coreProperties>
</file>