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1"/>
  </p:notesMasterIdLst>
  <p:sldIdLst>
    <p:sldId id="330" r:id="rId2"/>
    <p:sldId id="347" r:id="rId3"/>
    <p:sldId id="348" r:id="rId4"/>
    <p:sldId id="349" r:id="rId5"/>
    <p:sldId id="350" r:id="rId6"/>
    <p:sldId id="331" r:id="rId7"/>
    <p:sldId id="346" r:id="rId8"/>
    <p:sldId id="351" r:id="rId9"/>
    <p:sldId id="286" r:id="rId10"/>
    <p:sldId id="283" r:id="rId11"/>
    <p:sldId id="287" r:id="rId12"/>
    <p:sldId id="288" r:id="rId13"/>
    <p:sldId id="289" r:id="rId14"/>
    <p:sldId id="290" r:id="rId15"/>
    <p:sldId id="291" r:id="rId16"/>
    <p:sldId id="292" r:id="rId17"/>
    <p:sldId id="257" r:id="rId18"/>
    <p:sldId id="310" r:id="rId19"/>
    <p:sldId id="325" r:id="rId20"/>
    <p:sldId id="377" r:id="rId21"/>
    <p:sldId id="314" r:id="rId22"/>
    <p:sldId id="313" r:id="rId23"/>
    <p:sldId id="312" r:id="rId24"/>
    <p:sldId id="311" r:id="rId25"/>
    <p:sldId id="320" r:id="rId26"/>
    <p:sldId id="319" r:id="rId27"/>
    <p:sldId id="317" r:id="rId28"/>
    <p:sldId id="321" r:id="rId29"/>
    <p:sldId id="316" r:id="rId30"/>
    <p:sldId id="323" r:id="rId31"/>
    <p:sldId id="378" r:id="rId32"/>
    <p:sldId id="322" r:id="rId33"/>
    <p:sldId id="376" r:id="rId34"/>
    <p:sldId id="379" r:id="rId35"/>
    <p:sldId id="279" r:id="rId36"/>
    <p:sldId id="280" r:id="rId37"/>
    <p:sldId id="332" r:id="rId38"/>
    <p:sldId id="334" r:id="rId39"/>
    <p:sldId id="335" r:id="rId40"/>
    <p:sldId id="398" r:id="rId41"/>
    <p:sldId id="337" r:id="rId42"/>
    <p:sldId id="338" r:id="rId43"/>
    <p:sldId id="397" r:id="rId44"/>
    <p:sldId id="339" r:id="rId45"/>
    <p:sldId id="341" r:id="rId46"/>
    <p:sldId id="342" r:id="rId47"/>
    <p:sldId id="359" r:id="rId48"/>
    <p:sldId id="360" r:id="rId49"/>
    <p:sldId id="361" r:id="rId50"/>
    <p:sldId id="380" r:id="rId51"/>
    <p:sldId id="381" r:id="rId52"/>
    <p:sldId id="382" r:id="rId53"/>
    <p:sldId id="395" r:id="rId54"/>
    <p:sldId id="384" r:id="rId55"/>
    <p:sldId id="385" r:id="rId56"/>
    <p:sldId id="386" r:id="rId57"/>
    <p:sldId id="389" r:id="rId58"/>
    <p:sldId id="390" r:id="rId59"/>
    <p:sldId id="392" r:id="rId60"/>
    <p:sldId id="391" r:id="rId61"/>
    <p:sldId id="393" r:id="rId62"/>
    <p:sldId id="394" r:id="rId63"/>
    <p:sldId id="345" r:id="rId64"/>
    <p:sldId id="344" r:id="rId65"/>
    <p:sldId id="343" r:id="rId66"/>
    <p:sldId id="362" r:id="rId67"/>
    <p:sldId id="364" r:id="rId68"/>
    <p:sldId id="365" r:id="rId69"/>
    <p:sldId id="366" r:id="rId70"/>
    <p:sldId id="368" r:id="rId71"/>
    <p:sldId id="396" r:id="rId72"/>
    <p:sldId id="369" r:id="rId73"/>
    <p:sldId id="399" r:id="rId74"/>
    <p:sldId id="370" r:id="rId75"/>
    <p:sldId id="371" r:id="rId76"/>
    <p:sldId id="372" r:id="rId77"/>
    <p:sldId id="373" r:id="rId78"/>
    <p:sldId id="400" r:id="rId79"/>
    <p:sldId id="401" r:id="rId80"/>
  </p:sldIdLst>
  <p:sldSz cx="9144000" cy="6858000" type="screen4x3"/>
  <p:notesSz cx="6797675" cy="9872663"/>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85"/>
  </p:normalViewPr>
  <p:slideViewPr>
    <p:cSldViewPr>
      <p:cViewPr varScale="1">
        <p:scale>
          <a:sx n="110" d="100"/>
          <a:sy n="110" d="100"/>
        </p:scale>
        <p:origin x="1644"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AA1C7E72-6DFB-4F6C-BD42-054A8E675047}" type="datetimeFigureOut">
              <a:rPr lang="es-ES" smtClean="0"/>
              <a:t>30/05/2018</a:t>
            </a:fld>
            <a:endParaRPr lang="es-ES"/>
          </a:p>
        </p:txBody>
      </p:sp>
      <p:sp>
        <p:nvSpPr>
          <p:cNvPr id="4" name="3 Marcador de imagen de diapositiva"/>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204AC11C-EA22-4C13-B05A-D44D14E7BE6F}" type="slidenum">
              <a:rPr lang="es-ES" smtClean="0"/>
              <a:t>‹Nº›</a:t>
            </a:fld>
            <a:endParaRPr lang="es-ES"/>
          </a:p>
        </p:txBody>
      </p:sp>
    </p:spTree>
    <p:extLst>
      <p:ext uri="{BB962C8B-B14F-4D97-AF65-F5344CB8AC3E}">
        <p14:creationId xmlns:p14="http://schemas.microsoft.com/office/powerpoint/2010/main" val="1701649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defTabSz="946150" eaLnBrk="0" hangingPunct="0">
              <a:defRPr sz="2400">
                <a:solidFill>
                  <a:schemeClr val="tx1"/>
                </a:solidFill>
                <a:latin typeface="Tahoma" pitchFamily="34" charset="0"/>
              </a:defRPr>
            </a:lvl1pPr>
            <a:lvl2pPr marL="742950" indent="-285750" defTabSz="946150" eaLnBrk="0" hangingPunct="0">
              <a:defRPr sz="2400">
                <a:solidFill>
                  <a:schemeClr val="tx1"/>
                </a:solidFill>
                <a:latin typeface="Tahoma" pitchFamily="34" charset="0"/>
              </a:defRPr>
            </a:lvl2pPr>
            <a:lvl3pPr marL="1143000" indent="-228600" defTabSz="946150" eaLnBrk="0" hangingPunct="0">
              <a:defRPr sz="2400">
                <a:solidFill>
                  <a:schemeClr val="tx1"/>
                </a:solidFill>
                <a:latin typeface="Tahoma" pitchFamily="34" charset="0"/>
              </a:defRPr>
            </a:lvl3pPr>
            <a:lvl4pPr marL="1600200" indent="-228600" defTabSz="946150" eaLnBrk="0" hangingPunct="0">
              <a:defRPr sz="2400">
                <a:solidFill>
                  <a:schemeClr val="tx1"/>
                </a:solidFill>
                <a:latin typeface="Tahoma" pitchFamily="34" charset="0"/>
              </a:defRPr>
            </a:lvl4pPr>
            <a:lvl5pPr marL="2057400" indent="-228600" defTabSz="946150" eaLnBrk="0" hangingPunct="0">
              <a:defRPr sz="2400">
                <a:solidFill>
                  <a:schemeClr val="tx1"/>
                </a:solidFill>
                <a:latin typeface="Tahoma" pitchFamily="34" charset="0"/>
              </a:defRPr>
            </a:lvl5pPr>
            <a:lvl6pPr marL="2514600" indent="-228600" defTabSz="946150" eaLnBrk="0" fontAlgn="base" hangingPunct="0">
              <a:spcBef>
                <a:spcPct val="0"/>
              </a:spcBef>
              <a:spcAft>
                <a:spcPct val="0"/>
              </a:spcAft>
              <a:defRPr sz="2400">
                <a:solidFill>
                  <a:schemeClr val="tx1"/>
                </a:solidFill>
                <a:latin typeface="Tahoma" pitchFamily="34" charset="0"/>
              </a:defRPr>
            </a:lvl6pPr>
            <a:lvl7pPr marL="2971800" indent="-228600" defTabSz="946150" eaLnBrk="0" fontAlgn="base" hangingPunct="0">
              <a:spcBef>
                <a:spcPct val="0"/>
              </a:spcBef>
              <a:spcAft>
                <a:spcPct val="0"/>
              </a:spcAft>
              <a:defRPr sz="2400">
                <a:solidFill>
                  <a:schemeClr val="tx1"/>
                </a:solidFill>
                <a:latin typeface="Tahoma" pitchFamily="34" charset="0"/>
              </a:defRPr>
            </a:lvl7pPr>
            <a:lvl8pPr marL="3429000" indent="-228600" defTabSz="946150" eaLnBrk="0" fontAlgn="base" hangingPunct="0">
              <a:spcBef>
                <a:spcPct val="0"/>
              </a:spcBef>
              <a:spcAft>
                <a:spcPct val="0"/>
              </a:spcAft>
              <a:defRPr sz="2400">
                <a:solidFill>
                  <a:schemeClr val="tx1"/>
                </a:solidFill>
                <a:latin typeface="Tahoma" pitchFamily="34" charset="0"/>
              </a:defRPr>
            </a:lvl8pPr>
            <a:lvl9pPr marL="3886200" indent="-228600" defTabSz="946150" eaLnBrk="0" fontAlgn="base" hangingPunct="0">
              <a:spcBef>
                <a:spcPct val="0"/>
              </a:spcBef>
              <a:spcAft>
                <a:spcPct val="0"/>
              </a:spcAft>
              <a:defRPr sz="2400">
                <a:solidFill>
                  <a:schemeClr val="tx1"/>
                </a:solidFill>
                <a:latin typeface="Tahoma" pitchFamily="34" charset="0"/>
              </a:defRPr>
            </a:lvl9pPr>
          </a:lstStyle>
          <a:p>
            <a:pPr eaLnBrk="1" hangingPunct="1"/>
            <a:fld id="{C51DDD61-3A38-4D94-AFA8-A625EA673FF4}" type="slidenum">
              <a:rPr lang="es-ES" sz="1200">
                <a:solidFill>
                  <a:prstClr val="black"/>
                </a:solidFill>
                <a:latin typeface="Times New Roman" pitchFamily="18" charset="0"/>
              </a:rPr>
              <a:pPr eaLnBrk="1" hangingPunct="1"/>
              <a:t>9</a:t>
            </a:fld>
            <a:endParaRPr lang="es-ES" sz="1200">
              <a:solidFill>
                <a:prstClr val="black"/>
              </a:solidFill>
              <a:latin typeface="Times New Roman" pitchFamily="18"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es-ES" dirty="0"/>
          </a:p>
        </p:txBody>
      </p:sp>
    </p:spTree>
    <p:extLst>
      <p:ext uri="{BB962C8B-B14F-4D97-AF65-F5344CB8AC3E}">
        <p14:creationId xmlns:p14="http://schemas.microsoft.com/office/powerpoint/2010/main" val="2416412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defTabSz="946150" eaLnBrk="0" hangingPunct="0">
              <a:defRPr sz="2400">
                <a:solidFill>
                  <a:schemeClr val="tx1"/>
                </a:solidFill>
                <a:latin typeface="Tahoma" pitchFamily="34" charset="0"/>
              </a:defRPr>
            </a:lvl1pPr>
            <a:lvl2pPr marL="742950" indent="-285750" defTabSz="946150" eaLnBrk="0" hangingPunct="0">
              <a:defRPr sz="2400">
                <a:solidFill>
                  <a:schemeClr val="tx1"/>
                </a:solidFill>
                <a:latin typeface="Tahoma" pitchFamily="34" charset="0"/>
              </a:defRPr>
            </a:lvl2pPr>
            <a:lvl3pPr marL="1143000" indent="-228600" defTabSz="946150" eaLnBrk="0" hangingPunct="0">
              <a:defRPr sz="2400">
                <a:solidFill>
                  <a:schemeClr val="tx1"/>
                </a:solidFill>
                <a:latin typeface="Tahoma" pitchFamily="34" charset="0"/>
              </a:defRPr>
            </a:lvl3pPr>
            <a:lvl4pPr marL="1600200" indent="-228600" defTabSz="946150" eaLnBrk="0" hangingPunct="0">
              <a:defRPr sz="2400">
                <a:solidFill>
                  <a:schemeClr val="tx1"/>
                </a:solidFill>
                <a:latin typeface="Tahoma" pitchFamily="34" charset="0"/>
              </a:defRPr>
            </a:lvl4pPr>
            <a:lvl5pPr marL="2057400" indent="-228600" defTabSz="946150" eaLnBrk="0" hangingPunct="0">
              <a:defRPr sz="2400">
                <a:solidFill>
                  <a:schemeClr val="tx1"/>
                </a:solidFill>
                <a:latin typeface="Tahoma" pitchFamily="34" charset="0"/>
              </a:defRPr>
            </a:lvl5pPr>
            <a:lvl6pPr marL="2514600" indent="-228600" defTabSz="946150" eaLnBrk="0" fontAlgn="base" hangingPunct="0">
              <a:spcBef>
                <a:spcPct val="0"/>
              </a:spcBef>
              <a:spcAft>
                <a:spcPct val="0"/>
              </a:spcAft>
              <a:defRPr sz="2400">
                <a:solidFill>
                  <a:schemeClr val="tx1"/>
                </a:solidFill>
                <a:latin typeface="Tahoma" pitchFamily="34" charset="0"/>
              </a:defRPr>
            </a:lvl6pPr>
            <a:lvl7pPr marL="2971800" indent="-228600" defTabSz="946150" eaLnBrk="0" fontAlgn="base" hangingPunct="0">
              <a:spcBef>
                <a:spcPct val="0"/>
              </a:spcBef>
              <a:spcAft>
                <a:spcPct val="0"/>
              </a:spcAft>
              <a:defRPr sz="2400">
                <a:solidFill>
                  <a:schemeClr val="tx1"/>
                </a:solidFill>
                <a:latin typeface="Tahoma" pitchFamily="34" charset="0"/>
              </a:defRPr>
            </a:lvl7pPr>
            <a:lvl8pPr marL="3429000" indent="-228600" defTabSz="946150" eaLnBrk="0" fontAlgn="base" hangingPunct="0">
              <a:spcBef>
                <a:spcPct val="0"/>
              </a:spcBef>
              <a:spcAft>
                <a:spcPct val="0"/>
              </a:spcAft>
              <a:defRPr sz="2400">
                <a:solidFill>
                  <a:schemeClr val="tx1"/>
                </a:solidFill>
                <a:latin typeface="Tahoma" pitchFamily="34" charset="0"/>
              </a:defRPr>
            </a:lvl8pPr>
            <a:lvl9pPr marL="3886200" indent="-228600" defTabSz="946150" eaLnBrk="0" fontAlgn="base" hangingPunct="0">
              <a:spcBef>
                <a:spcPct val="0"/>
              </a:spcBef>
              <a:spcAft>
                <a:spcPct val="0"/>
              </a:spcAft>
              <a:defRPr sz="2400">
                <a:solidFill>
                  <a:schemeClr val="tx1"/>
                </a:solidFill>
                <a:latin typeface="Tahoma" pitchFamily="34" charset="0"/>
              </a:defRPr>
            </a:lvl9pPr>
          </a:lstStyle>
          <a:p>
            <a:pPr eaLnBrk="1" hangingPunct="1"/>
            <a:fld id="{C51DDD61-3A38-4D94-AFA8-A625EA673FF4}" type="slidenum">
              <a:rPr lang="es-ES" sz="1200">
                <a:solidFill>
                  <a:prstClr val="black"/>
                </a:solidFill>
                <a:latin typeface="Times New Roman" pitchFamily="18" charset="0"/>
              </a:rPr>
              <a:pPr eaLnBrk="1" hangingPunct="1"/>
              <a:t>17</a:t>
            </a:fld>
            <a:endParaRPr lang="es-ES" sz="1200">
              <a:solidFill>
                <a:prstClr val="black"/>
              </a:solidFill>
              <a:latin typeface="Times New Roman" pitchFamily="18"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es-ES" dirty="0"/>
          </a:p>
        </p:txBody>
      </p:sp>
    </p:spTree>
    <p:extLst>
      <p:ext uri="{BB962C8B-B14F-4D97-AF65-F5344CB8AC3E}">
        <p14:creationId xmlns:p14="http://schemas.microsoft.com/office/powerpoint/2010/main" val="33670288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http://sepg/images/IGAEmini.gif"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www.dip-alicante.es/" TargetMode="Externa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23925" cy="6858000"/>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s-ES" sz="2400">
              <a:solidFill>
                <a:srgbClr val="000000"/>
              </a:solidFill>
            </a:endParaRPr>
          </a:p>
        </p:txBody>
      </p:sp>
      <p:sp>
        <p:nvSpPr>
          <p:cNvPr id="3" name="Rectangle 3"/>
          <p:cNvSpPr>
            <a:spLocks noChangeArrowheads="1"/>
          </p:cNvSpPr>
          <p:nvPr/>
        </p:nvSpPr>
        <p:spPr bwMode="auto">
          <a:xfrm>
            <a:off x="8342313" y="1228725"/>
            <a:ext cx="381000" cy="381000"/>
          </a:xfrm>
          <a:prstGeom prst="rect">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s-ES" sz="2400">
              <a:solidFill>
                <a:srgbClr val="000000"/>
              </a:solidFill>
            </a:endParaRPr>
          </a:p>
        </p:txBody>
      </p:sp>
      <p:sp>
        <p:nvSpPr>
          <p:cNvPr id="4" name="Rectangle 4"/>
          <p:cNvSpPr>
            <a:spLocks noChangeArrowheads="1"/>
          </p:cNvSpPr>
          <p:nvPr/>
        </p:nvSpPr>
        <p:spPr bwMode="auto">
          <a:xfrm>
            <a:off x="922338" y="0"/>
            <a:ext cx="8229600" cy="68580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p>
            <a:pPr fontAlgn="base">
              <a:spcBef>
                <a:spcPct val="0"/>
              </a:spcBef>
              <a:spcAft>
                <a:spcPct val="0"/>
              </a:spcAft>
            </a:pPr>
            <a:endParaRPr lang="es-ES" sz="6600" i="1">
              <a:solidFill>
                <a:srgbClr val="000000"/>
              </a:solidFill>
              <a:latin typeface="Monotype Corsiva" pitchFamily="66" charset="0"/>
            </a:endParaRPr>
          </a:p>
        </p:txBody>
      </p:sp>
      <p:sp>
        <p:nvSpPr>
          <p:cNvPr id="5" name="Text Box 5"/>
          <p:cNvSpPr txBox="1">
            <a:spLocks noChangeArrowheads="1"/>
          </p:cNvSpPr>
          <p:nvPr/>
        </p:nvSpPr>
        <p:spPr bwMode="auto">
          <a:xfrm>
            <a:off x="2935288" y="2882900"/>
            <a:ext cx="5407025" cy="211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defRPr/>
            </a:pPr>
            <a:r>
              <a:rPr lang="es-ES" sz="20000" i="1" baseline="10000">
                <a:solidFill>
                  <a:srgbClr val="CC3300"/>
                </a:solidFill>
                <a:effectLst>
                  <a:outerShdw blurRad="38100" dist="38100" dir="2700000" algn="tl">
                    <a:srgbClr val="C0C0C0"/>
                  </a:outerShdw>
                </a:effectLst>
                <a:latin typeface="Monotype Corsiva" pitchFamily="66" charset="0"/>
              </a:rPr>
              <a:t>S</a:t>
            </a:r>
            <a:r>
              <a:rPr lang="es-ES" sz="12400" i="1" baseline="10000">
                <a:solidFill>
                  <a:srgbClr val="FFFFFF"/>
                </a:solidFill>
                <a:effectLst>
                  <a:outerShdw blurRad="38100" dist="38100" dir="2700000" algn="tl">
                    <a:srgbClr val="C0C0C0"/>
                  </a:outerShdw>
                </a:effectLst>
                <a:latin typeface="Monotype Corsiva" pitchFamily="66" charset="0"/>
              </a:rPr>
              <a:t>ubvenciones</a:t>
            </a:r>
          </a:p>
        </p:txBody>
      </p:sp>
      <p:sp>
        <p:nvSpPr>
          <p:cNvPr id="6" name="Text Box 6"/>
          <p:cNvSpPr txBox="1">
            <a:spLocks noChangeArrowheads="1"/>
          </p:cNvSpPr>
          <p:nvPr/>
        </p:nvSpPr>
        <p:spPr bwMode="auto">
          <a:xfrm>
            <a:off x="2465388" y="1504950"/>
            <a:ext cx="2047875" cy="2332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defRPr/>
            </a:pPr>
            <a:r>
              <a:rPr lang="es-ES" sz="22000" i="1" baseline="10000">
                <a:solidFill>
                  <a:srgbClr val="CC3300"/>
                </a:solidFill>
                <a:effectLst>
                  <a:outerShdw blurRad="38100" dist="38100" dir="2700000" algn="tl">
                    <a:srgbClr val="C0C0C0"/>
                  </a:outerShdw>
                </a:effectLst>
                <a:latin typeface="Monotype Corsiva" pitchFamily="66" charset="0"/>
              </a:rPr>
              <a:t>L</a:t>
            </a:r>
            <a:r>
              <a:rPr lang="es-ES" sz="12400" i="1" baseline="10000">
                <a:solidFill>
                  <a:srgbClr val="FFFFFF"/>
                </a:solidFill>
                <a:effectLst>
                  <a:outerShdw blurRad="38100" dist="38100" dir="2700000" algn="tl">
                    <a:srgbClr val="C0C0C0"/>
                  </a:outerShdw>
                </a:effectLst>
                <a:latin typeface="Monotype Corsiva" pitchFamily="66" charset="0"/>
              </a:rPr>
              <a:t>ey</a:t>
            </a:r>
          </a:p>
        </p:txBody>
      </p:sp>
      <p:sp>
        <p:nvSpPr>
          <p:cNvPr id="7" name="Text Box 7"/>
          <p:cNvSpPr txBox="1">
            <a:spLocks noChangeArrowheads="1"/>
          </p:cNvSpPr>
          <p:nvPr/>
        </p:nvSpPr>
        <p:spPr bwMode="auto">
          <a:xfrm>
            <a:off x="4273550" y="1504950"/>
            <a:ext cx="4724400" cy="211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defRPr/>
            </a:pPr>
            <a:r>
              <a:rPr lang="es-ES" sz="20000" i="1" baseline="10000">
                <a:solidFill>
                  <a:srgbClr val="CC3300"/>
                </a:solidFill>
                <a:effectLst>
                  <a:outerShdw blurRad="38100" dist="38100" dir="2700000" algn="tl">
                    <a:srgbClr val="C0C0C0"/>
                  </a:outerShdw>
                </a:effectLst>
                <a:latin typeface="Monotype Corsiva" pitchFamily="66" charset="0"/>
              </a:rPr>
              <a:t>G</a:t>
            </a:r>
            <a:r>
              <a:rPr lang="es-ES" sz="12400" i="1" baseline="10000">
                <a:solidFill>
                  <a:srgbClr val="FFFFFF"/>
                </a:solidFill>
                <a:effectLst>
                  <a:outerShdw blurRad="38100" dist="38100" dir="2700000" algn="tl">
                    <a:srgbClr val="C0C0C0"/>
                  </a:outerShdw>
                </a:effectLst>
                <a:latin typeface="Monotype Corsiva" pitchFamily="66" charset="0"/>
              </a:rPr>
              <a:t>eneral de</a:t>
            </a:r>
          </a:p>
        </p:txBody>
      </p:sp>
      <p:sp>
        <p:nvSpPr>
          <p:cNvPr id="8" name="Rectangle 8"/>
          <p:cNvSpPr>
            <a:spLocks noChangeArrowheads="1"/>
          </p:cNvSpPr>
          <p:nvPr/>
        </p:nvSpPr>
        <p:spPr bwMode="auto">
          <a:xfrm>
            <a:off x="922338" y="4826000"/>
            <a:ext cx="8229600" cy="2032000"/>
          </a:xfrm>
          <a:prstGeom prst="rect">
            <a:avLst/>
          </a:prstGeom>
          <a:solidFill>
            <a:srgbClr val="FF9900">
              <a:alpha val="50195"/>
            </a:srgbClr>
          </a:solidFill>
          <a:ln>
            <a:noFill/>
          </a:ln>
          <a:effectLst/>
          <a:extLst>
            <a:ext uri="{91240B29-F687-4F45-9708-019B960494DF}">
              <a14:hiddenLine xmlns:a14="http://schemas.microsoft.com/office/drawing/2010/main" w="9525">
                <a:solidFill>
                  <a:srgbClr val="CC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es-ES" sz="2400">
              <a:solidFill>
                <a:srgbClr val="000000"/>
              </a:solidFill>
              <a:latin typeface="Times New Roman" pitchFamily="18" charset="0"/>
            </a:endParaRPr>
          </a:p>
        </p:txBody>
      </p:sp>
      <p:sp>
        <p:nvSpPr>
          <p:cNvPr id="9" name="Rectangle 9"/>
          <p:cNvSpPr>
            <a:spLocks noChangeArrowheads="1"/>
          </p:cNvSpPr>
          <p:nvPr/>
        </p:nvSpPr>
        <p:spPr bwMode="auto">
          <a:xfrm>
            <a:off x="0" y="4824413"/>
            <a:ext cx="922338" cy="2033587"/>
          </a:xfrm>
          <a:prstGeom prst="rect">
            <a:avLst/>
          </a:prstGeom>
          <a:solidFill>
            <a:srgbClr val="CC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s-ES" sz="2400">
              <a:solidFill>
                <a:srgbClr val="000000"/>
              </a:solidFill>
            </a:endParaRPr>
          </a:p>
        </p:txBody>
      </p:sp>
      <p:grpSp>
        <p:nvGrpSpPr>
          <p:cNvPr id="10" name="Group 10"/>
          <p:cNvGrpSpPr>
            <a:grpSpLocks/>
          </p:cNvGrpSpPr>
          <p:nvPr/>
        </p:nvGrpSpPr>
        <p:grpSpPr bwMode="auto">
          <a:xfrm>
            <a:off x="307975" y="0"/>
            <a:ext cx="614363" cy="320675"/>
            <a:chOff x="48" y="432"/>
            <a:chExt cx="483" cy="296"/>
          </a:xfrm>
        </p:grpSpPr>
        <p:pic>
          <p:nvPicPr>
            <p:cNvPr id="11" name="Picture 11" descr="http://sepg/images/IGAEmini.gif"/>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48" y="483"/>
              <a:ext cx="483" cy="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2"/>
            <p:cNvSpPr>
              <a:spLocks noChangeArrowheads="1"/>
            </p:cNvSpPr>
            <p:nvPr/>
          </p:nvSpPr>
          <p:spPr bwMode="auto">
            <a:xfrm>
              <a:off x="48" y="432"/>
              <a:ext cx="483" cy="49"/>
            </a:xfrm>
            <a:prstGeom prst="rect">
              <a:avLst/>
            </a:prstGeom>
            <a:solidFill>
              <a:schemeClr val="folHlink"/>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s-ES" sz="2400">
                <a:solidFill>
                  <a:srgbClr val="000000"/>
                </a:solidFill>
              </a:endParaRPr>
            </a:p>
          </p:txBody>
        </p:sp>
      </p:grpSp>
      <p:pic>
        <p:nvPicPr>
          <p:cNvPr id="13"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8" y="3175"/>
            <a:ext cx="300037"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9" descr="dipuBarraSup">
            <a:hlinkClick r:id="rId5"/>
          </p:cNvPr>
          <p:cNvPicPr>
            <a:picLocks noChangeAspect="1" noChangeArrowheads="1"/>
          </p:cNvPicPr>
          <p:nvPr userDrawn="1"/>
        </p:nvPicPr>
        <p:blipFill>
          <a:blip r:embed="rId6">
            <a:extLst>
              <a:ext uri="{28A0092B-C50C-407E-A947-70E740481C1C}">
                <a14:useLocalDpi xmlns:a14="http://schemas.microsoft.com/office/drawing/2010/main" val="0"/>
              </a:ext>
            </a:extLst>
          </a:blip>
          <a:srcRect l="32576" r="32198" b="31985"/>
          <a:stretch>
            <a:fillRect/>
          </a:stretch>
        </p:blipFill>
        <p:spPr bwMode="auto">
          <a:xfrm>
            <a:off x="242888" y="566738"/>
            <a:ext cx="442912"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0414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162491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283450" y="0"/>
            <a:ext cx="2062163" cy="6396038"/>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1095375" y="0"/>
            <a:ext cx="6035675" cy="63960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3936127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3244437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Tree>
    <p:extLst>
      <p:ext uri="{BB962C8B-B14F-4D97-AF65-F5344CB8AC3E}">
        <p14:creationId xmlns:p14="http://schemas.microsoft.com/office/powerpoint/2010/main" val="2155795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1095375" y="1133475"/>
            <a:ext cx="3810000" cy="526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5057775" y="1133475"/>
            <a:ext cx="3810000" cy="526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2350841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3516291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Tree>
    <p:extLst>
      <p:ext uri="{BB962C8B-B14F-4D97-AF65-F5344CB8AC3E}">
        <p14:creationId xmlns:p14="http://schemas.microsoft.com/office/powerpoint/2010/main" val="1549436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7575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extLst>
      <p:ext uri="{BB962C8B-B14F-4D97-AF65-F5344CB8AC3E}">
        <p14:creationId xmlns:p14="http://schemas.microsoft.com/office/powerpoint/2010/main" val="137584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extLst>
      <p:ext uri="{BB962C8B-B14F-4D97-AF65-F5344CB8AC3E}">
        <p14:creationId xmlns:p14="http://schemas.microsoft.com/office/powerpoint/2010/main" val="3637443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hyperlink" Target="http://www.dip-alicante.es/"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http://sepg/images/IGAEmini.gif"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914400" y="0"/>
            <a:ext cx="8229600" cy="6858000"/>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p>
            <a:pPr fontAlgn="base">
              <a:spcBef>
                <a:spcPct val="0"/>
              </a:spcBef>
              <a:spcAft>
                <a:spcPct val="0"/>
              </a:spcAft>
            </a:pPr>
            <a:endParaRPr lang="es-ES" sz="6600" i="1">
              <a:solidFill>
                <a:srgbClr val="000000"/>
              </a:solidFill>
              <a:latin typeface="Monotype Corsiva" pitchFamily="66" charset="0"/>
            </a:endParaRPr>
          </a:p>
        </p:txBody>
      </p:sp>
      <p:sp>
        <p:nvSpPr>
          <p:cNvPr id="1027" name="Rectangle 3"/>
          <p:cNvSpPr>
            <a:spLocks noChangeArrowheads="1"/>
          </p:cNvSpPr>
          <p:nvPr/>
        </p:nvSpPr>
        <p:spPr bwMode="auto">
          <a:xfrm>
            <a:off x="0" y="0"/>
            <a:ext cx="9144000" cy="1025525"/>
          </a:xfrm>
          <a:prstGeom prst="rect">
            <a:avLst/>
          </a:prstGeom>
          <a:solidFill>
            <a:srgbClr val="FF9900">
              <a:alpha val="50195"/>
            </a:srgbClr>
          </a:solidFill>
          <a:ln>
            <a:noFill/>
          </a:ln>
          <a:effectLst/>
          <a:extLst>
            <a:ext uri="{91240B29-F687-4F45-9708-019B960494DF}">
              <a14:hiddenLine xmlns:a14="http://schemas.microsoft.com/office/drawing/2010/main" w="9525">
                <a:solidFill>
                  <a:srgbClr val="CC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es-ES" sz="2400">
              <a:solidFill>
                <a:srgbClr val="000000"/>
              </a:solidFill>
              <a:latin typeface="Times New Roman" pitchFamily="18" charset="0"/>
            </a:endParaRPr>
          </a:p>
        </p:txBody>
      </p:sp>
      <p:sp>
        <p:nvSpPr>
          <p:cNvPr id="1028" name="Rectangle 4"/>
          <p:cNvSpPr>
            <a:spLocks noGrp="1" noChangeArrowheads="1"/>
          </p:cNvSpPr>
          <p:nvPr>
            <p:ph type="body" idx="1"/>
          </p:nvPr>
        </p:nvSpPr>
        <p:spPr bwMode="auto">
          <a:xfrm>
            <a:off x="1095375" y="1133475"/>
            <a:ext cx="7772400" cy="526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1"/>
            <a:r>
              <a:rPr lang="es-ES" dirty="0"/>
              <a:t>Segundo nivel</a:t>
            </a:r>
          </a:p>
          <a:p>
            <a:pPr lvl="2"/>
            <a:r>
              <a:rPr lang="es-ES" dirty="0"/>
              <a:t>Tercer nivel</a:t>
            </a:r>
          </a:p>
          <a:p>
            <a:pPr lvl="3"/>
            <a:r>
              <a:rPr lang="es-ES" dirty="0"/>
              <a:t>Cuarto nivel</a:t>
            </a:r>
          </a:p>
          <a:p>
            <a:pPr lvl="0"/>
            <a:r>
              <a:rPr lang="es-ES" dirty="0"/>
              <a:t>Haga clic para modificar el estilo de texto del patrón</a:t>
            </a:r>
          </a:p>
          <a:p>
            <a:pPr lvl="4"/>
            <a:r>
              <a:rPr lang="es-ES" dirty="0"/>
              <a:t>Quinto nivel</a:t>
            </a:r>
          </a:p>
        </p:txBody>
      </p:sp>
      <p:sp>
        <p:nvSpPr>
          <p:cNvPr id="1029" name="Rectangle 5"/>
          <p:cNvSpPr>
            <a:spLocks noChangeArrowheads="1"/>
          </p:cNvSpPr>
          <p:nvPr/>
        </p:nvSpPr>
        <p:spPr bwMode="auto">
          <a:xfrm>
            <a:off x="0" y="0"/>
            <a:ext cx="9144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s-ES" sz="2400">
              <a:solidFill>
                <a:srgbClr val="000000"/>
              </a:solidFill>
            </a:endParaRPr>
          </a:p>
        </p:txBody>
      </p:sp>
      <p:grpSp>
        <p:nvGrpSpPr>
          <p:cNvPr id="1031" name="Group 7"/>
          <p:cNvGrpSpPr>
            <a:grpSpLocks/>
          </p:cNvGrpSpPr>
          <p:nvPr/>
        </p:nvGrpSpPr>
        <p:grpSpPr bwMode="auto">
          <a:xfrm>
            <a:off x="300038" y="-3175"/>
            <a:ext cx="614362" cy="320675"/>
            <a:chOff x="48" y="432"/>
            <a:chExt cx="483" cy="296"/>
          </a:xfrm>
        </p:grpSpPr>
        <p:pic>
          <p:nvPicPr>
            <p:cNvPr id="1037" name="Picture 8" descr="http://sepg/images/IGAEmini.gif"/>
            <p:cNvPicPr>
              <a:picLocks noChangeAspect="1" noChangeArrowheads="1"/>
            </p:cNvPicPr>
            <p:nvPr/>
          </p:nvPicPr>
          <p:blipFill>
            <a:blip r:embed="rId13" r:link="rId14">
              <a:extLst>
                <a:ext uri="{28A0092B-C50C-407E-A947-70E740481C1C}">
                  <a14:useLocalDpi xmlns:a14="http://schemas.microsoft.com/office/drawing/2010/main" val="0"/>
                </a:ext>
              </a:extLst>
            </a:blip>
            <a:srcRect/>
            <a:stretch>
              <a:fillRect/>
            </a:stretch>
          </p:blipFill>
          <p:spPr bwMode="auto">
            <a:xfrm>
              <a:off x="48" y="483"/>
              <a:ext cx="483" cy="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8" name="Rectangle 9"/>
            <p:cNvSpPr>
              <a:spLocks noChangeArrowheads="1"/>
            </p:cNvSpPr>
            <p:nvPr/>
          </p:nvSpPr>
          <p:spPr bwMode="auto">
            <a:xfrm>
              <a:off x="48" y="432"/>
              <a:ext cx="483" cy="49"/>
            </a:xfrm>
            <a:prstGeom prst="rect">
              <a:avLst/>
            </a:prstGeom>
            <a:solidFill>
              <a:schemeClr val="folHlink"/>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s-ES" sz="2400">
                <a:solidFill>
                  <a:srgbClr val="000000"/>
                </a:solidFill>
              </a:endParaRPr>
            </a:p>
          </p:txBody>
        </p:sp>
      </p:grpSp>
      <p:pic>
        <p:nvPicPr>
          <p:cNvPr id="1032" name="Picture 1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300038"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AutoShape 11"/>
          <p:cNvSpPr>
            <a:spLocks noChangeArrowheads="1"/>
          </p:cNvSpPr>
          <p:nvPr/>
        </p:nvSpPr>
        <p:spPr bwMode="auto">
          <a:xfrm flipH="1">
            <a:off x="8748713" y="701675"/>
            <a:ext cx="395287" cy="323850"/>
          </a:xfrm>
          <a:prstGeom prst="homePlate">
            <a:avLst>
              <a:gd name="adj" fmla="val 30515"/>
            </a:avLst>
          </a:prstGeom>
          <a:solidFill>
            <a:srgbClr val="CC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fontAlgn="base">
              <a:spcBef>
                <a:spcPct val="0"/>
              </a:spcBef>
              <a:spcAft>
                <a:spcPct val="0"/>
              </a:spcAft>
            </a:pPr>
            <a:endParaRPr lang="es-ES" sz="1200" b="1">
              <a:solidFill>
                <a:srgbClr val="FFFFFF"/>
              </a:solidFill>
            </a:endParaRPr>
          </a:p>
        </p:txBody>
      </p:sp>
      <p:sp>
        <p:nvSpPr>
          <p:cNvPr id="1034" name="Text Box 12"/>
          <p:cNvSpPr txBox="1">
            <a:spLocks noChangeArrowheads="1"/>
          </p:cNvSpPr>
          <p:nvPr/>
        </p:nvSpPr>
        <p:spPr bwMode="auto">
          <a:xfrm>
            <a:off x="8832850" y="754063"/>
            <a:ext cx="384175"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fontAlgn="base" hangingPunct="1">
              <a:spcBef>
                <a:spcPct val="0"/>
              </a:spcBef>
              <a:spcAft>
                <a:spcPct val="0"/>
              </a:spcAft>
              <a:defRPr/>
            </a:pPr>
            <a:fld id="{A1569DAA-E7A2-4758-901B-90842443F6C0}" type="slidenum">
              <a:rPr lang="es-ES" sz="1400" b="1" smtClean="0">
                <a:solidFill>
                  <a:srgbClr val="FFFFFF"/>
                </a:solidFill>
              </a:rPr>
              <a:pPr eaLnBrk="1" fontAlgn="base" hangingPunct="1">
                <a:spcBef>
                  <a:spcPct val="0"/>
                </a:spcBef>
                <a:spcAft>
                  <a:spcPct val="0"/>
                </a:spcAft>
                <a:defRPr/>
              </a:pPr>
              <a:t>‹Nº›</a:t>
            </a:fld>
            <a:endParaRPr lang="es-ES" sz="1400" b="1">
              <a:solidFill>
                <a:srgbClr val="FFFFFF"/>
              </a:solidFill>
            </a:endParaRPr>
          </a:p>
        </p:txBody>
      </p:sp>
      <p:sp>
        <p:nvSpPr>
          <p:cNvPr id="1035" name="Rectangle 13"/>
          <p:cNvSpPr>
            <a:spLocks noGrp="1" noChangeArrowheads="1"/>
          </p:cNvSpPr>
          <p:nvPr>
            <p:ph type="title"/>
          </p:nvPr>
        </p:nvSpPr>
        <p:spPr bwMode="auto">
          <a:xfrm>
            <a:off x="1116013" y="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t>Haga clic para cambiar el estilo d	</a:t>
            </a:r>
          </a:p>
        </p:txBody>
      </p:sp>
      <p:pic>
        <p:nvPicPr>
          <p:cNvPr id="1036" name="Picture 15" descr="dipuBarraSup">
            <a:hlinkClick r:id="rId16"/>
          </p:cNvPr>
          <p:cNvPicPr>
            <a:picLocks noChangeAspect="1" noChangeArrowheads="1"/>
          </p:cNvPicPr>
          <p:nvPr userDrawn="1"/>
        </p:nvPicPr>
        <p:blipFill>
          <a:blip r:embed="rId17">
            <a:extLst>
              <a:ext uri="{28A0092B-C50C-407E-A947-70E740481C1C}">
                <a14:useLocalDpi xmlns:a14="http://schemas.microsoft.com/office/drawing/2010/main" val="0"/>
              </a:ext>
            </a:extLst>
          </a:blip>
          <a:srcRect l="32576" r="32198" b="31985"/>
          <a:stretch>
            <a:fillRect/>
          </a:stretch>
        </p:blipFill>
        <p:spPr bwMode="auto">
          <a:xfrm>
            <a:off x="242888" y="566738"/>
            <a:ext cx="442912"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48644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spcBef>
          <a:spcPct val="0"/>
        </a:spcBef>
        <a:spcAft>
          <a:spcPct val="0"/>
        </a:spcAft>
        <a:defRPr sz="4000" b="1">
          <a:solidFill>
            <a:schemeClr val="bg1"/>
          </a:solidFill>
          <a:latin typeface="+mj-lt"/>
          <a:ea typeface="+mj-ea"/>
          <a:cs typeface="+mj-cs"/>
        </a:defRPr>
      </a:lvl1pPr>
      <a:lvl2pPr algn="l" rtl="0" eaLnBrk="0" fontAlgn="base" hangingPunct="0">
        <a:spcBef>
          <a:spcPct val="0"/>
        </a:spcBef>
        <a:spcAft>
          <a:spcPct val="0"/>
        </a:spcAft>
        <a:defRPr sz="4000" b="1">
          <a:solidFill>
            <a:schemeClr val="bg1"/>
          </a:solidFill>
          <a:latin typeface="Book Antiqua" pitchFamily="18" charset="0"/>
        </a:defRPr>
      </a:lvl2pPr>
      <a:lvl3pPr algn="l" rtl="0" eaLnBrk="0" fontAlgn="base" hangingPunct="0">
        <a:spcBef>
          <a:spcPct val="0"/>
        </a:spcBef>
        <a:spcAft>
          <a:spcPct val="0"/>
        </a:spcAft>
        <a:defRPr sz="4000" b="1">
          <a:solidFill>
            <a:schemeClr val="bg1"/>
          </a:solidFill>
          <a:latin typeface="Book Antiqua" pitchFamily="18" charset="0"/>
        </a:defRPr>
      </a:lvl3pPr>
      <a:lvl4pPr algn="l" rtl="0" eaLnBrk="0" fontAlgn="base" hangingPunct="0">
        <a:spcBef>
          <a:spcPct val="0"/>
        </a:spcBef>
        <a:spcAft>
          <a:spcPct val="0"/>
        </a:spcAft>
        <a:defRPr sz="4000" b="1">
          <a:solidFill>
            <a:schemeClr val="bg1"/>
          </a:solidFill>
          <a:latin typeface="Book Antiqua" pitchFamily="18" charset="0"/>
        </a:defRPr>
      </a:lvl4pPr>
      <a:lvl5pPr algn="l" rtl="0" eaLnBrk="0" fontAlgn="base" hangingPunct="0">
        <a:spcBef>
          <a:spcPct val="0"/>
        </a:spcBef>
        <a:spcAft>
          <a:spcPct val="0"/>
        </a:spcAft>
        <a:defRPr sz="4000" b="1">
          <a:solidFill>
            <a:schemeClr val="bg1"/>
          </a:solidFill>
          <a:latin typeface="Book Antiqua" pitchFamily="18" charset="0"/>
        </a:defRPr>
      </a:lvl5pPr>
      <a:lvl6pPr marL="457200" algn="l" rtl="0" fontAlgn="base">
        <a:spcBef>
          <a:spcPct val="0"/>
        </a:spcBef>
        <a:spcAft>
          <a:spcPct val="0"/>
        </a:spcAft>
        <a:defRPr sz="4000" b="1">
          <a:solidFill>
            <a:schemeClr val="bg1"/>
          </a:solidFill>
          <a:latin typeface="Book Antiqua" pitchFamily="18" charset="0"/>
        </a:defRPr>
      </a:lvl6pPr>
      <a:lvl7pPr marL="914400" algn="l" rtl="0" fontAlgn="base">
        <a:spcBef>
          <a:spcPct val="0"/>
        </a:spcBef>
        <a:spcAft>
          <a:spcPct val="0"/>
        </a:spcAft>
        <a:defRPr sz="4000" b="1">
          <a:solidFill>
            <a:schemeClr val="bg1"/>
          </a:solidFill>
          <a:latin typeface="Book Antiqua" pitchFamily="18" charset="0"/>
        </a:defRPr>
      </a:lvl7pPr>
      <a:lvl8pPr marL="1371600" algn="l" rtl="0" fontAlgn="base">
        <a:spcBef>
          <a:spcPct val="0"/>
        </a:spcBef>
        <a:spcAft>
          <a:spcPct val="0"/>
        </a:spcAft>
        <a:defRPr sz="4000" b="1">
          <a:solidFill>
            <a:schemeClr val="bg1"/>
          </a:solidFill>
          <a:latin typeface="Book Antiqua" pitchFamily="18" charset="0"/>
        </a:defRPr>
      </a:lvl8pPr>
      <a:lvl9pPr marL="1828800" algn="l" rtl="0" fontAlgn="base">
        <a:spcBef>
          <a:spcPct val="0"/>
        </a:spcBef>
        <a:spcAft>
          <a:spcPct val="0"/>
        </a:spcAft>
        <a:defRPr sz="4000" b="1">
          <a:solidFill>
            <a:schemeClr val="bg1"/>
          </a:solidFill>
          <a:latin typeface="Book Antiqua" pitchFamily="18" charset="0"/>
        </a:defRPr>
      </a:lvl9pPr>
    </p:titleStyle>
    <p:bodyStyle>
      <a:lvl1pPr marL="342900" indent="-342900" algn="l" rtl="0" eaLnBrk="0" fontAlgn="base" hangingPunct="0">
        <a:spcBef>
          <a:spcPct val="20000"/>
        </a:spcBef>
        <a:spcAft>
          <a:spcPct val="0"/>
        </a:spcAft>
        <a:buClr>
          <a:srgbClr val="CC3300"/>
        </a:buClr>
        <a:buFont typeface="Webdings" pitchFamily="18" charset="2"/>
        <a:buChar char="&lt;"/>
        <a:defRPr sz="2800" b="1">
          <a:solidFill>
            <a:schemeClr val="tx1"/>
          </a:solidFill>
          <a:latin typeface="+mn-lt"/>
          <a:ea typeface="+mn-ea"/>
          <a:cs typeface="+mn-cs"/>
        </a:defRPr>
      </a:lvl1pPr>
      <a:lvl2pPr marL="742950" indent="-285750" algn="l" rtl="0" eaLnBrk="0" fontAlgn="base" hangingPunct="0">
        <a:spcBef>
          <a:spcPct val="20000"/>
        </a:spcBef>
        <a:spcAft>
          <a:spcPct val="0"/>
        </a:spcAft>
        <a:buClr>
          <a:srgbClr val="CC3300"/>
        </a:buClr>
        <a:buSzPct val="75000"/>
        <a:buFont typeface="Wingdings 2" pitchFamily="18" charset="2"/>
        <a:buChar char=""/>
        <a:defRPr sz="2400" b="1">
          <a:solidFill>
            <a:schemeClr val="tx1"/>
          </a:solidFill>
          <a:latin typeface="+mn-lt"/>
        </a:defRPr>
      </a:lvl2pPr>
      <a:lvl3pPr marL="1143000" indent="-228600" algn="l" rtl="0" eaLnBrk="0" fontAlgn="base" hangingPunct="0">
        <a:spcBef>
          <a:spcPct val="20000"/>
        </a:spcBef>
        <a:spcAft>
          <a:spcPct val="0"/>
        </a:spcAft>
        <a:buClr>
          <a:srgbClr val="CC3300"/>
        </a:buClr>
        <a:buSzPct val="125000"/>
        <a:buFont typeface="Wingdings" pitchFamily="2" charset="2"/>
        <a:buChar char="ü"/>
        <a:defRPr sz="2000" b="1">
          <a:solidFill>
            <a:schemeClr val="tx1"/>
          </a:solidFill>
          <a:latin typeface="+mn-lt"/>
        </a:defRPr>
      </a:lvl3pPr>
      <a:lvl4pPr marL="1600200" indent="-228600" algn="l" rtl="0" eaLnBrk="0" fontAlgn="base" hangingPunct="0">
        <a:spcBef>
          <a:spcPct val="20000"/>
        </a:spcBef>
        <a:spcAft>
          <a:spcPct val="0"/>
        </a:spcAft>
        <a:buClr>
          <a:srgbClr val="CC3300"/>
        </a:buClr>
        <a:buFont typeface="Wingdings" pitchFamily="2" charset="2"/>
        <a:buChar char="§"/>
        <a:defRPr b="1">
          <a:solidFill>
            <a:schemeClr val="tx1"/>
          </a:solidFill>
          <a:latin typeface="+mn-lt"/>
        </a:defRPr>
      </a:lvl4pPr>
      <a:lvl5pPr marL="2057400" indent="-228600" algn="l" rtl="0" eaLnBrk="0" fontAlgn="base" hangingPunct="0">
        <a:spcBef>
          <a:spcPct val="20000"/>
        </a:spcBef>
        <a:spcAft>
          <a:spcPct val="0"/>
        </a:spcAft>
        <a:buClr>
          <a:srgbClr val="CC3300"/>
        </a:buClr>
        <a:buChar char="•"/>
        <a:defRPr sz="1600" b="1">
          <a:solidFill>
            <a:schemeClr val="tx1"/>
          </a:solidFill>
          <a:latin typeface="+mn-lt"/>
        </a:defRPr>
      </a:lvl5pPr>
      <a:lvl6pPr marL="2514600" indent="-228600" algn="l" rtl="0" fontAlgn="base">
        <a:spcBef>
          <a:spcPct val="20000"/>
        </a:spcBef>
        <a:spcAft>
          <a:spcPct val="0"/>
        </a:spcAft>
        <a:buClr>
          <a:srgbClr val="CC3300"/>
        </a:buClr>
        <a:buChar char="•"/>
        <a:defRPr sz="1600" b="1">
          <a:solidFill>
            <a:schemeClr val="tx1"/>
          </a:solidFill>
          <a:latin typeface="+mn-lt"/>
        </a:defRPr>
      </a:lvl6pPr>
      <a:lvl7pPr marL="2971800" indent="-228600" algn="l" rtl="0" fontAlgn="base">
        <a:spcBef>
          <a:spcPct val="20000"/>
        </a:spcBef>
        <a:spcAft>
          <a:spcPct val="0"/>
        </a:spcAft>
        <a:buClr>
          <a:srgbClr val="CC3300"/>
        </a:buClr>
        <a:buChar char="•"/>
        <a:defRPr sz="1600" b="1">
          <a:solidFill>
            <a:schemeClr val="tx1"/>
          </a:solidFill>
          <a:latin typeface="+mn-lt"/>
        </a:defRPr>
      </a:lvl7pPr>
      <a:lvl8pPr marL="3429000" indent="-228600" algn="l" rtl="0" fontAlgn="base">
        <a:spcBef>
          <a:spcPct val="20000"/>
        </a:spcBef>
        <a:spcAft>
          <a:spcPct val="0"/>
        </a:spcAft>
        <a:buClr>
          <a:srgbClr val="CC3300"/>
        </a:buClr>
        <a:buChar char="•"/>
        <a:defRPr sz="1600" b="1">
          <a:solidFill>
            <a:schemeClr val="tx1"/>
          </a:solidFill>
          <a:latin typeface="+mn-lt"/>
        </a:defRPr>
      </a:lvl8pPr>
      <a:lvl9pPr marL="3886200" indent="-228600" algn="l" rtl="0" fontAlgn="base">
        <a:spcBef>
          <a:spcPct val="20000"/>
        </a:spcBef>
        <a:spcAft>
          <a:spcPct val="0"/>
        </a:spcAft>
        <a:buClr>
          <a:srgbClr val="CC3300"/>
        </a:buClr>
        <a:buChar char="•"/>
        <a:defRPr sz="1600" b="1">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Normativa%20y%20otros/Notas%20t&#233;cnicas/ANEXO%20Nota%20T&#233;cnica%201-2017%20TDA.docx" TargetMode="External"/><Relationship Id="rId2" Type="http://schemas.openxmlformats.org/officeDocument/2006/relationships/hyperlink" Target="../Normativa%20y%20otros/Notas%20t&#233;cnicas/170710%20Nota%20T&#233;cnica%20ONA%201-2017%20-%20TDA.pdf" TargetMode="External"/><Relationship Id="rId1" Type="http://schemas.openxmlformats.org/officeDocument/2006/relationships/slideLayout" Target="../slideLayouts/slideLayout2.xml"/><Relationship Id="rId4" Type="http://schemas.openxmlformats.org/officeDocument/2006/relationships/image" Target="../media/image4.tiff"/></Relationships>
</file>

<file path=ppt/slides/_rels/slide4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hyperlink" Target="mailto:mzafrilla@igae.minhafp.e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bwMode="auto">
          <a:xfrm>
            <a:off x="179512" y="476672"/>
            <a:ext cx="576064" cy="864096"/>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pic>
        <p:nvPicPr>
          <p:cNvPr id="5" name="Imagen 4">
            <a:extLst>
              <a:ext uri="{FF2B5EF4-FFF2-40B4-BE49-F238E27FC236}">
                <a16:creationId xmlns="" xmlns:a16="http://schemas.microsoft.com/office/drawing/2014/main" id="{0FEC5293-1550-5348-9F0E-C28803D7931E}"/>
              </a:ext>
            </a:extLst>
          </p:cNvPr>
          <p:cNvPicPr>
            <a:picLocks noChangeAspect="1"/>
          </p:cNvPicPr>
          <p:nvPr/>
        </p:nvPicPr>
        <p:blipFill>
          <a:blip r:embed="rId2"/>
          <a:stretch>
            <a:fillRect/>
          </a:stretch>
        </p:blipFill>
        <p:spPr>
          <a:xfrm>
            <a:off x="0" y="0"/>
            <a:ext cx="936000" cy="459206"/>
          </a:xfrm>
          <a:prstGeom prst="rect">
            <a:avLst/>
          </a:prstGeom>
        </p:spPr>
      </p:pic>
      <p:sp>
        <p:nvSpPr>
          <p:cNvPr id="7" name="CuadroTexto 6"/>
          <p:cNvSpPr txBox="1"/>
          <p:nvPr/>
        </p:nvSpPr>
        <p:spPr>
          <a:xfrm>
            <a:off x="1475656" y="1412776"/>
            <a:ext cx="7200800" cy="2693045"/>
          </a:xfrm>
          <a:prstGeom prst="rect">
            <a:avLst/>
          </a:prstGeom>
          <a:noFill/>
        </p:spPr>
        <p:txBody>
          <a:bodyPr wrap="square" rtlCol="0">
            <a:spAutoFit/>
          </a:bodyPr>
          <a:lstStyle/>
          <a:p>
            <a:pPr marL="228600" lvl="0" indent="-228600">
              <a:lnSpc>
                <a:spcPct val="90000"/>
              </a:lnSpc>
              <a:spcBef>
                <a:spcPts val="1000"/>
              </a:spcBef>
              <a:buFont typeface="Arial" panose="020B0604020202020204" pitchFamily="34" charset="0"/>
              <a:buChar char="•"/>
            </a:pPr>
            <a:endParaRPr lang="es-ES" sz="4000" dirty="0" smtClean="0"/>
          </a:p>
          <a:p>
            <a:pPr marL="228600" lvl="0" indent="-228600">
              <a:lnSpc>
                <a:spcPct val="90000"/>
              </a:lnSpc>
              <a:spcBef>
                <a:spcPts val="1000"/>
              </a:spcBef>
              <a:buFont typeface="Arial" panose="020B0604020202020204" pitchFamily="34" charset="0"/>
              <a:buChar char="•"/>
            </a:pPr>
            <a:r>
              <a:rPr lang="es-ES" sz="4000" dirty="0" smtClean="0"/>
              <a:t>Función interventora</a:t>
            </a:r>
          </a:p>
          <a:p>
            <a:pPr marL="228600" lvl="0" indent="-228600">
              <a:lnSpc>
                <a:spcPct val="90000"/>
              </a:lnSpc>
              <a:spcBef>
                <a:spcPts val="1000"/>
              </a:spcBef>
              <a:buFont typeface="Arial" panose="020B0604020202020204" pitchFamily="34" charset="0"/>
              <a:buChar char="•"/>
            </a:pPr>
            <a:endParaRPr lang="es-ES" sz="4000" dirty="0"/>
          </a:p>
          <a:p>
            <a:pPr marL="228600" lvl="0" indent="-228600">
              <a:lnSpc>
                <a:spcPct val="90000"/>
              </a:lnSpc>
              <a:spcBef>
                <a:spcPts val="1000"/>
              </a:spcBef>
              <a:buFont typeface="Arial" panose="020B0604020202020204" pitchFamily="34" charset="0"/>
              <a:buChar char="•"/>
            </a:pPr>
            <a:r>
              <a:rPr lang="es-ES" sz="4000" dirty="0" smtClean="0"/>
              <a:t>Control financiero</a:t>
            </a:r>
            <a:endParaRPr lang="es-ES" sz="4000" dirty="0"/>
          </a:p>
        </p:txBody>
      </p:sp>
      <p:sp>
        <p:nvSpPr>
          <p:cNvPr id="9" name="Título 1"/>
          <p:cNvSpPr txBox="1">
            <a:spLocks/>
          </p:cNvSpPr>
          <p:nvPr/>
        </p:nvSpPr>
        <p:spPr bwMode="auto">
          <a:xfrm>
            <a:off x="1115616" y="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000" b="1">
                <a:solidFill>
                  <a:schemeClr val="bg1"/>
                </a:solidFill>
                <a:latin typeface="+mj-lt"/>
                <a:ea typeface="+mj-ea"/>
                <a:cs typeface="+mj-cs"/>
              </a:defRPr>
            </a:lvl1pPr>
            <a:lvl2pPr algn="l" rtl="0" eaLnBrk="0" fontAlgn="base" hangingPunct="0">
              <a:spcBef>
                <a:spcPct val="0"/>
              </a:spcBef>
              <a:spcAft>
                <a:spcPct val="0"/>
              </a:spcAft>
              <a:defRPr sz="4000" b="1">
                <a:solidFill>
                  <a:schemeClr val="bg1"/>
                </a:solidFill>
                <a:latin typeface="Book Antiqua" pitchFamily="18" charset="0"/>
              </a:defRPr>
            </a:lvl2pPr>
            <a:lvl3pPr algn="l" rtl="0" eaLnBrk="0" fontAlgn="base" hangingPunct="0">
              <a:spcBef>
                <a:spcPct val="0"/>
              </a:spcBef>
              <a:spcAft>
                <a:spcPct val="0"/>
              </a:spcAft>
              <a:defRPr sz="4000" b="1">
                <a:solidFill>
                  <a:schemeClr val="bg1"/>
                </a:solidFill>
                <a:latin typeface="Book Antiqua" pitchFamily="18" charset="0"/>
              </a:defRPr>
            </a:lvl3pPr>
            <a:lvl4pPr algn="l" rtl="0" eaLnBrk="0" fontAlgn="base" hangingPunct="0">
              <a:spcBef>
                <a:spcPct val="0"/>
              </a:spcBef>
              <a:spcAft>
                <a:spcPct val="0"/>
              </a:spcAft>
              <a:defRPr sz="4000" b="1">
                <a:solidFill>
                  <a:schemeClr val="bg1"/>
                </a:solidFill>
                <a:latin typeface="Book Antiqua" pitchFamily="18" charset="0"/>
              </a:defRPr>
            </a:lvl4pPr>
            <a:lvl5pPr algn="l" rtl="0" eaLnBrk="0" fontAlgn="base" hangingPunct="0">
              <a:spcBef>
                <a:spcPct val="0"/>
              </a:spcBef>
              <a:spcAft>
                <a:spcPct val="0"/>
              </a:spcAft>
              <a:defRPr sz="4000" b="1">
                <a:solidFill>
                  <a:schemeClr val="bg1"/>
                </a:solidFill>
                <a:latin typeface="Book Antiqua" pitchFamily="18" charset="0"/>
              </a:defRPr>
            </a:lvl5pPr>
            <a:lvl6pPr marL="457200" algn="l" rtl="0" fontAlgn="base">
              <a:spcBef>
                <a:spcPct val="0"/>
              </a:spcBef>
              <a:spcAft>
                <a:spcPct val="0"/>
              </a:spcAft>
              <a:defRPr sz="4000" b="1">
                <a:solidFill>
                  <a:schemeClr val="bg1"/>
                </a:solidFill>
                <a:latin typeface="Book Antiqua" pitchFamily="18" charset="0"/>
              </a:defRPr>
            </a:lvl6pPr>
            <a:lvl7pPr marL="914400" algn="l" rtl="0" fontAlgn="base">
              <a:spcBef>
                <a:spcPct val="0"/>
              </a:spcBef>
              <a:spcAft>
                <a:spcPct val="0"/>
              </a:spcAft>
              <a:defRPr sz="4000" b="1">
                <a:solidFill>
                  <a:schemeClr val="bg1"/>
                </a:solidFill>
                <a:latin typeface="Book Antiqua" pitchFamily="18" charset="0"/>
              </a:defRPr>
            </a:lvl7pPr>
            <a:lvl8pPr marL="1371600" algn="l" rtl="0" fontAlgn="base">
              <a:spcBef>
                <a:spcPct val="0"/>
              </a:spcBef>
              <a:spcAft>
                <a:spcPct val="0"/>
              </a:spcAft>
              <a:defRPr sz="4000" b="1">
                <a:solidFill>
                  <a:schemeClr val="bg1"/>
                </a:solidFill>
                <a:latin typeface="Book Antiqua" pitchFamily="18" charset="0"/>
              </a:defRPr>
            </a:lvl8pPr>
            <a:lvl9pPr marL="1828800" algn="l" rtl="0" fontAlgn="base">
              <a:spcBef>
                <a:spcPct val="0"/>
              </a:spcBef>
              <a:spcAft>
                <a:spcPct val="0"/>
              </a:spcAft>
              <a:defRPr sz="4000" b="1">
                <a:solidFill>
                  <a:schemeClr val="bg1"/>
                </a:solidFill>
                <a:latin typeface="Book Antiqua" pitchFamily="18" charset="0"/>
              </a:defRPr>
            </a:lvl9pPr>
          </a:lstStyle>
          <a:p>
            <a:r>
              <a:rPr lang="es-ES" sz="3200" kern="0" dirty="0" smtClean="0"/>
              <a:t>MODALIDADES DE CONTROL INTERNO</a:t>
            </a:r>
            <a:endParaRPr lang="es-ES" sz="3200" kern="0" dirty="0"/>
          </a:p>
        </p:txBody>
      </p:sp>
    </p:spTree>
    <p:extLst>
      <p:ext uri="{BB962C8B-B14F-4D97-AF65-F5344CB8AC3E}">
        <p14:creationId xmlns:p14="http://schemas.microsoft.com/office/powerpoint/2010/main" val="105424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JUSTIFICACIÓN</a:t>
            </a:r>
          </a:p>
        </p:txBody>
      </p:sp>
      <p:sp>
        <p:nvSpPr>
          <p:cNvPr id="3" name="2 Marcador de contenido"/>
          <p:cNvSpPr>
            <a:spLocks noGrp="1"/>
          </p:cNvSpPr>
          <p:nvPr>
            <p:ph idx="1"/>
          </p:nvPr>
        </p:nvSpPr>
        <p:spPr/>
        <p:txBody>
          <a:bodyPr/>
          <a:lstStyle/>
          <a:p>
            <a:r>
              <a:rPr lang="es-ES" dirty="0"/>
              <a:t>OBLIGADOS A JUSTIFICAR: </a:t>
            </a:r>
          </a:p>
          <a:p>
            <a:pPr marL="914400" lvl="1" indent="-514350">
              <a:buAutoNum type="arabicParenR"/>
            </a:pPr>
            <a:r>
              <a:rPr lang="es-ES" dirty="0"/>
              <a:t>BENEFICIARIOS</a:t>
            </a:r>
          </a:p>
          <a:p>
            <a:pPr marL="914400" lvl="1" indent="-514350">
              <a:buAutoNum type="arabicParenR"/>
            </a:pPr>
            <a:r>
              <a:rPr lang="es-ES" dirty="0"/>
              <a:t>ENTIDADES COLABORADORAS</a:t>
            </a:r>
          </a:p>
          <a:p>
            <a:r>
              <a:rPr lang="es-ES" dirty="0"/>
              <a:t>PLAZO DE JUSTIFICACIÓN:</a:t>
            </a:r>
          </a:p>
          <a:p>
            <a:pPr marL="0" indent="0">
              <a:buNone/>
            </a:pPr>
            <a:r>
              <a:rPr lang="es-ES" dirty="0"/>
              <a:t>   -</a:t>
            </a:r>
            <a:r>
              <a:rPr lang="es-ES" sz="2400" dirty="0"/>
              <a:t>Bases Reguladoras</a:t>
            </a:r>
          </a:p>
          <a:p>
            <a:pPr marL="0" indent="0">
              <a:buNone/>
            </a:pPr>
            <a:r>
              <a:rPr lang="es-ES" sz="2400" dirty="0"/>
              <a:t>   -A falta de previsión: 3 meses desde que</a:t>
            </a:r>
          </a:p>
          <a:p>
            <a:pPr marL="0" indent="0">
              <a:buNone/>
            </a:pPr>
            <a:r>
              <a:rPr lang="es-ES" sz="2400" dirty="0"/>
              <a:t>    finalizó el plazo para realizar la actividad</a:t>
            </a:r>
          </a:p>
          <a:p>
            <a:r>
              <a:rPr lang="es-ES" dirty="0"/>
              <a:t>REQUERIMIENTO DE LA ADMINISTRACIÓN POR FALTA DE JUSTIFICACIÓN</a:t>
            </a:r>
          </a:p>
          <a:p>
            <a:pPr marL="0" indent="0">
              <a:buNone/>
            </a:pPr>
            <a:endParaRPr lang="es-ES" dirty="0"/>
          </a:p>
          <a:p>
            <a:pPr marL="400050" lvl="1" indent="0">
              <a:buNone/>
            </a:pPr>
            <a:endParaRPr lang="es-ES" dirty="0"/>
          </a:p>
        </p:txBody>
      </p:sp>
      <p:sp>
        <p:nvSpPr>
          <p:cNvPr id="4" name="Rectángulo 3"/>
          <p:cNvSpPr/>
          <p:nvPr/>
        </p:nvSpPr>
        <p:spPr bwMode="auto">
          <a:xfrm>
            <a:off x="107504" y="476672"/>
            <a:ext cx="648072" cy="864096"/>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pic>
        <p:nvPicPr>
          <p:cNvPr id="5" name="Imagen 4">
            <a:extLst>
              <a:ext uri="{FF2B5EF4-FFF2-40B4-BE49-F238E27FC236}">
                <a16:creationId xmlns="" xmlns:a16="http://schemas.microsoft.com/office/drawing/2014/main" id="{61E6B516-2D4B-8343-960C-0F1D1D488A5C}"/>
              </a:ext>
            </a:extLst>
          </p:cNvPr>
          <p:cNvPicPr>
            <a:picLocks noChangeAspect="1"/>
          </p:cNvPicPr>
          <p:nvPr/>
        </p:nvPicPr>
        <p:blipFill>
          <a:blip r:embed="rId2"/>
          <a:stretch>
            <a:fillRect/>
          </a:stretch>
        </p:blipFill>
        <p:spPr>
          <a:xfrm>
            <a:off x="0" y="0"/>
            <a:ext cx="936000" cy="459206"/>
          </a:xfrm>
          <a:prstGeom prst="rect">
            <a:avLst/>
          </a:prstGeom>
        </p:spPr>
      </p:pic>
    </p:spTree>
    <p:extLst>
      <p:ext uri="{BB962C8B-B14F-4D97-AF65-F5344CB8AC3E}">
        <p14:creationId xmlns:p14="http://schemas.microsoft.com/office/powerpoint/2010/main" val="3173362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a:t>MODALIDADES DE JUSTIFICACIÓN</a:t>
            </a:r>
          </a:p>
        </p:txBody>
      </p:sp>
      <p:sp>
        <p:nvSpPr>
          <p:cNvPr id="3" name="2 Marcador de contenido"/>
          <p:cNvSpPr>
            <a:spLocks noGrp="1"/>
          </p:cNvSpPr>
          <p:nvPr>
            <p:ph idx="1"/>
          </p:nvPr>
        </p:nvSpPr>
        <p:spPr/>
        <p:txBody>
          <a:bodyPr/>
          <a:lstStyle/>
          <a:p>
            <a:r>
              <a:rPr lang="es-ES" dirty="0" smtClean="0"/>
              <a:t>CUENTA </a:t>
            </a:r>
            <a:r>
              <a:rPr lang="es-ES" dirty="0"/>
              <a:t>JUSTIFICATIVA:</a:t>
            </a:r>
          </a:p>
          <a:p>
            <a:endParaRPr lang="es-ES" dirty="0"/>
          </a:p>
          <a:p>
            <a:pPr marL="400050" lvl="1" indent="0">
              <a:buNone/>
            </a:pPr>
            <a:r>
              <a:rPr lang="es-ES" dirty="0"/>
              <a:t>a)</a:t>
            </a:r>
            <a:r>
              <a:rPr lang="es-ES" u="sng" dirty="0"/>
              <a:t> Justificantes directos de gasto</a:t>
            </a:r>
            <a:r>
              <a:rPr lang="es-ES" dirty="0"/>
              <a:t>: facturas y demás documentos de valor equivalente con validez en el tráfico jurídico mercantil.</a:t>
            </a:r>
          </a:p>
          <a:p>
            <a:pPr marL="400050" lvl="1" indent="0">
              <a:buNone/>
            </a:pPr>
            <a:endParaRPr lang="es-ES" dirty="0"/>
          </a:p>
          <a:p>
            <a:pPr marL="400050" lvl="1" indent="0">
              <a:buNone/>
            </a:pPr>
            <a:r>
              <a:rPr lang="es-ES" dirty="0"/>
              <a:t>b)</a:t>
            </a:r>
            <a:r>
              <a:rPr lang="es-ES" u="sng" dirty="0"/>
              <a:t>Estructura</a:t>
            </a:r>
            <a:r>
              <a:rPr lang="es-ES" dirty="0"/>
              <a:t>:</a:t>
            </a:r>
          </a:p>
          <a:p>
            <a:pPr marL="400050" lvl="1" indent="0">
              <a:buNone/>
            </a:pPr>
            <a:r>
              <a:rPr lang="es-ES" dirty="0"/>
              <a:t>-Memoria de actuación</a:t>
            </a:r>
          </a:p>
          <a:p>
            <a:pPr marL="400050" lvl="1" indent="0">
              <a:buNone/>
            </a:pPr>
            <a:r>
              <a:rPr lang="es-ES" dirty="0"/>
              <a:t>-Memoria económica</a:t>
            </a:r>
          </a:p>
          <a:p>
            <a:endParaRPr lang="es-ES" dirty="0"/>
          </a:p>
          <a:p>
            <a:endParaRPr lang="es-ES" dirty="0"/>
          </a:p>
        </p:txBody>
      </p:sp>
      <p:sp>
        <p:nvSpPr>
          <p:cNvPr id="4" name="Rectángulo 3"/>
          <p:cNvSpPr/>
          <p:nvPr/>
        </p:nvSpPr>
        <p:spPr bwMode="auto">
          <a:xfrm>
            <a:off x="107504"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pic>
        <p:nvPicPr>
          <p:cNvPr id="5" name="Imagen 4">
            <a:extLst>
              <a:ext uri="{FF2B5EF4-FFF2-40B4-BE49-F238E27FC236}">
                <a16:creationId xmlns="" xmlns:a16="http://schemas.microsoft.com/office/drawing/2014/main" id="{64FA318E-EBB7-7F42-BA01-3246C04B817E}"/>
              </a:ext>
            </a:extLst>
          </p:cNvPr>
          <p:cNvPicPr>
            <a:picLocks noChangeAspect="1"/>
          </p:cNvPicPr>
          <p:nvPr/>
        </p:nvPicPr>
        <p:blipFill>
          <a:blip r:embed="rId2"/>
          <a:stretch>
            <a:fillRect/>
          </a:stretch>
        </p:blipFill>
        <p:spPr>
          <a:xfrm>
            <a:off x="0" y="0"/>
            <a:ext cx="936000" cy="459206"/>
          </a:xfrm>
          <a:prstGeom prst="rect">
            <a:avLst/>
          </a:prstGeom>
        </p:spPr>
      </p:pic>
    </p:spTree>
    <p:extLst>
      <p:ext uri="{BB962C8B-B14F-4D97-AF65-F5344CB8AC3E}">
        <p14:creationId xmlns:p14="http://schemas.microsoft.com/office/powerpoint/2010/main" val="214913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CUENTA JUSTIFICATIVA</a:t>
            </a:r>
          </a:p>
        </p:txBody>
      </p:sp>
      <p:sp>
        <p:nvSpPr>
          <p:cNvPr id="3" name="2 Marcador de contenido"/>
          <p:cNvSpPr>
            <a:spLocks noGrp="1"/>
          </p:cNvSpPr>
          <p:nvPr>
            <p:ph idx="1"/>
          </p:nvPr>
        </p:nvSpPr>
        <p:spPr/>
        <p:txBody>
          <a:bodyPr/>
          <a:lstStyle/>
          <a:p>
            <a:r>
              <a:rPr lang="es-ES" dirty="0"/>
              <a:t>CONTENIDO MEMORIA ECONÓMICA:</a:t>
            </a:r>
          </a:p>
          <a:p>
            <a:pPr marL="914400" lvl="1" indent="-514350">
              <a:buAutoNum type="arabicParenR"/>
            </a:pPr>
            <a:r>
              <a:rPr lang="es-ES" dirty="0"/>
              <a:t>Relación de gastos e inversiones</a:t>
            </a:r>
          </a:p>
          <a:p>
            <a:pPr marL="914400" lvl="1" indent="-514350">
              <a:buAutoNum type="arabicParenR"/>
            </a:pPr>
            <a:r>
              <a:rPr lang="es-ES" dirty="0"/>
              <a:t>Facturas o documentos equivalente y acreditación del pago</a:t>
            </a:r>
          </a:p>
          <a:p>
            <a:pPr marL="914400" lvl="1" indent="-514350">
              <a:buAutoNum type="arabicParenR"/>
            </a:pPr>
            <a:r>
              <a:rPr lang="es-ES" dirty="0"/>
              <a:t>Certificado de tasador en adquisición de bienes inmuebles</a:t>
            </a:r>
          </a:p>
          <a:p>
            <a:pPr marL="914400" lvl="1" indent="-514350">
              <a:buAutoNum type="arabicParenR"/>
            </a:pPr>
            <a:r>
              <a:rPr lang="es-ES" dirty="0"/>
              <a:t>Criterio de reparto de costes generales incorporados</a:t>
            </a:r>
          </a:p>
          <a:p>
            <a:pPr marL="914400" lvl="1" indent="-514350">
              <a:buAutoNum type="arabicParenR"/>
            </a:pPr>
            <a:r>
              <a:rPr lang="es-ES" dirty="0"/>
              <a:t>Relación detallada de otros ingresos o subvenciones</a:t>
            </a:r>
          </a:p>
          <a:p>
            <a:pPr marL="914400" lvl="1" indent="-514350">
              <a:buAutoNum type="arabicParenR"/>
            </a:pPr>
            <a:r>
              <a:rPr lang="es-ES" dirty="0"/>
              <a:t>Tres presupuestos (cuando se exija)</a:t>
            </a:r>
          </a:p>
          <a:p>
            <a:pPr marL="914400" lvl="1" indent="-514350">
              <a:buAutoNum type="arabicParenR"/>
            </a:pPr>
            <a:r>
              <a:rPr lang="es-ES" dirty="0"/>
              <a:t>Carta de pago del reintegro del remanente</a:t>
            </a:r>
          </a:p>
        </p:txBody>
      </p:sp>
      <p:sp>
        <p:nvSpPr>
          <p:cNvPr id="4" name="Rectángulo 3"/>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
        <p:nvSpPr>
          <p:cNvPr id="5" name="Rectángulo 4"/>
          <p:cNvSpPr/>
          <p:nvPr/>
        </p:nvSpPr>
        <p:spPr bwMode="auto">
          <a:xfrm>
            <a:off x="0" y="0"/>
            <a:ext cx="323528" cy="332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pic>
        <p:nvPicPr>
          <p:cNvPr id="6" name="Imagen 5">
            <a:extLst>
              <a:ext uri="{FF2B5EF4-FFF2-40B4-BE49-F238E27FC236}">
                <a16:creationId xmlns="" xmlns:a16="http://schemas.microsoft.com/office/drawing/2014/main" id="{64E62174-1371-A04C-AA4D-079DBE45C962}"/>
              </a:ext>
            </a:extLst>
          </p:cNvPr>
          <p:cNvPicPr>
            <a:picLocks noChangeAspect="1"/>
          </p:cNvPicPr>
          <p:nvPr/>
        </p:nvPicPr>
        <p:blipFill>
          <a:blip r:embed="rId2"/>
          <a:stretch>
            <a:fillRect/>
          </a:stretch>
        </p:blipFill>
        <p:spPr>
          <a:xfrm>
            <a:off x="0" y="0"/>
            <a:ext cx="936000" cy="459206"/>
          </a:xfrm>
          <a:prstGeom prst="rect">
            <a:avLst/>
          </a:prstGeom>
        </p:spPr>
      </p:pic>
    </p:spTree>
    <p:extLst>
      <p:ext uri="{BB962C8B-B14F-4D97-AF65-F5344CB8AC3E}">
        <p14:creationId xmlns:p14="http://schemas.microsoft.com/office/powerpoint/2010/main" val="26977687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CUENTA JUSTIFICATIVA</a:t>
            </a:r>
          </a:p>
        </p:txBody>
      </p:sp>
      <p:sp>
        <p:nvSpPr>
          <p:cNvPr id="3" name="2 Marcador de contenido"/>
          <p:cNvSpPr>
            <a:spLocks noGrp="1"/>
          </p:cNvSpPr>
          <p:nvPr>
            <p:ph idx="1"/>
          </p:nvPr>
        </p:nvSpPr>
        <p:spPr/>
        <p:txBody>
          <a:bodyPr/>
          <a:lstStyle/>
          <a:p>
            <a:r>
              <a:rPr lang="es-ES" dirty="0"/>
              <a:t>CUENTA JUSTIFICATIVA CON INFORME DE AUDITOR</a:t>
            </a:r>
          </a:p>
          <a:p>
            <a:pPr marL="400050" lvl="1" indent="0" algn="just">
              <a:buNone/>
            </a:pPr>
            <a:r>
              <a:rPr lang="es-ES" dirty="0"/>
              <a:t> -ORDEN EHA/1434/2007, por la que se aprueban las normas de actuación de los auditores de cuentas en la realización de trabajos de revisión de cuentas justificativas</a:t>
            </a:r>
          </a:p>
          <a:p>
            <a:pPr marL="400050" lvl="1" indent="0" algn="just">
              <a:buNone/>
            </a:pPr>
            <a:endParaRPr lang="es-ES" dirty="0"/>
          </a:p>
          <a:p>
            <a:pPr lvl="0" algn="just"/>
            <a:r>
              <a:rPr lang="es-ES" dirty="0">
                <a:solidFill>
                  <a:srgbClr val="000000"/>
                </a:solidFill>
              </a:rPr>
              <a:t>CUENTA JUSTIFICATIVA SIMPLIFICADA</a:t>
            </a:r>
          </a:p>
          <a:p>
            <a:pPr marL="400050" lvl="1" indent="0" algn="just">
              <a:buNone/>
            </a:pPr>
            <a:r>
              <a:rPr lang="es-ES" dirty="0"/>
              <a:t>-Subvenciones inferiores a 60.000 euros.</a:t>
            </a:r>
          </a:p>
          <a:p>
            <a:pPr marL="400050" lvl="1" indent="0" algn="just">
              <a:buNone/>
            </a:pPr>
            <a:r>
              <a:rPr lang="es-ES" dirty="0"/>
              <a:t>-Relación detallada de justificantes, carta del reintegro, detalle de otros ingresos y memoria de actuación.</a:t>
            </a:r>
          </a:p>
        </p:txBody>
      </p:sp>
      <p:pic>
        <p:nvPicPr>
          <p:cNvPr id="4" name="Imagen 3">
            <a:extLst>
              <a:ext uri="{FF2B5EF4-FFF2-40B4-BE49-F238E27FC236}">
                <a16:creationId xmlns="" xmlns:a16="http://schemas.microsoft.com/office/drawing/2014/main" id="{E98A77D6-7560-AC40-A1B4-23EF866F0903}"/>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64B10F9F-7704-B84B-8C02-EC2395CB5571}"/>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8860045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a:t>MODALIDAD DE JUSTIFICACIÓN POR MÓDULOS</a:t>
            </a:r>
          </a:p>
        </p:txBody>
      </p:sp>
      <p:sp>
        <p:nvSpPr>
          <p:cNvPr id="3" name="2 Marcador de contenido"/>
          <p:cNvSpPr>
            <a:spLocks noGrp="1"/>
          </p:cNvSpPr>
          <p:nvPr>
            <p:ph idx="1"/>
          </p:nvPr>
        </p:nvSpPr>
        <p:spPr/>
        <p:txBody>
          <a:bodyPr/>
          <a:lstStyle/>
          <a:p>
            <a:r>
              <a:rPr lang="es-ES" dirty="0"/>
              <a:t>LA CONCESIÓN Y LA JUSTIFICACIÓN SE HACE EN FUNCIÓN DEL NÚMERO DE UNIDADES FÍSICAS DE REFERENCIA</a:t>
            </a:r>
          </a:p>
          <a:p>
            <a:pPr marL="0" indent="0">
              <a:buNone/>
            </a:pPr>
            <a:endParaRPr lang="es-ES" dirty="0"/>
          </a:p>
          <a:p>
            <a:r>
              <a:rPr lang="es-ES" dirty="0"/>
              <a:t>DECLARACIÓN DEL BENEFICIARIO sobre el número de unidades físicas</a:t>
            </a:r>
          </a:p>
          <a:p>
            <a:pPr marL="0" indent="0">
              <a:buNone/>
            </a:pPr>
            <a:endParaRPr lang="es-ES" dirty="0"/>
          </a:p>
          <a:p>
            <a:r>
              <a:rPr lang="es-ES" dirty="0"/>
              <a:t>INFORME TÉCNICO que relacione:</a:t>
            </a:r>
          </a:p>
          <a:p>
            <a:pPr marL="914400" lvl="1" indent="-514350">
              <a:buAutoNum type="arabicParenR"/>
            </a:pPr>
            <a:r>
              <a:rPr lang="es-ES" dirty="0"/>
              <a:t>El valor de mercado de la actividad con</a:t>
            </a:r>
          </a:p>
          <a:p>
            <a:pPr marL="914400" lvl="1" indent="-514350">
              <a:buAutoNum type="arabicParenR"/>
            </a:pPr>
            <a:r>
              <a:rPr lang="es-ES" dirty="0"/>
              <a:t>Las unidades tomadas como módulo</a:t>
            </a:r>
          </a:p>
        </p:txBody>
      </p:sp>
      <p:pic>
        <p:nvPicPr>
          <p:cNvPr id="4" name="Imagen 3">
            <a:extLst>
              <a:ext uri="{FF2B5EF4-FFF2-40B4-BE49-F238E27FC236}">
                <a16:creationId xmlns="" xmlns:a16="http://schemas.microsoft.com/office/drawing/2014/main" id="{13A83ED6-134A-004F-99CF-89F65FD2D51E}"/>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654B0C75-344A-B548-A334-EAD48867982F}"/>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930182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t>JUSTIFICACIÓN MEDIANTE ESTADOS CONTABLES</a:t>
            </a:r>
          </a:p>
        </p:txBody>
      </p:sp>
      <p:sp>
        <p:nvSpPr>
          <p:cNvPr id="3" name="2 Marcador de contenido"/>
          <p:cNvSpPr>
            <a:spLocks noGrp="1"/>
          </p:cNvSpPr>
          <p:nvPr>
            <p:ph idx="1"/>
          </p:nvPr>
        </p:nvSpPr>
        <p:spPr/>
        <p:txBody>
          <a:bodyPr/>
          <a:lstStyle/>
          <a:p>
            <a:pPr marL="0" indent="0">
              <a:buNone/>
            </a:pPr>
            <a:r>
              <a:rPr lang="es-ES" dirty="0"/>
              <a:t>   </a:t>
            </a:r>
            <a:r>
              <a:rPr lang="es-ES" u="sng" dirty="0"/>
              <a:t>INDICADA CUANDO LA SUBVENCIÓN SE</a:t>
            </a:r>
          </a:p>
          <a:p>
            <a:pPr marL="0" indent="0">
              <a:buNone/>
            </a:pPr>
            <a:r>
              <a:rPr lang="es-ES" dirty="0"/>
              <a:t>   </a:t>
            </a:r>
            <a:r>
              <a:rPr lang="es-ES" u="sng" dirty="0"/>
              <a:t>DESTINA</a:t>
            </a:r>
            <a:r>
              <a:rPr lang="es-ES" dirty="0" smtClean="0"/>
              <a:t>:</a:t>
            </a:r>
          </a:p>
          <a:p>
            <a:pPr marL="0" indent="0">
              <a:buNone/>
            </a:pPr>
            <a:endParaRPr lang="es-ES" dirty="0"/>
          </a:p>
          <a:p>
            <a:pPr marL="400050" lvl="1" indent="0">
              <a:buNone/>
            </a:pPr>
            <a:r>
              <a:rPr lang="es-ES" dirty="0"/>
              <a:t>   -</a:t>
            </a:r>
            <a:r>
              <a:rPr lang="es-ES" dirty="0" smtClean="0"/>
              <a:t>Compensación </a:t>
            </a:r>
            <a:r>
              <a:rPr lang="es-ES" dirty="0"/>
              <a:t>de pérdidas de empresas</a:t>
            </a:r>
          </a:p>
          <a:p>
            <a:pPr marL="400050" lvl="1" indent="0">
              <a:buNone/>
            </a:pPr>
            <a:r>
              <a:rPr lang="es-ES" dirty="0"/>
              <a:t>     públicas</a:t>
            </a:r>
          </a:p>
          <a:p>
            <a:pPr marL="400050" lvl="1" indent="0">
              <a:buNone/>
            </a:pPr>
            <a:r>
              <a:rPr lang="es-ES" dirty="0"/>
              <a:t>   -Cubrir déficit de </a:t>
            </a:r>
            <a:r>
              <a:rPr lang="es-ES" dirty="0" smtClean="0"/>
              <a:t>explotación</a:t>
            </a:r>
            <a:endParaRPr lang="es-ES" dirty="0"/>
          </a:p>
        </p:txBody>
      </p:sp>
      <p:pic>
        <p:nvPicPr>
          <p:cNvPr id="4" name="Imagen 3">
            <a:extLst>
              <a:ext uri="{FF2B5EF4-FFF2-40B4-BE49-F238E27FC236}">
                <a16:creationId xmlns="" xmlns:a16="http://schemas.microsoft.com/office/drawing/2014/main" id="{216150B1-CD8A-4849-BC99-476B6A782AE3}"/>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19C9AE65-01A3-1343-82DA-C8EEBFC32545}"/>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0959748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GASTOS SUBVENCIONABLES</a:t>
            </a:r>
          </a:p>
        </p:txBody>
      </p:sp>
      <p:sp>
        <p:nvSpPr>
          <p:cNvPr id="3" name="2 Marcador de contenido"/>
          <p:cNvSpPr>
            <a:spLocks noGrp="1"/>
          </p:cNvSpPr>
          <p:nvPr>
            <p:ph idx="1"/>
          </p:nvPr>
        </p:nvSpPr>
        <p:spPr/>
        <p:txBody>
          <a:bodyPr/>
          <a:lstStyle/>
          <a:p>
            <a:r>
              <a:rPr lang="es-ES" dirty="0"/>
              <a:t>REGLA GENERAL: </a:t>
            </a:r>
          </a:p>
          <a:p>
            <a:pPr marL="0" indent="0">
              <a:buNone/>
            </a:pPr>
            <a:endParaRPr lang="es-ES" dirty="0"/>
          </a:p>
          <a:p>
            <a:pPr marL="514350" indent="-514350">
              <a:buAutoNum type="arabicParenR"/>
            </a:pPr>
            <a:r>
              <a:rPr lang="es-ES" dirty="0"/>
              <a:t>El gasto responda a la naturaleza de la actividad y sea estrictamente necesario</a:t>
            </a:r>
          </a:p>
          <a:p>
            <a:pPr marL="514350" indent="-514350">
              <a:buAutoNum type="arabicParenR"/>
            </a:pPr>
            <a:r>
              <a:rPr lang="es-ES" dirty="0"/>
              <a:t>No sea superior al valor de mercado</a:t>
            </a:r>
          </a:p>
          <a:p>
            <a:pPr marL="514350" indent="-514350">
              <a:buAutoNum type="arabicParenR"/>
            </a:pPr>
            <a:r>
              <a:rPr lang="es-ES" dirty="0"/>
              <a:t>Se realice en el plazo subvencionable</a:t>
            </a:r>
          </a:p>
          <a:p>
            <a:pPr marL="514350" indent="-514350">
              <a:buAutoNum type="arabicParenR"/>
            </a:pPr>
            <a:r>
              <a:rPr lang="es-ES" dirty="0"/>
              <a:t>Se acredite el pago</a:t>
            </a:r>
          </a:p>
        </p:txBody>
      </p:sp>
      <p:pic>
        <p:nvPicPr>
          <p:cNvPr id="4" name="Imagen 3">
            <a:extLst>
              <a:ext uri="{FF2B5EF4-FFF2-40B4-BE49-F238E27FC236}">
                <a16:creationId xmlns="" xmlns:a16="http://schemas.microsoft.com/office/drawing/2014/main" id="{B77BF0F2-6CD4-FF40-B878-382856D5573E}"/>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00B64CBE-A877-3345-8E33-7C13435E3055}"/>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3105256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subTitle" idx="4294967295"/>
          </p:nvPr>
        </p:nvSpPr>
        <p:spPr>
          <a:xfrm>
            <a:off x="0" y="5133975"/>
            <a:ext cx="8766175" cy="1247775"/>
          </a:xfrm>
          <a:noFill/>
        </p:spPr>
        <p:txBody>
          <a:bodyPr/>
          <a:lstStyle/>
          <a:p>
            <a:pPr marL="0" indent="0" algn="r" eaLnBrk="1" hangingPunct="1">
              <a:buFont typeface="Webdings" pitchFamily="18" charset="2"/>
              <a:buNone/>
            </a:pPr>
            <a:r>
              <a:rPr lang="es-ES" sz="4400" b="0" dirty="0">
                <a:latin typeface="Georgia" pitchFamily="18" charset="0"/>
              </a:rPr>
              <a:t>CONTROL FINANCIERO</a:t>
            </a:r>
          </a:p>
        </p:txBody>
      </p:sp>
      <p:pic>
        <p:nvPicPr>
          <p:cNvPr id="3" name="Imagen 2">
            <a:extLst>
              <a:ext uri="{FF2B5EF4-FFF2-40B4-BE49-F238E27FC236}">
                <a16:creationId xmlns="" xmlns:a16="http://schemas.microsoft.com/office/drawing/2014/main" id="{D9FF049D-DFB7-AF4F-A6C4-F9CCCE0F0310}"/>
              </a:ext>
            </a:extLst>
          </p:cNvPr>
          <p:cNvPicPr>
            <a:picLocks noChangeAspect="1"/>
          </p:cNvPicPr>
          <p:nvPr/>
        </p:nvPicPr>
        <p:blipFill>
          <a:blip r:embed="rId3"/>
          <a:stretch>
            <a:fillRect/>
          </a:stretch>
        </p:blipFill>
        <p:spPr>
          <a:xfrm>
            <a:off x="0" y="0"/>
            <a:ext cx="936000" cy="459206"/>
          </a:xfrm>
          <a:prstGeom prst="rect">
            <a:avLst/>
          </a:prstGeom>
        </p:spPr>
      </p:pic>
      <p:sp>
        <p:nvSpPr>
          <p:cNvPr id="4" name="Rectángulo 3">
            <a:extLst>
              <a:ext uri="{FF2B5EF4-FFF2-40B4-BE49-F238E27FC236}">
                <a16:creationId xmlns="" xmlns:a16="http://schemas.microsoft.com/office/drawing/2014/main" id="{5DF864E0-EB35-2B45-A276-59AA7FDC98DD}"/>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35964804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CONTROL FINANCIERO</a:t>
            </a:r>
          </a:p>
        </p:txBody>
      </p:sp>
      <p:sp>
        <p:nvSpPr>
          <p:cNvPr id="3" name="2 Marcador de contenido"/>
          <p:cNvSpPr>
            <a:spLocks noGrp="1"/>
          </p:cNvSpPr>
          <p:nvPr>
            <p:ph idx="1"/>
          </p:nvPr>
        </p:nvSpPr>
        <p:spPr/>
        <p:txBody>
          <a:bodyPr/>
          <a:lstStyle/>
          <a:p>
            <a:pPr lvl="0" eaLnBrk="1" hangingPunct="1">
              <a:buClr>
                <a:srgbClr val="FF6600"/>
              </a:buClr>
              <a:defRPr/>
            </a:pPr>
            <a:endParaRPr lang="es-ES" sz="2400" dirty="0">
              <a:solidFill>
                <a:srgbClr val="000000"/>
              </a:solidFill>
            </a:endParaRPr>
          </a:p>
          <a:p>
            <a:pPr lvl="0" eaLnBrk="1" hangingPunct="1">
              <a:buClr>
                <a:srgbClr val="FF6600"/>
              </a:buClr>
              <a:defRPr/>
            </a:pPr>
            <a:r>
              <a:rPr lang="es-ES" sz="2400" dirty="0">
                <a:solidFill>
                  <a:srgbClr val="000000"/>
                </a:solidFill>
              </a:rPr>
              <a:t>Título III de la Ley 38/2003 de 17 de noviembre, General de Subvenciones: “Del Control Financiero de Subvenciones” (Artículos 44 a 51</a:t>
            </a:r>
            <a:r>
              <a:rPr lang="es-ES" sz="2400" dirty="0" smtClean="0">
                <a:solidFill>
                  <a:srgbClr val="000000"/>
                </a:solidFill>
              </a:rPr>
              <a:t>)</a:t>
            </a:r>
          </a:p>
          <a:p>
            <a:pPr marL="0" lvl="0" indent="0" eaLnBrk="1" hangingPunct="1">
              <a:buClr>
                <a:srgbClr val="FF6600"/>
              </a:buClr>
              <a:buNone/>
              <a:defRPr/>
            </a:pPr>
            <a:endParaRPr lang="es-ES" sz="2400" dirty="0" smtClean="0">
              <a:solidFill>
                <a:srgbClr val="000000"/>
              </a:solidFill>
            </a:endParaRPr>
          </a:p>
          <a:p>
            <a:pPr lvl="0" eaLnBrk="1" hangingPunct="1">
              <a:buClr>
                <a:srgbClr val="FF6600"/>
              </a:buClr>
              <a:defRPr/>
            </a:pPr>
            <a:r>
              <a:rPr lang="es-ES" sz="2400" dirty="0" smtClean="0">
                <a:solidFill>
                  <a:srgbClr val="000000"/>
                </a:solidFill>
              </a:rPr>
              <a:t>Reglamente de la LGS</a:t>
            </a:r>
            <a:endParaRPr lang="es-ES" sz="2400" dirty="0">
              <a:solidFill>
                <a:srgbClr val="000000"/>
              </a:solidFill>
            </a:endParaRPr>
          </a:p>
          <a:p>
            <a:pPr marL="0" lvl="0" indent="0" eaLnBrk="1" hangingPunct="1">
              <a:buClr>
                <a:srgbClr val="FF6600"/>
              </a:buClr>
              <a:buNone/>
              <a:defRPr/>
            </a:pPr>
            <a:endParaRPr lang="es-ES" sz="2400" b="0" i="1" dirty="0">
              <a:solidFill>
                <a:srgbClr val="CC3300"/>
              </a:solidFill>
              <a:latin typeface="Arial" charset="0"/>
            </a:endParaRPr>
          </a:p>
          <a:p>
            <a:pPr marL="0" indent="0">
              <a:buNone/>
            </a:pPr>
            <a:endParaRPr lang="es-ES" dirty="0"/>
          </a:p>
        </p:txBody>
      </p:sp>
      <p:pic>
        <p:nvPicPr>
          <p:cNvPr id="4" name="Imagen 3">
            <a:extLst>
              <a:ext uri="{FF2B5EF4-FFF2-40B4-BE49-F238E27FC236}">
                <a16:creationId xmlns="" xmlns:a16="http://schemas.microsoft.com/office/drawing/2014/main" id="{40FF2A23-7EA9-A647-ADCB-FAFA8EA3440C}"/>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CC98CDFE-6142-8841-9245-35D9BD31F177}"/>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42566467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a:t>CONTROL FINANCIERO DE SUBVENCIONES</a:t>
            </a:r>
          </a:p>
        </p:txBody>
      </p:sp>
      <p:sp>
        <p:nvSpPr>
          <p:cNvPr id="3" name="2 Marcador de contenido"/>
          <p:cNvSpPr>
            <a:spLocks noGrp="1"/>
          </p:cNvSpPr>
          <p:nvPr>
            <p:ph idx="1"/>
          </p:nvPr>
        </p:nvSpPr>
        <p:spPr/>
        <p:txBody>
          <a:bodyPr/>
          <a:lstStyle/>
          <a:p>
            <a:r>
              <a:rPr lang="es-ES" dirty="0"/>
              <a:t>Adecuada obtención de la subvención</a:t>
            </a:r>
          </a:p>
          <a:p>
            <a:r>
              <a:rPr lang="es-ES" dirty="0"/>
              <a:t>Cumplimiento de sus obligaciones</a:t>
            </a:r>
          </a:p>
          <a:p>
            <a:r>
              <a:rPr lang="es-ES" dirty="0"/>
              <a:t>Adecuada y correcta justificación</a:t>
            </a:r>
          </a:p>
          <a:p>
            <a:r>
              <a:rPr lang="es-ES" dirty="0"/>
              <a:t>Realidad y regularidad de las operaciones financiadas con la subvención</a:t>
            </a:r>
          </a:p>
          <a:p>
            <a:r>
              <a:rPr lang="es-ES" dirty="0"/>
              <a:t>Adecuada y correcta financiación de las actividades subvencionadas</a:t>
            </a:r>
          </a:p>
          <a:p>
            <a:r>
              <a:rPr lang="es-ES" dirty="0"/>
              <a:t>Existencia de hechos, circunstancias o situaciones no declaradas</a:t>
            </a:r>
          </a:p>
        </p:txBody>
      </p:sp>
      <p:pic>
        <p:nvPicPr>
          <p:cNvPr id="4" name="Imagen 3">
            <a:extLst>
              <a:ext uri="{FF2B5EF4-FFF2-40B4-BE49-F238E27FC236}">
                <a16:creationId xmlns="" xmlns:a16="http://schemas.microsoft.com/office/drawing/2014/main" id="{4ABE7974-2D0C-B740-8480-C7676FE2F3D3}"/>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9B0E60C5-786C-4A4A-8803-1E1E12148811}"/>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7388760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bwMode="auto">
          <a:xfrm>
            <a:off x="179512" y="476672"/>
            <a:ext cx="576064" cy="864096"/>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pic>
        <p:nvPicPr>
          <p:cNvPr id="5" name="Imagen 4">
            <a:extLst>
              <a:ext uri="{FF2B5EF4-FFF2-40B4-BE49-F238E27FC236}">
                <a16:creationId xmlns="" xmlns:a16="http://schemas.microsoft.com/office/drawing/2014/main" id="{0FEC5293-1550-5348-9F0E-C28803D7931E}"/>
              </a:ext>
            </a:extLst>
          </p:cNvPr>
          <p:cNvPicPr>
            <a:picLocks noChangeAspect="1"/>
          </p:cNvPicPr>
          <p:nvPr/>
        </p:nvPicPr>
        <p:blipFill>
          <a:blip r:embed="rId2"/>
          <a:stretch>
            <a:fillRect/>
          </a:stretch>
        </p:blipFill>
        <p:spPr>
          <a:xfrm>
            <a:off x="0" y="0"/>
            <a:ext cx="936000" cy="459206"/>
          </a:xfrm>
          <a:prstGeom prst="rect">
            <a:avLst/>
          </a:prstGeom>
        </p:spPr>
      </p:pic>
      <p:sp>
        <p:nvSpPr>
          <p:cNvPr id="7" name="CuadroTexto 6"/>
          <p:cNvSpPr txBox="1"/>
          <p:nvPr/>
        </p:nvSpPr>
        <p:spPr>
          <a:xfrm>
            <a:off x="1475656" y="1412776"/>
            <a:ext cx="7200800" cy="4775666"/>
          </a:xfrm>
          <a:prstGeom prst="rect">
            <a:avLst/>
          </a:prstGeom>
          <a:noFill/>
        </p:spPr>
        <p:txBody>
          <a:bodyPr wrap="square" rtlCol="0">
            <a:spAutoFit/>
          </a:bodyPr>
          <a:lstStyle/>
          <a:p>
            <a:endParaRPr lang="es-ES" sz="4000" dirty="0"/>
          </a:p>
          <a:p>
            <a:pPr marL="342900" indent="-342900">
              <a:buFont typeface="Arial" panose="020B0604020202020204" pitchFamily="34" charset="0"/>
              <a:buChar char="•"/>
            </a:pPr>
            <a:r>
              <a:rPr lang="es-ES" sz="2000" dirty="0" smtClean="0"/>
              <a:t>Se ejerce  con </a:t>
            </a:r>
            <a:r>
              <a:rPr lang="es-ES" sz="2000" b="1" dirty="0" smtClean="0"/>
              <a:t>posterioridad (normalmente sobre una muestra representativa).</a:t>
            </a:r>
          </a:p>
          <a:p>
            <a:endParaRPr lang="es-ES" sz="2000" b="1" dirty="0" smtClean="0"/>
          </a:p>
          <a:p>
            <a:pPr marL="342900" indent="-342900">
              <a:buFont typeface="Arial" panose="020B0604020202020204" pitchFamily="34" charset="0"/>
              <a:buChar char="•"/>
            </a:pPr>
            <a:r>
              <a:rPr lang="es-ES" sz="2000" dirty="0" smtClean="0"/>
              <a:t>Además de verificar la </a:t>
            </a:r>
            <a:r>
              <a:rPr lang="es-ES" sz="2000" b="1" dirty="0" smtClean="0"/>
              <a:t>legalidad</a:t>
            </a:r>
            <a:r>
              <a:rPr lang="es-ES" sz="2000" dirty="0" smtClean="0"/>
              <a:t>, extiende su objeto a la </a:t>
            </a:r>
            <a:r>
              <a:rPr lang="es-ES" sz="2000" b="1" dirty="0" smtClean="0"/>
              <a:t>eficacia, eficiencia y economía </a:t>
            </a:r>
            <a:r>
              <a:rPr lang="es-ES" sz="2000" dirty="0" smtClean="0"/>
              <a:t>de la actividad del ente.</a:t>
            </a:r>
          </a:p>
          <a:p>
            <a:endParaRPr lang="es-ES" sz="2000" dirty="0" smtClean="0"/>
          </a:p>
          <a:p>
            <a:pPr marL="342900" indent="-342900">
              <a:buFont typeface="Arial" panose="020B0604020202020204" pitchFamily="34" charset="0"/>
              <a:buChar char="•"/>
            </a:pPr>
            <a:r>
              <a:rPr lang="es-ES" sz="2000" dirty="0" smtClean="0"/>
              <a:t>Al control financiero están sometidos la propia Entidad Local, sus organismos autónomos, las entidades públicas empresariales locales, las sociedades mercantiles, las fundaciones del sector público local, los fondos y los consorcios a que se refiere el art 2.2</a:t>
            </a:r>
            <a:r>
              <a:rPr lang="es-ES" sz="2000" dirty="0"/>
              <a:t>.</a:t>
            </a:r>
          </a:p>
          <a:p>
            <a:pPr marL="228600" lvl="0" indent="-228600">
              <a:lnSpc>
                <a:spcPct val="90000"/>
              </a:lnSpc>
              <a:spcBef>
                <a:spcPts val="1000"/>
              </a:spcBef>
              <a:buFont typeface="Arial" panose="020B0604020202020204" pitchFamily="34" charset="0"/>
              <a:buChar char="•"/>
            </a:pPr>
            <a:endParaRPr lang="es-ES" sz="4000" dirty="0" smtClean="0"/>
          </a:p>
        </p:txBody>
      </p:sp>
      <p:sp>
        <p:nvSpPr>
          <p:cNvPr id="9" name="Título 1"/>
          <p:cNvSpPr txBox="1">
            <a:spLocks/>
          </p:cNvSpPr>
          <p:nvPr/>
        </p:nvSpPr>
        <p:spPr bwMode="auto">
          <a:xfrm>
            <a:off x="1115616" y="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000" b="1">
                <a:solidFill>
                  <a:schemeClr val="bg1"/>
                </a:solidFill>
                <a:latin typeface="+mj-lt"/>
                <a:ea typeface="+mj-ea"/>
                <a:cs typeface="+mj-cs"/>
              </a:defRPr>
            </a:lvl1pPr>
            <a:lvl2pPr algn="l" rtl="0" eaLnBrk="0" fontAlgn="base" hangingPunct="0">
              <a:spcBef>
                <a:spcPct val="0"/>
              </a:spcBef>
              <a:spcAft>
                <a:spcPct val="0"/>
              </a:spcAft>
              <a:defRPr sz="4000" b="1">
                <a:solidFill>
                  <a:schemeClr val="bg1"/>
                </a:solidFill>
                <a:latin typeface="Book Antiqua" pitchFamily="18" charset="0"/>
              </a:defRPr>
            </a:lvl2pPr>
            <a:lvl3pPr algn="l" rtl="0" eaLnBrk="0" fontAlgn="base" hangingPunct="0">
              <a:spcBef>
                <a:spcPct val="0"/>
              </a:spcBef>
              <a:spcAft>
                <a:spcPct val="0"/>
              </a:spcAft>
              <a:defRPr sz="4000" b="1">
                <a:solidFill>
                  <a:schemeClr val="bg1"/>
                </a:solidFill>
                <a:latin typeface="Book Antiqua" pitchFamily="18" charset="0"/>
              </a:defRPr>
            </a:lvl3pPr>
            <a:lvl4pPr algn="l" rtl="0" eaLnBrk="0" fontAlgn="base" hangingPunct="0">
              <a:spcBef>
                <a:spcPct val="0"/>
              </a:spcBef>
              <a:spcAft>
                <a:spcPct val="0"/>
              </a:spcAft>
              <a:defRPr sz="4000" b="1">
                <a:solidFill>
                  <a:schemeClr val="bg1"/>
                </a:solidFill>
                <a:latin typeface="Book Antiqua" pitchFamily="18" charset="0"/>
              </a:defRPr>
            </a:lvl4pPr>
            <a:lvl5pPr algn="l" rtl="0" eaLnBrk="0" fontAlgn="base" hangingPunct="0">
              <a:spcBef>
                <a:spcPct val="0"/>
              </a:spcBef>
              <a:spcAft>
                <a:spcPct val="0"/>
              </a:spcAft>
              <a:defRPr sz="4000" b="1">
                <a:solidFill>
                  <a:schemeClr val="bg1"/>
                </a:solidFill>
                <a:latin typeface="Book Antiqua" pitchFamily="18" charset="0"/>
              </a:defRPr>
            </a:lvl5pPr>
            <a:lvl6pPr marL="457200" algn="l" rtl="0" fontAlgn="base">
              <a:spcBef>
                <a:spcPct val="0"/>
              </a:spcBef>
              <a:spcAft>
                <a:spcPct val="0"/>
              </a:spcAft>
              <a:defRPr sz="4000" b="1">
                <a:solidFill>
                  <a:schemeClr val="bg1"/>
                </a:solidFill>
                <a:latin typeface="Book Antiqua" pitchFamily="18" charset="0"/>
              </a:defRPr>
            </a:lvl6pPr>
            <a:lvl7pPr marL="914400" algn="l" rtl="0" fontAlgn="base">
              <a:spcBef>
                <a:spcPct val="0"/>
              </a:spcBef>
              <a:spcAft>
                <a:spcPct val="0"/>
              </a:spcAft>
              <a:defRPr sz="4000" b="1">
                <a:solidFill>
                  <a:schemeClr val="bg1"/>
                </a:solidFill>
                <a:latin typeface="Book Antiqua" pitchFamily="18" charset="0"/>
              </a:defRPr>
            </a:lvl7pPr>
            <a:lvl8pPr marL="1371600" algn="l" rtl="0" fontAlgn="base">
              <a:spcBef>
                <a:spcPct val="0"/>
              </a:spcBef>
              <a:spcAft>
                <a:spcPct val="0"/>
              </a:spcAft>
              <a:defRPr sz="4000" b="1">
                <a:solidFill>
                  <a:schemeClr val="bg1"/>
                </a:solidFill>
                <a:latin typeface="Book Antiqua" pitchFamily="18" charset="0"/>
              </a:defRPr>
            </a:lvl8pPr>
            <a:lvl9pPr marL="1828800" algn="l" rtl="0" fontAlgn="base">
              <a:spcBef>
                <a:spcPct val="0"/>
              </a:spcBef>
              <a:spcAft>
                <a:spcPct val="0"/>
              </a:spcAft>
              <a:defRPr sz="4000" b="1">
                <a:solidFill>
                  <a:schemeClr val="bg1"/>
                </a:solidFill>
                <a:latin typeface="Book Antiqua" pitchFamily="18" charset="0"/>
              </a:defRPr>
            </a:lvl9pPr>
          </a:lstStyle>
          <a:p>
            <a:r>
              <a:rPr lang="es-ES" sz="3200" kern="0" dirty="0" smtClean="0"/>
              <a:t>EL CONTROL FINANCIERO</a:t>
            </a:r>
            <a:endParaRPr lang="es-ES" sz="3200" kern="0" dirty="0"/>
          </a:p>
        </p:txBody>
      </p:sp>
    </p:spTree>
    <p:extLst>
      <p:ext uri="{BB962C8B-B14F-4D97-AF65-F5344CB8AC3E}">
        <p14:creationId xmlns:p14="http://schemas.microsoft.com/office/powerpoint/2010/main" val="4240427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a:t>CONTROL FINANCIERO DE </a:t>
            </a:r>
            <a:r>
              <a:rPr lang="es-ES" sz="3600" dirty="0" smtClean="0"/>
              <a:t>SUBVENCIONES: INICIO</a:t>
            </a:r>
            <a:endParaRPr lang="es-ES" sz="3600" dirty="0"/>
          </a:p>
        </p:txBody>
      </p:sp>
      <p:sp>
        <p:nvSpPr>
          <p:cNvPr id="3" name="2 Marcador de contenido"/>
          <p:cNvSpPr>
            <a:spLocks noGrp="1"/>
          </p:cNvSpPr>
          <p:nvPr>
            <p:ph idx="1"/>
          </p:nvPr>
        </p:nvSpPr>
        <p:spPr/>
        <p:txBody>
          <a:bodyPr/>
          <a:lstStyle/>
          <a:p>
            <a:pPr marL="0" indent="0">
              <a:buNone/>
            </a:pPr>
            <a:endParaRPr lang="es-ES" sz="2400" dirty="0" smtClean="0"/>
          </a:p>
          <a:p>
            <a:r>
              <a:rPr lang="es-ES" sz="2400" dirty="0" smtClean="0"/>
              <a:t>Oficio de solicitud de colaboración previa al gestor: solicitamos el expediente (art.44).</a:t>
            </a:r>
          </a:p>
          <a:p>
            <a:r>
              <a:rPr lang="es-ES" sz="2400" dirty="0" smtClean="0"/>
              <a:t>Comunicación de inicio del control financiero al beneficiario: el art. 44 LGS, el art. 46 LGS (colaboración), art. 39 (interrupción de la prescripción).</a:t>
            </a:r>
          </a:p>
          <a:p>
            <a:pPr marL="400050" lvl="1" indent="0">
              <a:buNone/>
            </a:pPr>
            <a:r>
              <a:rPr lang="es-ES" sz="2000" dirty="0"/>
              <a:t> </a:t>
            </a:r>
            <a:r>
              <a:rPr lang="es-ES" sz="2000" dirty="0" smtClean="0"/>
              <a:t>Añadir anexo informativo: derechos y deberes (art. 14.1c), 37.1e), 46, 56.g) y 58.c) de la LGS.</a:t>
            </a:r>
          </a:p>
          <a:p>
            <a:r>
              <a:rPr lang="es-ES" sz="2400" dirty="0"/>
              <a:t>Comunicación de inicio del control financiero al órgano gestor de la subvención</a:t>
            </a:r>
          </a:p>
        </p:txBody>
      </p:sp>
      <p:pic>
        <p:nvPicPr>
          <p:cNvPr id="4" name="Imagen 3">
            <a:extLst>
              <a:ext uri="{FF2B5EF4-FFF2-40B4-BE49-F238E27FC236}">
                <a16:creationId xmlns="" xmlns:a16="http://schemas.microsoft.com/office/drawing/2014/main" id="{4ABE7974-2D0C-B740-8480-C7676FE2F3D3}"/>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9B0E60C5-786C-4A4A-8803-1E1E12148811}"/>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8789970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solidFill>
                  <a:srgbClr val="FFFFFF"/>
                </a:solidFill>
              </a:rPr>
              <a:t>MEDIOS PARA REALIZAR EL CONTROL FINANCIERO</a:t>
            </a:r>
            <a:endParaRPr lang="es-ES" dirty="0"/>
          </a:p>
        </p:txBody>
      </p:sp>
      <p:sp>
        <p:nvSpPr>
          <p:cNvPr id="3" name="2 Marcador de contenido"/>
          <p:cNvSpPr>
            <a:spLocks noGrp="1"/>
          </p:cNvSpPr>
          <p:nvPr>
            <p:ph idx="1"/>
          </p:nvPr>
        </p:nvSpPr>
        <p:spPr/>
        <p:txBody>
          <a:bodyPr/>
          <a:lstStyle/>
          <a:p>
            <a:pPr marL="0" lvl="0" indent="0" algn="just" eaLnBrk="1" hangingPunct="1">
              <a:spcBef>
                <a:spcPct val="0"/>
              </a:spcBef>
              <a:buClrTx/>
              <a:buNone/>
              <a:defRPr/>
            </a:pPr>
            <a:r>
              <a:rPr lang="es-ES_tradnl" sz="1800" i="1" u="sng" kern="1200" dirty="0">
                <a:solidFill>
                  <a:prstClr val="black"/>
                </a:solidFill>
                <a:latin typeface="Times New Roman" pitchFamily="18" charset="0"/>
                <a:cs typeface="Arial" charset="0"/>
              </a:rPr>
              <a:t>INFORMACIÓN A OBTENER DEL BENEFICIARIO: </a:t>
            </a:r>
          </a:p>
          <a:p>
            <a:pPr marL="0" lvl="0" indent="0" algn="just" eaLnBrk="1" hangingPunct="1">
              <a:spcBef>
                <a:spcPct val="0"/>
              </a:spcBef>
              <a:buClrTx/>
              <a:buNone/>
              <a:defRPr/>
            </a:pPr>
            <a:endParaRPr lang="es-ES" sz="1800" i="1" u="sng" kern="1200" dirty="0">
              <a:solidFill>
                <a:prstClr val="black"/>
              </a:solidFill>
              <a:latin typeface="Times New Roman" pitchFamily="18" charset="0"/>
              <a:cs typeface="Arial" charset="0"/>
            </a:endParaRPr>
          </a:p>
          <a:p>
            <a:pPr marL="457200" lvl="0" indent="-457200" algn="just" eaLnBrk="1" hangingPunct="1">
              <a:spcBef>
                <a:spcPct val="0"/>
              </a:spcBef>
              <a:buClrTx/>
              <a:buFont typeface="Webdings" pitchFamily="18" charset="2"/>
              <a:buAutoNum type="alphaLcParenR"/>
              <a:defRPr/>
            </a:pPr>
            <a:r>
              <a:rPr lang="es-ES" sz="2000" dirty="0">
                <a:solidFill>
                  <a:srgbClr val="000000"/>
                </a:solidFill>
              </a:rPr>
              <a:t>El examen de registros contables (para ver si recogen las operaciones declaradas así como otras subvenciones), cuentas o estados financieros y la documentación que los soporte, de beneficiarios y entidades colaboradoras (incluyendo extractos bancarios, libros auxiliares, registros fiscales, inventarios, documentación generada por las actividades subvencionadas)</a:t>
            </a:r>
          </a:p>
          <a:p>
            <a:pPr marL="0" lvl="0" indent="0" algn="just" eaLnBrk="1" hangingPunct="1">
              <a:spcBef>
                <a:spcPct val="0"/>
              </a:spcBef>
              <a:buClrTx/>
              <a:buNone/>
              <a:defRPr/>
            </a:pPr>
            <a:endParaRPr lang="es-ES" sz="2000" dirty="0">
              <a:solidFill>
                <a:srgbClr val="000000"/>
              </a:solidFill>
            </a:endParaRPr>
          </a:p>
          <a:p>
            <a:pPr marL="0" lvl="0" indent="0" algn="just" eaLnBrk="1" hangingPunct="1">
              <a:spcBef>
                <a:spcPct val="0"/>
              </a:spcBef>
              <a:buClrTx/>
              <a:buNone/>
              <a:defRPr/>
            </a:pPr>
            <a:r>
              <a:rPr lang="es-ES" sz="2000" dirty="0">
                <a:solidFill>
                  <a:srgbClr val="000000"/>
                </a:solidFill>
              </a:rPr>
              <a:t> b) El examen de operaciones individualizadas y concretas</a:t>
            </a:r>
          </a:p>
          <a:p>
            <a:pPr marL="0" lvl="0" indent="0" algn="just" eaLnBrk="1" hangingPunct="1">
              <a:spcBef>
                <a:spcPct val="0"/>
              </a:spcBef>
              <a:buClrTx/>
              <a:buNone/>
              <a:defRPr/>
            </a:pPr>
            <a:r>
              <a:rPr lang="es-ES" sz="2000" dirty="0">
                <a:solidFill>
                  <a:srgbClr val="000000"/>
                </a:solidFill>
              </a:rPr>
              <a:t>      relacionadas o que pudieran afectar a las subvenciones</a:t>
            </a:r>
          </a:p>
          <a:p>
            <a:pPr marL="0" lvl="0" indent="0" algn="just" eaLnBrk="1" hangingPunct="1">
              <a:spcBef>
                <a:spcPct val="0"/>
              </a:spcBef>
              <a:buClrTx/>
              <a:buNone/>
              <a:defRPr/>
            </a:pPr>
            <a:r>
              <a:rPr lang="es-ES" sz="2000" dirty="0">
                <a:solidFill>
                  <a:srgbClr val="000000"/>
                </a:solidFill>
              </a:rPr>
              <a:t>      concedidas</a:t>
            </a:r>
          </a:p>
          <a:p>
            <a:pPr marL="0" indent="0">
              <a:buNone/>
            </a:pPr>
            <a:endParaRPr lang="es-ES" dirty="0"/>
          </a:p>
        </p:txBody>
      </p:sp>
      <p:pic>
        <p:nvPicPr>
          <p:cNvPr id="4" name="Imagen 3">
            <a:extLst>
              <a:ext uri="{FF2B5EF4-FFF2-40B4-BE49-F238E27FC236}">
                <a16:creationId xmlns="" xmlns:a16="http://schemas.microsoft.com/office/drawing/2014/main" id="{9329B1DA-BA98-BC4D-9D7A-D0B382B89A54}"/>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2E2ECCD8-F484-C44C-A3B0-116C342ED42C}"/>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9406022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solidFill>
                  <a:srgbClr val="FFFFFF"/>
                </a:solidFill>
              </a:rPr>
              <a:t>MEDIOS PARA REALIZAR EL CONTROL FINANCIERO</a:t>
            </a:r>
            <a:endParaRPr lang="es-ES" dirty="0"/>
          </a:p>
        </p:txBody>
      </p:sp>
      <p:sp>
        <p:nvSpPr>
          <p:cNvPr id="3" name="2 Marcador de contenido"/>
          <p:cNvSpPr>
            <a:spLocks noGrp="1"/>
          </p:cNvSpPr>
          <p:nvPr>
            <p:ph idx="1"/>
          </p:nvPr>
        </p:nvSpPr>
        <p:spPr/>
        <p:txBody>
          <a:bodyPr/>
          <a:lstStyle/>
          <a:p>
            <a:pPr marL="0" lvl="0" indent="0" algn="just" eaLnBrk="1" hangingPunct="1">
              <a:spcBef>
                <a:spcPct val="0"/>
              </a:spcBef>
              <a:buClrTx/>
              <a:buNone/>
              <a:defRPr/>
            </a:pPr>
            <a:endParaRPr lang="es-ES" sz="2000" dirty="0">
              <a:solidFill>
                <a:srgbClr val="000000"/>
              </a:solidFill>
            </a:endParaRPr>
          </a:p>
          <a:p>
            <a:pPr marL="0" lvl="0" indent="0" algn="just" eaLnBrk="1" hangingPunct="1">
              <a:spcBef>
                <a:spcPct val="0"/>
              </a:spcBef>
              <a:buClrTx/>
              <a:buNone/>
              <a:defRPr/>
            </a:pPr>
            <a:r>
              <a:rPr lang="es-ES" sz="2000" dirty="0">
                <a:solidFill>
                  <a:srgbClr val="000000"/>
                </a:solidFill>
              </a:rPr>
              <a:t>c) La comprobación de aspectos parciales y concretos de una serie de actos relacionados o que pudieran afectar a las subvenciones concedidas</a:t>
            </a:r>
          </a:p>
          <a:p>
            <a:pPr marL="0" lvl="0" indent="0" algn="just" eaLnBrk="1" hangingPunct="1">
              <a:spcBef>
                <a:spcPct val="0"/>
              </a:spcBef>
              <a:buClrTx/>
              <a:buNone/>
              <a:defRPr/>
            </a:pPr>
            <a:endParaRPr lang="es-ES" sz="2000" dirty="0">
              <a:solidFill>
                <a:srgbClr val="000000"/>
              </a:solidFill>
            </a:endParaRPr>
          </a:p>
          <a:p>
            <a:pPr marL="0" lvl="0" indent="0" algn="just" eaLnBrk="1" hangingPunct="1">
              <a:spcBef>
                <a:spcPct val="0"/>
              </a:spcBef>
              <a:buClrTx/>
              <a:buNone/>
              <a:defRPr/>
            </a:pPr>
            <a:r>
              <a:rPr lang="es-ES" sz="2000" dirty="0">
                <a:solidFill>
                  <a:srgbClr val="000000"/>
                </a:solidFill>
              </a:rPr>
              <a:t>d) La comprobación material de las inversiones financiadas.</a:t>
            </a:r>
          </a:p>
          <a:p>
            <a:pPr marL="0" indent="0">
              <a:buNone/>
            </a:pPr>
            <a:endParaRPr lang="es-ES" dirty="0"/>
          </a:p>
        </p:txBody>
      </p:sp>
      <p:pic>
        <p:nvPicPr>
          <p:cNvPr id="4" name="Imagen 3">
            <a:extLst>
              <a:ext uri="{FF2B5EF4-FFF2-40B4-BE49-F238E27FC236}">
                <a16:creationId xmlns="" xmlns:a16="http://schemas.microsoft.com/office/drawing/2014/main" id="{5C8B1EC2-F3F3-7B41-B13B-4254CC22DFBF}"/>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0CF65A17-3382-0A43-8851-99A2FA1A92B2}"/>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3128623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solidFill>
                  <a:srgbClr val="FFFFFF"/>
                </a:solidFill>
              </a:rPr>
              <a:t>MEDIOS PARA REALIZAR EL CONTROL FINANCIERO</a:t>
            </a:r>
            <a:endParaRPr lang="es-ES" dirty="0"/>
          </a:p>
        </p:txBody>
      </p:sp>
      <p:sp>
        <p:nvSpPr>
          <p:cNvPr id="3" name="2 Marcador de contenido"/>
          <p:cNvSpPr>
            <a:spLocks noGrp="1"/>
          </p:cNvSpPr>
          <p:nvPr>
            <p:ph idx="1"/>
          </p:nvPr>
        </p:nvSpPr>
        <p:spPr/>
        <p:txBody>
          <a:bodyPr/>
          <a:lstStyle/>
          <a:p>
            <a:pPr marL="0" lvl="0" indent="0" algn="just" eaLnBrk="1" hangingPunct="1">
              <a:spcBef>
                <a:spcPct val="0"/>
              </a:spcBef>
              <a:buClrTx/>
              <a:buNone/>
              <a:defRPr/>
            </a:pPr>
            <a:r>
              <a:rPr lang="es-ES_tradnl" sz="1800" i="1" u="sng" kern="1200" dirty="0">
                <a:solidFill>
                  <a:prstClr val="black"/>
                </a:solidFill>
                <a:latin typeface="Times New Roman" pitchFamily="18" charset="0"/>
                <a:cs typeface="Arial" charset="0"/>
              </a:rPr>
              <a:t>CRUZAR LA ANTERIOR INFORMACIÓN CON OTRA DE TERCEROS:</a:t>
            </a:r>
          </a:p>
          <a:p>
            <a:pPr marL="0" lvl="0" indent="0" algn="just" eaLnBrk="1" hangingPunct="1">
              <a:spcBef>
                <a:spcPct val="0"/>
              </a:spcBef>
              <a:buClrTx/>
              <a:buNone/>
              <a:defRPr/>
            </a:pPr>
            <a:endParaRPr lang="es-ES" sz="1800" i="1" u="sng" kern="1200" dirty="0">
              <a:solidFill>
                <a:prstClr val="black"/>
              </a:solidFill>
              <a:latin typeface="Times New Roman" pitchFamily="18" charset="0"/>
              <a:cs typeface="Arial" charset="0"/>
            </a:endParaRPr>
          </a:p>
          <a:p>
            <a:pPr marL="0" lvl="0" indent="0" algn="just" eaLnBrk="1" hangingPunct="1">
              <a:spcBef>
                <a:spcPct val="0"/>
              </a:spcBef>
              <a:buClrTx/>
              <a:buFontTx/>
              <a:buChar char="•"/>
              <a:defRPr/>
            </a:pPr>
            <a:r>
              <a:rPr lang="es-ES_tradnl" sz="1800" b="0" kern="1200" dirty="0">
                <a:solidFill>
                  <a:prstClr val="black"/>
                </a:solidFill>
                <a:latin typeface="Times New Roman" pitchFamily="18" charset="0"/>
                <a:cs typeface="Arial" charset="0"/>
              </a:rPr>
              <a:t> </a:t>
            </a:r>
            <a:r>
              <a:rPr lang="es-ES_tradnl" sz="2000" dirty="0">
                <a:solidFill>
                  <a:srgbClr val="000000"/>
                </a:solidFill>
              </a:rPr>
              <a:t>Bases de datos administrativas, registros de terceros obligados a colaborar.</a:t>
            </a:r>
          </a:p>
          <a:p>
            <a:pPr marL="0" lvl="0" indent="0" algn="just" eaLnBrk="1" hangingPunct="1">
              <a:spcBef>
                <a:spcPct val="0"/>
              </a:spcBef>
              <a:buClrTx/>
              <a:buFontTx/>
              <a:buChar char="•"/>
              <a:defRPr/>
            </a:pPr>
            <a:r>
              <a:rPr lang="es-ES_tradnl" sz="2000" dirty="0">
                <a:solidFill>
                  <a:srgbClr val="000000"/>
                </a:solidFill>
              </a:rPr>
              <a:t>Datos de la Administración </a:t>
            </a:r>
            <a:r>
              <a:rPr lang="es-ES_tradnl" sz="2000" dirty="0" smtClean="0">
                <a:solidFill>
                  <a:srgbClr val="000000"/>
                </a:solidFill>
              </a:rPr>
              <a:t>Tributaria.-</a:t>
            </a:r>
            <a:r>
              <a:rPr lang="es-ES_tradnl" sz="2000" dirty="0" smtClean="0"/>
              <a:t>Ley 58/2003</a:t>
            </a:r>
            <a:r>
              <a:rPr lang="es-ES_tradnl" sz="2000" dirty="0"/>
              <a:t>, de 17 de diciembre, General </a:t>
            </a:r>
            <a:r>
              <a:rPr lang="es-ES_tradnl" sz="2000" dirty="0" smtClean="0"/>
              <a:t>Tributaria.</a:t>
            </a:r>
            <a:r>
              <a:rPr lang="es-ES_tradnl" sz="2000" dirty="0" smtClean="0">
                <a:solidFill>
                  <a:srgbClr val="FF0000"/>
                </a:solidFill>
              </a:rPr>
              <a:t> </a:t>
            </a:r>
            <a:endParaRPr lang="es-ES_tradnl" sz="1800" i="1" kern="1200" dirty="0">
              <a:solidFill>
                <a:prstClr val="black"/>
              </a:solidFill>
              <a:latin typeface="Times New Roman" pitchFamily="18" charset="0"/>
              <a:cs typeface="Arial" charset="0"/>
            </a:endParaRPr>
          </a:p>
          <a:p>
            <a:pPr marL="0" lvl="0" indent="0" algn="just" eaLnBrk="1" hangingPunct="1">
              <a:spcBef>
                <a:spcPct val="0"/>
              </a:spcBef>
              <a:buClrTx/>
              <a:buNone/>
              <a:defRPr/>
            </a:pPr>
            <a:endParaRPr lang="es-ES_tradnl" sz="1800" i="1" kern="1200" dirty="0">
              <a:solidFill>
                <a:prstClr val="black"/>
              </a:solidFill>
              <a:latin typeface="Times New Roman" pitchFamily="18" charset="0"/>
              <a:cs typeface="Arial" charset="0"/>
            </a:endParaRPr>
          </a:p>
          <a:p>
            <a:pPr marL="0" lvl="0" indent="0" algn="just" eaLnBrk="1" hangingPunct="1">
              <a:spcBef>
                <a:spcPct val="0"/>
              </a:spcBef>
              <a:buClrTx/>
              <a:buNone/>
              <a:defRPr/>
            </a:pPr>
            <a:r>
              <a:rPr lang="es-ES_tradnl" sz="1800" i="1" u="sng" kern="1200" dirty="0">
                <a:solidFill>
                  <a:prstClr val="black"/>
                </a:solidFill>
                <a:latin typeface="Times New Roman" pitchFamily="18" charset="0"/>
                <a:cs typeface="Arial" charset="0"/>
              </a:rPr>
              <a:t>OTROS MEDIOS PROPUESTOS POR EL ART. 44.4 LGS</a:t>
            </a:r>
            <a:r>
              <a:rPr lang="es-ES_tradnl" sz="1800" i="1" kern="1200" dirty="0">
                <a:solidFill>
                  <a:prstClr val="black"/>
                </a:solidFill>
                <a:latin typeface="Times New Roman" pitchFamily="18" charset="0"/>
                <a:cs typeface="Arial" charset="0"/>
              </a:rPr>
              <a:t>:</a:t>
            </a:r>
          </a:p>
          <a:p>
            <a:pPr marL="0" lvl="0" indent="0" algn="just" eaLnBrk="1" hangingPunct="1">
              <a:spcBef>
                <a:spcPct val="0"/>
              </a:spcBef>
              <a:buClrTx/>
              <a:buNone/>
              <a:defRPr/>
            </a:pPr>
            <a:endParaRPr lang="es-ES_tradnl" sz="1800" i="1" kern="1200" dirty="0">
              <a:solidFill>
                <a:prstClr val="black"/>
              </a:solidFill>
              <a:latin typeface="Times New Roman" pitchFamily="18" charset="0"/>
              <a:cs typeface="Arial" charset="0"/>
            </a:endParaRPr>
          </a:p>
          <a:p>
            <a:pPr marL="0" lvl="0" indent="0" algn="just" eaLnBrk="1" hangingPunct="1">
              <a:spcBef>
                <a:spcPct val="0"/>
              </a:spcBef>
              <a:buClrTx/>
              <a:buNone/>
              <a:defRPr/>
            </a:pPr>
            <a:r>
              <a:rPr lang="es-ES" sz="2000" dirty="0">
                <a:solidFill>
                  <a:srgbClr val="000000"/>
                </a:solidFill>
              </a:rPr>
              <a:t>e) Las actuaciones concretas de control que deban realizarse conforme </a:t>
            </a:r>
            <a:r>
              <a:rPr lang="es-ES" sz="2000" dirty="0" smtClean="0">
                <a:solidFill>
                  <a:srgbClr val="000000"/>
                </a:solidFill>
              </a:rPr>
              <a:t>a lo que establezca </a:t>
            </a:r>
            <a:r>
              <a:rPr lang="es-ES" sz="2000" dirty="0">
                <a:solidFill>
                  <a:srgbClr val="000000"/>
                </a:solidFill>
              </a:rPr>
              <a:t>la normativa reguladora de la subvención y, en su caso, la resolución de concesión.</a:t>
            </a:r>
          </a:p>
          <a:p>
            <a:pPr marL="0" lvl="0" indent="0" algn="just" eaLnBrk="1" hangingPunct="1">
              <a:spcBef>
                <a:spcPct val="0"/>
              </a:spcBef>
              <a:buClrTx/>
              <a:buNone/>
              <a:defRPr/>
            </a:pPr>
            <a:r>
              <a:rPr lang="es-ES" sz="2000" dirty="0">
                <a:solidFill>
                  <a:srgbClr val="000000"/>
                </a:solidFill>
              </a:rPr>
              <a:t>f) </a:t>
            </a:r>
            <a:r>
              <a:rPr lang="es-ES" sz="2000" dirty="0" smtClean="0">
                <a:solidFill>
                  <a:srgbClr val="000000"/>
                </a:solidFill>
              </a:rPr>
              <a:t>Otras comprobaciones </a:t>
            </a:r>
            <a:r>
              <a:rPr lang="es-ES" sz="2000" dirty="0">
                <a:solidFill>
                  <a:srgbClr val="000000"/>
                </a:solidFill>
              </a:rPr>
              <a:t>que resulten necesarias en atención a las características especiales de las actividades subvencionadas.</a:t>
            </a:r>
          </a:p>
          <a:p>
            <a:endParaRPr lang="es-ES" dirty="0"/>
          </a:p>
        </p:txBody>
      </p:sp>
      <p:pic>
        <p:nvPicPr>
          <p:cNvPr id="4" name="Imagen 3">
            <a:extLst>
              <a:ext uri="{FF2B5EF4-FFF2-40B4-BE49-F238E27FC236}">
                <a16:creationId xmlns="" xmlns:a16="http://schemas.microsoft.com/office/drawing/2014/main" id="{BBE69EE3-9C8A-764A-9943-E13F15AFFB6E}"/>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8D876103-54F2-8C40-A592-ECC34AC640F5}"/>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6539104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t>OBLIGACIÓN DE COLABORACIÓN</a:t>
            </a:r>
          </a:p>
        </p:txBody>
      </p:sp>
      <p:sp>
        <p:nvSpPr>
          <p:cNvPr id="3" name="2 Marcador de contenido"/>
          <p:cNvSpPr>
            <a:spLocks noGrp="1"/>
          </p:cNvSpPr>
          <p:nvPr>
            <p:ph idx="1"/>
          </p:nvPr>
        </p:nvSpPr>
        <p:spPr/>
        <p:txBody>
          <a:bodyPr/>
          <a:lstStyle/>
          <a:p>
            <a:r>
              <a:rPr lang="es-ES" dirty="0">
                <a:latin typeface="Calibri" pitchFamily="34" charset="0"/>
              </a:rPr>
              <a:t>Los beneficiarios, las entidades colaboradoras y los terceros relacionados con el objeto de la subvención o su justificación estarán obligados a prestar colaboración y facilitar cuanta documentación sea requerida en el ejercicio de las funciones de control. </a:t>
            </a:r>
          </a:p>
          <a:p>
            <a:pPr marL="400050" lvl="1" indent="0">
              <a:buNone/>
            </a:pPr>
            <a:r>
              <a:rPr lang="es-ES" i="1" dirty="0">
                <a:latin typeface="Calibri" pitchFamily="34" charset="0"/>
              </a:rPr>
              <a:t>Su incumplimiento puede dar lugar a un procedimiento de reintegro y sancionador</a:t>
            </a:r>
          </a:p>
          <a:p>
            <a:pPr marL="400050" lvl="1" indent="0">
              <a:buNone/>
            </a:pPr>
            <a:r>
              <a:rPr lang="es-ES" dirty="0" smtClean="0"/>
              <a:t>No obstante, en </a:t>
            </a:r>
            <a:r>
              <a:rPr lang="es-ES" dirty="0" err="1" smtClean="0"/>
              <a:t>CFºS</a:t>
            </a:r>
            <a:r>
              <a:rPr lang="es-ES" dirty="0" smtClean="0"/>
              <a:t> no existen limitaciones al alcance</a:t>
            </a:r>
            <a:endParaRPr lang="es-ES" dirty="0"/>
          </a:p>
        </p:txBody>
      </p:sp>
      <p:pic>
        <p:nvPicPr>
          <p:cNvPr id="4" name="Imagen 3">
            <a:extLst>
              <a:ext uri="{FF2B5EF4-FFF2-40B4-BE49-F238E27FC236}">
                <a16:creationId xmlns="" xmlns:a16="http://schemas.microsoft.com/office/drawing/2014/main" id="{57B07BA1-D895-5448-85B4-758810233751}"/>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39E9E71-F2E4-B54B-B4E2-CCC8FB72CD08}"/>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4585004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solidFill>
                  <a:srgbClr val="FFFFFF"/>
                </a:solidFill>
              </a:rPr>
              <a:t>OBLIGACIÓN DE COLABORACIÓN</a:t>
            </a:r>
            <a:endParaRPr lang="es-ES" dirty="0"/>
          </a:p>
        </p:txBody>
      </p:sp>
      <p:sp>
        <p:nvSpPr>
          <p:cNvPr id="3" name="2 Marcador de contenido"/>
          <p:cNvSpPr>
            <a:spLocks noGrp="1"/>
          </p:cNvSpPr>
          <p:nvPr>
            <p:ph idx="1"/>
          </p:nvPr>
        </p:nvSpPr>
        <p:spPr>
          <a:xfrm>
            <a:off x="1115616" y="1124744"/>
            <a:ext cx="7772400" cy="5262563"/>
          </a:xfrm>
        </p:spPr>
        <p:txBody>
          <a:bodyPr/>
          <a:lstStyle/>
          <a:p>
            <a:pPr lvl="0" algn="just" eaLnBrk="1" hangingPunct="1">
              <a:spcBef>
                <a:spcPct val="0"/>
              </a:spcBef>
              <a:buClrTx/>
              <a:buAutoNum type="alphaLcParenR"/>
            </a:pPr>
            <a:endParaRPr lang="es-ES" sz="1800" b="0" kern="1200" dirty="0">
              <a:solidFill>
                <a:prstClr val="black"/>
              </a:solidFill>
              <a:latin typeface="Calibri" pitchFamily="34" charset="0"/>
              <a:cs typeface="Arial" charset="0"/>
            </a:endParaRPr>
          </a:p>
          <a:p>
            <a:pPr lvl="0" algn="just" eaLnBrk="1" hangingPunct="1">
              <a:spcBef>
                <a:spcPct val="0"/>
              </a:spcBef>
              <a:buClrTx/>
              <a:buAutoNum type="alphaLcParenR"/>
            </a:pPr>
            <a:r>
              <a:rPr lang="es-ES" sz="1600" u="sng" dirty="0">
                <a:solidFill>
                  <a:srgbClr val="000000"/>
                </a:solidFill>
              </a:rPr>
              <a:t>El libre acceso a la documentación </a:t>
            </a:r>
            <a:r>
              <a:rPr lang="es-ES" sz="1600" dirty="0">
                <a:solidFill>
                  <a:srgbClr val="000000"/>
                </a:solidFill>
              </a:rPr>
              <a:t>objeto de comprobación, incluidos</a:t>
            </a:r>
          </a:p>
          <a:p>
            <a:pPr marL="0" lvl="0" indent="0" algn="just" eaLnBrk="1" hangingPunct="1">
              <a:spcBef>
                <a:spcPct val="0"/>
              </a:spcBef>
              <a:buClrTx/>
              <a:buNone/>
            </a:pPr>
            <a:r>
              <a:rPr lang="es-ES" sz="1600" dirty="0">
                <a:solidFill>
                  <a:srgbClr val="000000"/>
                </a:solidFill>
              </a:rPr>
              <a:t> los programas y archivos en soportes informáticos. </a:t>
            </a:r>
          </a:p>
          <a:p>
            <a:pPr marL="0" lvl="0" indent="0" algn="just" eaLnBrk="1" hangingPunct="1">
              <a:spcBef>
                <a:spcPct val="0"/>
              </a:spcBef>
              <a:buClrTx/>
              <a:buNone/>
            </a:pPr>
            <a:endParaRPr lang="es-ES" sz="1600" dirty="0">
              <a:solidFill>
                <a:srgbClr val="000000"/>
              </a:solidFill>
            </a:endParaRPr>
          </a:p>
          <a:p>
            <a:pPr marL="0" lvl="0" indent="0" algn="just" eaLnBrk="1" hangingPunct="1">
              <a:spcBef>
                <a:spcPct val="0"/>
              </a:spcBef>
              <a:buClrTx/>
              <a:buNone/>
            </a:pPr>
            <a:r>
              <a:rPr lang="es-ES" sz="1600" dirty="0">
                <a:solidFill>
                  <a:srgbClr val="000000"/>
                </a:solidFill>
              </a:rPr>
              <a:t>b) </a:t>
            </a:r>
            <a:r>
              <a:rPr lang="es-ES" sz="1600" u="sng" dirty="0">
                <a:solidFill>
                  <a:srgbClr val="000000"/>
                </a:solidFill>
              </a:rPr>
              <a:t>El libre acceso a los locales de negocio y demás establecimientos </a:t>
            </a:r>
            <a:r>
              <a:rPr lang="es-ES" sz="1600" dirty="0">
                <a:solidFill>
                  <a:srgbClr val="000000"/>
                </a:solidFill>
              </a:rPr>
              <a:t>o  lugares en que se desarrolle la actividad subvencionada o se permita verificar la realidad y regularidad de las operaciones financiadas con cargo a la subvención. </a:t>
            </a:r>
          </a:p>
          <a:p>
            <a:pPr marL="0" lvl="0" indent="0" algn="just" eaLnBrk="1" hangingPunct="1">
              <a:spcBef>
                <a:spcPct val="0"/>
              </a:spcBef>
              <a:buClrTx/>
              <a:buNone/>
            </a:pPr>
            <a:endParaRPr lang="es-ES" sz="1600" dirty="0">
              <a:solidFill>
                <a:srgbClr val="000000"/>
              </a:solidFill>
            </a:endParaRPr>
          </a:p>
          <a:p>
            <a:pPr marL="0" lvl="0" indent="0" algn="just" eaLnBrk="1" hangingPunct="1">
              <a:spcBef>
                <a:spcPct val="0"/>
              </a:spcBef>
              <a:buClrTx/>
              <a:buNone/>
            </a:pPr>
            <a:r>
              <a:rPr lang="es-ES" sz="1600" dirty="0">
                <a:solidFill>
                  <a:srgbClr val="000000"/>
                </a:solidFill>
              </a:rPr>
              <a:t>c) La obtención de </a:t>
            </a:r>
            <a:r>
              <a:rPr lang="es-ES" sz="1600" u="sng" dirty="0">
                <a:solidFill>
                  <a:srgbClr val="000000"/>
                </a:solidFill>
              </a:rPr>
              <a:t>copia o la retención de las facturas, </a:t>
            </a:r>
            <a:r>
              <a:rPr lang="es-ES" sz="1600" dirty="0">
                <a:solidFill>
                  <a:srgbClr val="000000"/>
                </a:solidFill>
              </a:rPr>
              <a:t>documentos equivalentes  o sustitutivos y de cualquier otro documento relativo a las operaciones en las que se deduzcan indicios de la incorrecta obtención, disfrute o destino de la subvención </a:t>
            </a:r>
          </a:p>
          <a:p>
            <a:pPr marL="0" lvl="0" indent="0" algn="just" eaLnBrk="1" hangingPunct="1">
              <a:spcBef>
                <a:spcPct val="0"/>
              </a:spcBef>
              <a:buClrTx/>
              <a:buNone/>
            </a:pPr>
            <a:endParaRPr lang="es-ES" sz="1600" dirty="0">
              <a:solidFill>
                <a:srgbClr val="000000"/>
              </a:solidFill>
            </a:endParaRPr>
          </a:p>
          <a:p>
            <a:pPr marL="0" lvl="0" indent="0" algn="just" eaLnBrk="1" hangingPunct="1">
              <a:spcBef>
                <a:spcPct val="0"/>
              </a:spcBef>
              <a:buClrTx/>
              <a:buNone/>
            </a:pPr>
            <a:r>
              <a:rPr lang="es-ES" sz="1600" dirty="0">
                <a:solidFill>
                  <a:srgbClr val="000000"/>
                </a:solidFill>
              </a:rPr>
              <a:t>d) El libre acceso a información de las </a:t>
            </a:r>
            <a:r>
              <a:rPr lang="es-ES" sz="1600" u="sng" dirty="0">
                <a:solidFill>
                  <a:srgbClr val="000000"/>
                </a:solidFill>
              </a:rPr>
              <a:t>cuentas bancarias </a:t>
            </a:r>
            <a:r>
              <a:rPr lang="es-ES" sz="1600" dirty="0">
                <a:solidFill>
                  <a:srgbClr val="000000"/>
                </a:solidFill>
              </a:rPr>
              <a:t>en las entidades financieras donde se pueda haber efectuado el cobro de las subvenciones o con cargo a las cuales se puedan haber realizado las disposiciones de los fondos</a:t>
            </a:r>
          </a:p>
        </p:txBody>
      </p:sp>
      <p:pic>
        <p:nvPicPr>
          <p:cNvPr id="4" name="Imagen 3">
            <a:extLst>
              <a:ext uri="{FF2B5EF4-FFF2-40B4-BE49-F238E27FC236}">
                <a16:creationId xmlns="" xmlns:a16="http://schemas.microsoft.com/office/drawing/2014/main" id="{85297691-DA70-2041-A880-1EBE59B8AC2B}"/>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F21B098-E86D-9C4C-898B-1D81197ED9C5}"/>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2401629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t>RESISTENCIA, EXCUSA, OBSTRUCCIÓN O NEGATIVA</a:t>
            </a:r>
          </a:p>
        </p:txBody>
      </p:sp>
      <p:sp>
        <p:nvSpPr>
          <p:cNvPr id="3" name="2 Marcador de contenido"/>
          <p:cNvSpPr>
            <a:spLocks noGrp="1"/>
          </p:cNvSpPr>
          <p:nvPr>
            <p:ph idx="1"/>
          </p:nvPr>
        </p:nvSpPr>
        <p:spPr/>
        <p:txBody>
          <a:bodyPr/>
          <a:lstStyle/>
          <a:p>
            <a:pPr algn="just" eaLnBrk="1" hangingPunct="1"/>
            <a:r>
              <a:rPr lang="es-ES" dirty="0"/>
              <a:t>La negativa al cumplimiento de esta obligación </a:t>
            </a:r>
            <a:r>
              <a:rPr lang="es-ES" i="1" dirty="0"/>
              <a:t>(colaboración) </a:t>
            </a:r>
            <a:r>
              <a:rPr lang="es-ES" dirty="0"/>
              <a:t>se considerará resistencia, excusa, obstrucción o negativa a los efectos previstos en el artículo 37 de esta Ley </a:t>
            </a:r>
            <a:r>
              <a:rPr lang="es-ES" i="1" dirty="0"/>
              <a:t>(reintegro)</a:t>
            </a:r>
            <a:r>
              <a:rPr lang="es-ES" dirty="0"/>
              <a:t>, sin perjuicio de las sanciones que, en su caso, pudieran corresponder.</a:t>
            </a:r>
          </a:p>
        </p:txBody>
      </p:sp>
      <p:pic>
        <p:nvPicPr>
          <p:cNvPr id="4" name="Imagen 3">
            <a:extLst>
              <a:ext uri="{FF2B5EF4-FFF2-40B4-BE49-F238E27FC236}">
                <a16:creationId xmlns="" xmlns:a16="http://schemas.microsoft.com/office/drawing/2014/main" id="{73BCD76B-1B4A-DB49-8A78-CE3B7004E095}"/>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BC1248B0-C342-5F43-B891-FD29CC82DE8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7863192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a:t>FACULTADES DEL PERSONAL CONTROLADOR</a:t>
            </a:r>
          </a:p>
        </p:txBody>
      </p:sp>
      <p:sp>
        <p:nvSpPr>
          <p:cNvPr id="3" name="2 Marcador de contenido"/>
          <p:cNvSpPr>
            <a:spLocks noGrp="1"/>
          </p:cNvSpPr>
          <p:nvPr>
            <p:ph idx="1"/>
          </p:nvPr>
        </p:nvSpPr>
        <p:spPr/>
        <p:txBody>
          <a:bodyPr/>
          <a:lstStyle/>
          <a:p>
            <a:r>
              <a:rPr lang="es-ES" dirty="0">
                <a:latin typeface="Calibri" pitchFamily="34" charset="0"/>
              </a:rPr>
              <a:t>Los funcionarios de la Intervención </a:t>
            </a:r>
            <a:r>
              <a:rPr lang="es-ES" dirty="0" smtClean="0">
                <a:latin typeface="Calibri" pitchFamily="34" charset="0"/>
              </a:rPr>
              <a:t>General, </a:t>
            </a:r>
            <a:r>
              <a:rPr lang="es-ES" dirty="0">
                <a:latin typeface="Calibri" pitchFamily="34" charset="0"/>
              </a:rPr>
              <a:t>en el ejercicio de las funciones de control financiero de subvenciones, serán considerados </a:t>
            </a:r>
            <a:r>
              <a:rPr lang="es-ES" u="sng" dirty="0">
                <a:latin typeface="Calibri" pitchFamily="34" charset="0"/>
              </a:rPr>
              <a:t>agentes de la autoridad</a:t>
            </a:r>
          </a:p>
          <a:p>
            <a:pPr marL="0" indent="0">
              <a:buNone/>
            </a:pPr>
            <a:endParaRPr lang="es-ES" dirty="0">
              <a:latin typeface="Calibri" pitchFamily="34" charset="0"/>
            </a:endParaRPr>
          </a:p>
          <a:p>
            <a:pPr marL="0" lvl="0" indent="0" algn="just" eaLnBrk="1" hangingPunct="1">
              <a:spcBef>
                <a:spcPct val="0"/>
              </a:spcBef>
              <a:buClrTx/>
              <a:buNone/>
            </a:pPr>
            <a:r>
              <a:rPr lang="es-ES" dirty="0">
                <a:latin typeface="Calibri" pitchFamily="34" charset="0"/>
              </a:rPr>
              <a:t>  1)</a:t>
            </a:r>
            <a:r>
              <a:rPr lang="es-ES" sz="1800" i="1" kern="1200" dirty="0">
                <a:solidFill>
                  <a:prstClr val="black"/>
                </a:solidFill>
                <a:latin typeface="Times New Roman" pitchFamily="18" charset="0"/>
                <a:cs typeface="Arial" charset="0"/>
              </a:rPr>
              <a:t> </a:t>
            </a:r>
            <a:r>
              <a:rPr lang="es-ES" sz="1800" u="sng" kern="1200" dirty="0">
                <a:solidFill>
                  <a:prstClr val="black"/>
                </a:solidFill>
                <a:latin typeface="Times New Roman" pitchFamily="18" charset="0"/>
                <a:cs typeface="Arial" charset="0"/>
              </a:rPr>
              <a:t>Obligación de colaboración de los responsables públicos</a:t>
            </a:r>
            <a:r>
              <a:rPr lang="es-ES" sz="1800" b="0" kern="1200" dirty="0">
                <a:solidFill>
                  <a:prstClr val="black"/>
                </a:solidFill>
                <a:latin typeface="Times New Roman" pitchFamily="18" charset="0"/>
                <a:cs typeface="Arial" charset="0"/>
              </a:rPr>
              <a:t>:</a:t>
            </a:r>
          </a:p>
          <a:p>
            <a:pPr marL="0" lvl="0" indent="0" algn="just" eaLnBrk="1" hangingPunct="1">
              <a:spcBef>
                <a:spcPct val="0"/>
              </a:spcBef>
              <a:buClrTx/>
              <a:buNone/>
            </a:pPr>
            <a:r>
              <a:rPr lang="es-ES" sz="1800" b="0" kern="1200" dirty="0">
                <a:solidFill>
                  <a:prstClr val="black"/>
                </a:solidFill>
                <a:latin typeface="Times New Roman" pitchFamily="18" charset="0"/>
                <a:cs typeface="Arial" charset="0"/>
              </a:rPr>
              <a:t>	- Puesta a disposición de antecedentes</a:t>
            </a:r>
          </a:p>
          <a:p>
            <a:pPr marL="0" lvl="0" indent="0" algn="just" eaLnBrk="1" hangingPunct="1">
              <a:spcBef>
                <a:spcPct val="0"/>
              </a:spcBef>
              <a:buClrTx/>
              <a:buNone/>
            </a:pPr>
            <a:r>
              <a:rPr lang="es-ES" sz="1800" b="0" kern="1200" dirty="0">
                <a:solidFill>
                  <a:prstClr val="black"/>
                </a:solidFill>
                <a:latin typeface="Times New Roman" pitchFamily="18" charset="0"/>
                <a:cs typeface="Arial" charset="0"/>
              </a:rPr>
              <a:t>	- Emisión de informes y realización de comprobaciones periciales</a:t>
            </a:r>
          </a:p>
          <a:p>
            <a:pPr marL="0" lvl="0" indent="0" algn="just" eaLnBrk="1" hangingPunct="1">
              <a:spcBef>
                <a:spcPct val="0"/>
              </a:spcBef>
              <a:buClrTx/>
              <a:buNone/>
            </a:pPr>
            <a:endParaRPr lang="es-ES" sz="1800" b="0" kern="1200" dirty="0">
              <a:solidFill>
                <a:prstClr val="black"/>
              </a:solidFill>
              <a:latin typeface="Times New Roman" pitchFamily="18" charset="0"/>
              <a:cs typeface="Arial" charset="0"/>
            </a:endParaRPr>
          </a:p>
          <a:p>
            <a:pPr marL="0" lvl="0" indent="0" algn="just" eaLnBrk="1" hangingPunct="1">
              <a:spcBef>
                <a:spcPct val="0"/>
              </a:spcBef>
              <a:buClrTx/>
              <a:buNone/>
            </a:pPr>
            <a:r>
              <a:rPr lang="es-ES" dirty="0"/>
              <a:t> </a:t>
            </a:r>
            <a:r>
              <a:rPr lang="es-ES" dirty="0">
                <a:solidFill>
                  <a:srgbClr val="000000"/>
                </a:solidFill>
                <a:latin typeface="Calibri" pitchFamily="34" charset="0"/>
              </a:rPr>
              <a:t>2)</a:t>
            </a:r>
            <a:r>
              <a:rPr lang="es-ES" sz="1800" i="1" kern="1200" dirty="0">
                <a:solidFill>
                  <a:prstClr val="black"/>
                </a:solidFill>
                <a:latin typeface="Times New Roman" pitchFamily="18" charset="0"/>
                <a:cs typeface="Arial" charset="0"/>
              </a:rPr>
              <a:t> </a:t>
            </a:r>
            <a:r>
              <a:rPr lang="es-ES" sz="1800" u="sng" kern="1200" dirty="0">
                <a:solidFill>
                  <a:prstClr val="black"/>
                </a:solidFill>
                <a:latin typeface="Times New Roman" pitchFamily="18" charset="0"/>
                <a:cs typeface="Arial" charset="0"/>
              </a:rPr>
              <a:t>Obligación de colaboración de JUZGADOS Y TRIBUNALES</a:t>
            </a:r>
            <a:endParaRPr lang="es-ES" sz="1800" b="0" kern="1200" dirty="0">
              <a:solidFill>
                <a:prstClr val="black"/>
              </a:solidFill>
              <a:latin typeface="Times New Roman" pitchFamily="18" charset="0"/>
              <a:cs typeface="Arial" charset="0"/>
            </a:endParaRPr>
          </a:p>
          <a:p>
            <a:pPr marL="0" lvl="0" indent="0" algn="just" eaLnBrk="1" hangingPunct="1">
              <a:spcBef>
                <a:spcPct val="0"/>
              </a:spcBef>
              <a:buClrTx/>
              <a:buNone/>
            </a:pPr>
            <a:endParaRPr lang="es-ES" sz="1800" b="0" kern="1200" dirty="0">
              <a:solidFill>
                <a:prstClr val="black"/>
              </a:solidFill>
              <a:latin typeface="Times New Roman" pitchFamily="18" charset="0"/>
              <a:cs typeface="Arial" charset="0"/>
            </a:endParaRPr>
          </a:p>
          <a:p>
            <a:pPr marL="0" lvl="0" indent="0" algn="just" eaLnBrk="1" hangingPunct="1">
              <a:spcBef>
                <a:spcPct val="0"/>
              </a:spcBef>
              <a:buClrTx/>
              <a:buNone/>
            </a:pPr>
            <a:r>
              <a:rPr lang="es-ES" dirty="0">
                <a:solidFill>
                  <a:srgbClr val="000000"/>
                </a:solidFill>
                <a:latin typeface="Calibri" pitchFamily="34" charset="0"/>
              </a:rPr>
              <a:t> 3)</a:t>
            </a:r>
            <a:r>
              <a:rPr lang="es-ES" sz="1800" i="1" kern="1200" dirty="0">
                <a:solidFill>
                  <a:prstClr val="black"/>
                </a:solidFill>
                <a:latin typeface="Times New Roman" pitchFamily="18" charset="0"/>
                <a:cs typeface="Arial" charset="0"/>
              </a:rPr>
              <a:t> </a:t>
            </a:r>
            <a:r>
              <a:rPr lang="es-ES" sz="1800" u="sng" kern="1200" dirty="0">
                <a:solidFill>
                  <a:prstClr val="black"/>
                </a:solidFill>
                <a:latin typeface="Times New Roman" pitchFamily="18" charset="0"/>
                <a:cs typeface="Arial" charset="0"/>
              </a:rPr>
              <a:t>Asistencia del Servicio Jurídico del Estado.</a:t>
            </a:r>
            <a:endParaRPr lang="es-ES" sz="1800" b="0" kern="1200" dirty="0">
              <a:solidFill>
                <a:prstClr val="black"/>
              </a:solidFill>
              <a:latin typeface="Times New Roman" pitchFamily="18" charset="0"/>
              <a:cs typeface="Arial" charset="0"/>
            </a:endParaRPr>
          </a:p>
          <a:p>
            <a:pPr marL="0" lvl="0" indent="0" algn="just" eaLnBrk="1" hangingPunct="1">
              <a:spcBef>
                <a:spcPct val="0"/>
              </a:spcBef>
              <a:buClrTx/>
              <a:buNone/>
            </a:pPr>
            <a:endParaRPr lang="es-ES" sz="1800" b="0" kern="1200" dirty="0">
              <a:solidFill>
                <a:prstClr val="black"/>
              </a:solidFill>
              <a:latin typeface="Times New Roman" pitchFamily="18" charset="0"/>
              <a:cs typeface="Arial" charset="0"/>
            </a:endParaRPr>
          </a:p>
          <a:p>
            <a:pPr marL="0" lvl="0" indent="0" algn="just" eaLnBrk="1" hangingPunct="1">
              <a:spcBef>
                <a:spcPct val="0"/>
              </a:spcBef>
              <a:buClrTx/>
              <a:buNone/>
            </a:pPr>
            <a:endParaRPr lang="es-ES" dirty="0"/>
          </a:p>
        </p:txBody>
      </p:sp>
      <p:pic>
        <p:nvPicPr>
          <p:cNvPr id="4" name="Imagen 3">
            <a:extLst>
              <a:ext uri="{FF2B5EF4-FFF2-40B4-BE49-F238E27FC236}">
                <a16:creationId xmlns="" xmlns:a16="http://schemas.microsoft.com/office/drawing/2014/main" id="{B7C6BE9D-D3F2-6047-81B1-B1A150BC9B77}"/>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F54FD639-023E-784C-B83D-7DC6BD29ABC3}"/>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861896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t>DEBERES DEL PERSONAL CONTROLADOR</a:t>
            </a:r>
            <a:endParaRPr lang="es-ES" dirty="0"/>
          </a:p>
        </p:txBody>
      </p:sp>
      <p:sp>
        <p:nvSpPr>
          <p:cNvPr id="3" name="2 Marcador de contenido"/>
          <p:cNvSpPr>
            <a:spLocks noGrp="1"/>
          </p:cNvSpPr>
          <p:nvPr>
            <p:ph idx="1"/>
          </p:nvPr>
        </p:nvSpPr>
        <p:spPr/>
        <p:txBody>
          <a:bodyPr/>
          <a:lstStyle/>
          <a:p>
            <a:endParaRPr lang="es-ES" dirty="0"/>
          </a:p>
          <a:p>
            <a:r>
              <a:rPr lang="es-ES" dirty="0"/>
              <a:t>CONFIDENCIALIDAD Y SECRETO RESPECTO DE LOS ASUNTOS QUE CONOZCA POR RAZÓN DE SU TRABAJO</a:t>
            </a:r>
          </a:p>
          <a:p>
            <a:pPr marL="0" indent="0">
              <a:buNone/>
            </a:pPr>
            <a:endParaRPr lang="es-ES" dirty="0"/>
          </a:p>
          <a:p>
            <a:r>
              <a:rPr lang="es-ES" sz="2400" dirty="0"/>
              <a:t>Si los hechos acreditados en el expediente pudieran ser susceptibles de constituir una infracción administrativa o de responsabilidades contables o penales, lo deberá poner en conocimiento de la Intervención General de la Administración del Estado</a:t>
            </a:r>
          </a:p>
          <a:p>
            <a:endParaRPr lang="es-ES" dirty="0"/>
          </a:p>
        </p:txBody>
      </p:sp>
      <p:pic>
        <p:nvPicPr>
          <p:cNvPr id="4" name="Imagen 3">
            <a:extLst>
              <a:ext uri="{FF2B5EF4-FFF2-40B4-BE49-F238E27FC236}">
                <a16:creationId xmlns="" xmlns:a16="http://schemas.microsoft.com/office/drawing/2014/main" id="{06A12C02-B8A6-A145-9D8B-F4FBB4463737}"/>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573D2DF8-A14A-D54C-B426-0416D6771830}"/>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3125775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a:t>PROCEDIMIENTO DE CONTROL</a:t>
            </a:r>
          </a:p>
        </p:txBody>
      </p:sp>
      <p:sp>
        <p:nvSpPr>
          <p:cNvPr id="3" name="2 Marcador de contenido"/>
          <p:cNvSpPr>
            <a:spLocks noGrp="1"/>
          </p:cNvSpPr>
          <p:nvPr>
            <p:ph idx="1"/>
          </p:nvPr>
        </p:nvSpPr>
        <p:spPr/>
        <p:txBody>
          <a:bodyPr/>
          <a:lstStyle/>
          <a:p>
            <a:endParaRPr lang="es-ES" sz="2000" dirty="0" smtClean="0"/>
          </a:p>
          <a:p>
            <a:r>
              <a:rPr lang="es-ES" sz="2000" dirty="0" smtClean="0"/>
              <a:t>1</a:t>
            </a:r>
            <a:r>
              <a:rPr lang="es-ES" sz="2000" dirty="0"/>
              <a:t>) Adecuación al Plan Anual de Auditorías y sus modificaciones</a:t>
            </a:r>
          </a:p>
          <a:p>
            <a:pPr marL="0" indent="0">
              <a:buNone/>
            </a:pPr>
            <a:endParaRPr lang="es-ES" sz="2000" dirty="0"/>
          </a:p>
          <a:p>
            <a:r>
              <a:rPr lang="es-ES" sz="2000" dirty="0"/>
              <a:t>2) Inicio: </a:t>
            </a:r>
            <a:r>
              <a:rPr lang="es-ES" sz="2000" dirty="0" smtClean="0"/>
              <a:t>notificación</a:t>
            </a:r>
          </a:p>
          <a:p>
            <a:pPr marL="0" indent="0">
              <a:buNone/>
            </a:pPr>
            <a:endParaRPr lang="es-ES" sz="2000" dirty="0"/>
          </a:p>
          <a:p>
            <a:r>
              <a:rPr lang="es-ES" sz="2000" dirty="0"/>
              <a:t>3</a:t>
            </a:r>
            <a:r>
              <a:rPr lang="es-ES" sz="2000" dirty="0" smtClean="0"/>
              <a:t>) </a:t>
            </a:r>
            <a:r>
              <a:rPr lang="es-ES" sz="2000" dirty="0"/>
              <a:t>EFECTOS:</a:t>
            </a:r>
          </a:p>
          <a:p>
            <a:pPr marL="400050" lvl="1" indent="0">
              <a:buNone/>
            </a:pPr>
            <a:r>
              <a:rPr lang="es-ES" sz="2000" dirty="0"/>
              <a:t>-Interrumpe plazo de prescripción para reconocer el reintegro pero no el plazo de prescripción de infracciones y sanciones</a:t>
            </a:r>
          </a:p>
          <a:p>
            <a:pPr marL="400050" lvl="1" indent="0">
              <a:buNone/>
            </a:pPr>
            <a:r>
              <a:rPr lang="es-ES" sz="2000" dirty="0"/>
              <a:t>-Inicio plazo 12 meses del control.</a:t>
            </a:r>
          </a:p>
        </p:txBody>
      </p:sp>
      <p:pic>
        <p:nvPicPr>
          <p:cNvPr id="4" name="Imagen 3">
            <a:extLst>
              <a:ext uri="{FF2B5EF4-FFF2-40B4-BE49-F238E27FC236}">
                <a16:creationId xmlns="" xmlns:a16="http://schemas.microsoft.com/office/drawing/2014/main" id="{85423938-3FDA-3447-A626-0DEEAE12DE7D}"/>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9B094B22-F726-6C40-8915-04DBCECA7781}"/>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4713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bwMode="auto">
          <a:xfrm>
            <a:off x="179512" y="476672"/>
            <a:ext cx="576064" cy="864096"/>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pic>
        <p:nvPicPr>
          <p:cNvPr id="5" name="Imagen 4">
            <a:extLst>
              <a:ext uri="{FF2B5EF4-FFF2-40B4-BE49-F238E27FC236}">
                <a16:creationId xmlns="" xmlns:a16="http://schemas.microsoft.com/office/drawing/2014/main" id="{0FEC5293-1550-5348-9F0E-C28803D7931E}"/>
              </a:ext>
            </a:extLst>
          </p:cNvPr>
          <p:cNvPicPr>
            <a:picLocks noChangeAspect="1"/>
          </p:cNvPicPr>
          <p:nvPr/>
        </p:nvPicPr>
        <p:blipFill>
          <a:blip r:embed="rId2"/>
          <a:stretch>
            <a:fillRect/>
          </a:stretch>
        </p:blipFill>
        <p:spPr>
          <a:xfrm>
            <a:off x="0" y="0"/>
            <a:ext cx="936000" cy="459206"/>
          </a:xfrm>
          <a:prstGeom prst="rect">
            <a:avLst/>
          </a:prstGeom>
        </p:spPr>
      </p:pic>
      <p:sp>
        <p:nvSpPr>
          <p:cNvPr id="7" name="CuadroTexto 6"/>
          <p:cNvSpPr txBox="1"/>
          <p:nvPr/>
        </p:nvSpPr>
        <p:spPr>
          <a:xfrm>
            <a:off x="1475656" y="1412776"/>
            <a:ext cx="7200800" cy="3990836"/>
          </a:xfrm>
          <a:prstGeom prst="rect">
            <a:avLst/>
          </a:prstGeom>
          <a:noFill/>
        </p:spPr>
        <p:txBody>
          <a:bodyPr wrap="square" rtlCol="0">
            <a:spAutoFit/>
          </a:bodyPr>
          <a:lstStyle/>
          <a:p>
            <a:endParaRPr lang="es-ES" sz="4000" dirty="0"/>
          </a:p>
          <a:p>
            <a:pPr marL="228600" lvl="0" indent="-228600">
              <a:lnSpc>
                <a:spcPct val="90000"/>
              </a:lnSpc>
              <a:spcBef>
                <a:spcPts val="1000"/>
              </a:spcBef>
              <a:buFont typeface="Arial" panose="020B0604020202020204" pitchFamily="34" charset="0"/>
              <a:buChar char="•"/>
            </a:pPr>
            <a:r>
              <a:rPr lang="es-ES" sz="4000" dirty="0" smtClean="0"/>
              <a:t>CONTROL FINANCIERO PERMANENTE </a:t>
            </a:r>
          </a:p>
          <a:p>
            <a:pPr lvl="0">
              <a:lnSpc>
                <a:spcPct val="90000"/>
              </a:lnSpc>
              <a:spcBef>
                <a:spcPts val="1000"/>
              </a:spcBef>
            </a:pPr>
            <a:endParaRPr lang="es-ES" sz="4000" dirty="0" smtClean="0"/>
          </a:p>
          <a:p>
            <a:pPr marL="228600" lvl="0" indent="-228600">
              <a:lnSpc>
                <a:spcPct val="90000"/>
              </a:lnSpc>
              <a:spcBef>
                <a:spcPts val="1000"/>
              </a:spcBef>
              <a:buFont typeface="Arial" panose="020B0604020202020204" pitchFamily="34" charset="0"/>
              <a:buChar char="•"/>
            </a:pPr>
            <a:r>
              <a:rPr lang="es-ES" sz="4000" dirty="0" smtClean="0"/>
              <a:t>AUDITORÍA PÚBLICA</a:t>
            </a:r>
          </a:p>
          <a:p>
            <a:pPr lvl="0">
              <a:lnSpc>
                <a:spcPct val="90000"/>
              </a:lnSpc>
              <a:spcBef>
                <a:spcPts val="1000"/>
              </a:spcBef>
            </a:pPr>
            <a:endParaRPr lang="es-ES" sz="4000" dirty="0"/>
          </a:p>
        </p:txBody>
      </p:sp>
      <p:sp>
        <p:nvSpPr>
          <p:cNvPr id="9" name="Título 1"/>
          <p:cNvSpPr txBox="1">
            <a:spLocks/>
          </p:cNvSpPr>
          <p:nvPr/>
        </p:nvSpPr>
        <p:spPr bwMode="auto">
          <a:xfrm>
            <a:off x="1115616" y="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000" b="1">
                <a:solidFill>
                  <a:schemeClr val="bg1"/>
                </a:solidFill>
                <a:latin typeface="+mj-lt"/>
                <a:ea typeface="+mj-ea"/>
                <a:cs typeface="+mj-cs"/>
              </a:defRPr>
            </a:lvl1pPr>
            <a:lvl2pPr algn="l" rtl="0" eaLnBrk="0" fontAlgn="base" hangingPunct="0">
              <a:spcBef>
                <a:spcPct val="0"/>
              </a:spcBef>
              <a:spcAft>
                <a:spcPct val="0"/>
              </a:spcAft>
              <a:defRPr sz="4000" b="1">
                <a:solidFill>
                  <a:schemeClr val="bg1"/>
                </a:solidFill>
                <a:latin typeface="Book Antiqua" pitchFamily="18" charset="0"/>
              </a:defRPr>
            </a:lvl2pPr>
            <a:lvl3pPr algn="l" rtl="0" eaLnBrk="0" fontAlgn="base" hangingPunct="0">
              <a:spcBef>
                <a:spcPct val="0"/>
              </a:spcBef>
              <a:spcAft>
                <a:spcPct val="0"/>
              </a:spcAft>
              <a:defRPr sz="4000" b="1">
                <a:solidFill>
                  <a:schemeClr val="bg1"/>
                </a:solidFill>
                <a:latin typeface="Book Antiqua" pitchFamily="18" charset="0"/>
              </a:defRPr>
            </a:lvl3pPr>
            <a:lvl4pPr algn="l" rtl="0" eaLnBrk="0" fontAlgn="base" hangingPunct="0">
              <a:spcBef>
                <a:spcPct val="0"/>
              </a:spcBef>
              <a:spcAft>
                <a:spcPct val="0"/>
              </a:spcAft>
              <a:defRPr sz="4000" b="1">
                <a:solidFill>
                  <a:schemeClr val="bg1"/>
                </a:solidFill>
                <a:latin typeface="Book Antiqua" pitchFamily="18" charset="0"/>
              </a:defRPr>
            </a:lvl4pPr>
            <a:lvl5pPr algn="l" rtl="0" eaLnBrk="0" fontAlgn="base" hangingPunct="0">
              <a:spcBef>
                <a:spcPct val="0"/>
              </a:spcBef>
              <a:spcAft>
                <a:spcPct val="0"/>
              </a:spcAft>
              <a:defRPr sz="4000" b="1">
                <a:solidFill>
                  <a:schemeClr val="bg1"/>
                </a:solidFill>
                <a:latin typeface="Book Antiqua" pitchFamily="18" charset="0"/>
              </a:defRPr>
            </a:lvl5pPr>
            <a:lvl6pPr marL="457200" algn="l" rtl="0" fontAlgn="base">
              <a:spcBef>
                <a:spcPct val="0"/>
              </a:spcBef>
              <a:spcAft>
                <a:spcPct val="0"/>
              </a:spcAft>
              <a:defRPr sz="4000" b="1">
                <a:solidFill>
                  <a:schemeClr val="bg1"/>
                </a:solidFill>
                <a:latin typeface="Book Antiqua" pitchFamily="18" charset="0"/>
              </a:defRPr>
            </a:lvl6pPr>
            <a:lvl7pPr marL="914400" algn="l" rtl="0" fontAlgn="base">
              <a:spcBef>
                <a:spcPct val="0"/>
              </a:spcBef>
              <a:spcAft>
                <a:spcPct val="0"/>
              </a:spcAft>
              <a:defRPr sz="4000" b="1">
                <a:solidFill>
                  <a:schemeClr val="bg1"/>
                </a:solidFill>
                <a:latin typeface="Book Antiqua" pitchFamily="18" charset="0"/>
              </a:defRPr>
            </a:lvl7pPr>
            <a:lvl8pPr marL="1371600" algn="l" rtl="0" fontAlgn="base">
              <a:spcBef>
                <a:spcPct val="0"/>
              </a:spcBef>
              <a:spcAft>
                <a:spcPct val="0"/>
              </a:spcAft>
              <a:defRPr sz="4000" b="1">
                <a:solidFill>
                  <a:schemeClr val="bg1"/>
                </a:solidFill>
                <a:latin typeface="Book Antiqua" pitchFamily="18" charset="0"/>
              </a:defRPr>
            </a:lvl8pPr>
            <a:lvl9pPr marL="1828800" algn="l" rtl="0" fontAlgn="base">
              <a:spcBef>
                <a:spcPct val="0"/>
              </a:spcBef>
              <a:spcAft>
                <a:spcPct val="0"/>
              </a:spcAft>
              <a:defRPr sz="4000" b="1">
                <a:solidFill>
                  <a:schemeClr val="bg1"/>
                </a:solidFill>
                <a:latin typeface="Book Antiqua" pitchFamily="18" charset="0"/>
              </a:defRPr>
            </a:lvl9pPr>
          </a:lstStyle>
          <a:p>
            <a:r>
              <a:rPr lang="es-ES" sz="3200" kern="0" dirty="0" smtClean="0"/>
              <a:t>EL CONTROL FINANCIERO: MODALIDADES</a:t>
            </a:r>
            <a:endParaRPr lang="es-ES" sz="3200" kern="0" dirty="0"/>
          </a:p>
        </p:txBody>
      </p:sp>
    </p:spTree>
    <p:extLst>
      <p:ext uri="{BB962C8B-B14F-4D97-AF65-F5344CB8AC3E}">
        <p14:creationId xmlns:p14="http://schemas.microsoft.com/office/powerpoint/2010/main" val="15823880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a:solidFill>
                  <a:srgbClr val="FFFFFF"/>
                </a:solidFill>
              </a:rPr>
              <a:t>PROCEDIMIENTO DE CONTROL</a:t>
            </a:r>
            <a:endParaRPr lang="es-ES" dirty="0"/>
          </a:p>
        </p:txBody>
      </p:sp>
      <p:sp>
        <p:nvSpPr>
          <p:cNvPr id="3" name="2 Marcador de contenido"/>
          <p:cNvSpPr>
            <a:spLocks noGrp="1"/>
          </p:cNvSpPr>
          <p:nvPr>
            <p:ph idx="1"/>
          </p:nvPr>
        </p:nvSpPr>
        <p:spPr/>
        <p:txBody>
          <a:bodyPr/>
          <a:lstStyle/>
          <a:p>
            <a:r>
              <a:rPr lang="es-ES" sz="1800" dirty="0"/>
              <a:t>Las actuaciones de control financiero sobre beneficiarios y, en su caso, entidades colaboradoras finalizarán con la emisión de los correspondientes informes</a:t>
            </a:r>
          </a:p>
          <a:p>
            <a:pPr marL="0" indent="0">
              <a:buNone/>
            </a:pPr>
            <a:endParaRPr lang="es-ES" sz="1800" dirty="0"/>
          </a:p>
          <a:p>
            <a:pPr algn="just" eaLnBrk="1" hangingPunct="1"/>
            <a:r>
              <a:rPr lang="es-ES" sz="1800" dirty="0"/>
              <a:t>Las actuaciones de control financiero sobre beneficiarios y, en su caso, entidades colaboradoras, deberán concluir en el plazo máximo de 12 meses a contar desde la fecha de notificación a aquéllos del inicio de las mismas:</a:t>
            </a:r>
          </a:p>
          <a:p>
            <a:pPr marL="0" indent="0" algn="just" eaLnBrk="1" hangingPunct="1">
              <a:buNone/>
            </a:pPr>
            <a:endParaRPr lang="es-ES" sz="1800" dirty="0"/>
          </a:p>
          <a:p>
            <a:pPr marL="0" indent="0" algn="just" eaLnBrk="1" hangingPunct="1">
              <a:buNone/>
            </a:pPr>
            <a:r>
              <a:rPr lang="es-ES" sz="1800" dirty="0"/>
              <a:t>       -Terminación por la emisión del informe. </a:t>
            </a:r>
          </a:p>
          <a:p>
            <a:pPr marL="0" indent="0" algn="just" eaLnBrk="1" hangingPunct="1">
              <a:buNone/>
            </a:pPr>
            <a:r>
              <a:rPr lang="es-ES" sz="1800" dirty="0"/>
              <a:t>       -No cómputo de las dilaciones imputables al sujeto</a:t>
            </a:r>
          </a:p>
          <a:p>
            <a:pPr marL="0" indent="0" algn="just" eaLnBrk="1" hangingPunct="1">
              <a:buNone/>
            </a:pPr>
            <a:r>
              <a:rPr lang="es-ES" sz="1800" dirty="0"/>
              <a:t>        controlado, ni los periodos de suspensión previstos en los</a:t>
            </a:r>
          </a:p>
          <a:p>
            <a:pPr marL="0" indent="0" algn="just" eaLnBrk="1" hangingPunct="1">
              <a:buNone/>
            </a:pPr>
            <a:r>
              <a:rPr lang="es-ES" sz="1800" dirty="0"/>
              <a:t>        </a:t>
            </a:r>
            <a:r>
              <a:rPr lang="es-ES" sz="1800" dirty="0" err="1"/>
              <a:t>aptdos</a:t>
            </a:r>
            <a:r>
              <a:rPr lang="es-ES" sz="1800" dirty="0"/>
              <a:t>. 3 y 4 del Art. 49 LGS o las interrupciones justificadas</a:t>
            </a:r>
            <a:r>
              <a:rPr lang="es-ES" sz="1800" dirty="0" smtClean="0"/>
              <a:t>.</a:t>
            </a:r>
          </a:p>
          <a:p>
            <a:pPr marL="0" indent="0" algn="just" eaLnBrk="1" hangingPunct="1">
              <a:buNone/>
            </a:pPr>
            <a:endParaRPr lang="es-ES" sz="1800" dirty="0"/>
          </a:p>
          <a:p>
            <a:r>
              <a:rPr lang="es-ES" sz="1800" dirty="0" smtClean="0"/>
              <a:t>Riesgo de caducidad del procedimiento.</a:t>
            </a:r>
            <a:endParaRPr lang="es-ES" sz="1800" dirty="0"/>
          </a:p>
        </p:txBody>
      </p:sp>
      <p:pic>
        <p:nvPicPr>
          <p:cNvPr id="4" name="Imagen 3">
            <a:extLst>
              <a:ext uri="{FF2B5EF4-FFF2-40B4-BE49-F238E27FC236}">
                <a16:creationId xmlns="" xmlns:a16="http://schemas.microsoft.com/office/drawing/2014/main" id="{51701C2C-9667-F640-AD34-5FAC67F986D0}"/>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51D1FE11-A39D-9848-892A-015992DBCF9E}"/>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1476539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solidFill>
                  <a:srgbClr val="FFFFFF"/>
                </a:solidFill>
              </a:rPr>
              <a:t>FINAL DEL PROCEDIMIENTO </a:t>
            </a:r>
            <a:r>
              <a:rPr lang="es-ES" sz="3600" dirty="0">
                <a:solidFill>
                  <a:srgbClr val="FFFFFF"/>
                </a:solidFill>
              </a:rPr>
              <a:t>DE CONTROL</a:t>
            </a:r>
            <a:endParaRPr lang="es-ES" dirty="0"/>
          </a:p>
        </p:txBody>
      </p:sp>
      <p:sp>
        <p:nvSpPr>
          <p:cNvPr id="3" name="2 Marcador de contenido"/>
          <p:cNvSpPr>
            <a:spLocks noGrp="1"/>
          </p:cNvSpPr>
          <p:nvPr>
            <p:ph idx="1"/>
          </p:nvPr>
        </p:nvSpPr>
        <p:spPr/>
        <p:txBody>
          <a:bodyPr/>
          <a:lstStyle/>
          <a:p>
            <a:endParaRPr lang="es-ES" sz="1800" dirty="0" smtClean="0"/>
          </a:p>
          <a:p>
            <a:r>
              <a:rPr lang="es-ES" dirty="0" smtClean="0"/>
              <a:t>Visita al beneficiario y en su caso, comprobación física de la actuación subvencionada.</a:t>
            </a:r>
          </a:p>
          <a:p>
            <a:r>
              <a:rPr lang="es-ES" dirty="0" smtClean="0"/>
              <a:t>Diligencia de constancia de hechos</a:t>
            </a:r>
          </a:p>
          <a:p>
            <a:r>
              <a:rPr lang="es-ES" dirty="0" smtClean="0"/>
              <a:t>Comunicación de la próxima conclusión del control.</a:t>
            </a:r>
          </a:p>
          <a:p>
            <a:r>
              <a:rPr lang="es-ES" dirty="0" smtClean="0"/>
              <a:t>Emisión del informe.</a:t>
            </a:r>
            <a:endParaRPr lang="es-ES" dirty="0"/>
          </a:p>
        </p:txBody>
      </p:sp>
      <p:pic>
        <p:nvPicPr>
          <p:cNvPr id="4" name="Imagen 3">
            <a:extLst>
              <a:ext uri="{FF2B5EF4-FFF2-40B4-BE49-F238E27FC236}">
                <a16:creationId xmlns="" xmlns:a16="http://schemas.microsoft.com/office/drawing/2014/main" id="{51701C2C-9667-F640-AD34-5FAC67F986D0}"/>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51D1FE11-A39D-9848-892A-015992DBCF9E}"/>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9662867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solidFill>
                  <a:srgbClr val="FFFFFF"/>
                </a:solidFill>
              </a:rPr>
              <a:t>INFORME DE CONTROL </a:t>
            </a:r>
            <a:r>
              <a:rPr lang="es-ES" sz="3600" dirty="0" err="1" smtClean="0">
                <a:solidFill>
                  <a:srgbClr val="FFFFFF"/>
                </a:solidFill>
              </a:rPr>
              <a:t>Fº</a:t>
            </a:r>
            <a:r>
              <a:rPr lang="es-ES" sz="3600" dirty="0" smtClean="0">
                <a:solidFill>
                  <a:srgbClr val="FFFFFF"/>
                </a:solidFill>
              </a:rPr>
              <a:t> SUBV</a:t>
            </a:r>
            <a:endParaRPr lang="es-ES" dirty="0"/>
          </a:p>
        </p:txBody>
      </p:sp>
      <p:sp>
        <p:nvSpPr>
          <p:cNvPr id="3" name="2 Marcador de contenido"/>
          <p:cNvSpPr>
            <a:spLocks noGrp="1"/>
          </p:cNvSpPr>
          <p:nvPr>
            <p:ph idx="1"/>
          </p:nvPr>
        </p:nvSpPr>
        <p:spPr/>
        <p:txBody>
          <a:bodyPr/>
          <a:lstStyle/>
          <a:p>
            <a:pPr eaLnBrk="1" hangingPunct="1"/>
            <a:r>
              <a:rPr lang="es-ES" dirty="0" smtClean="0"/>
              <a:t>ESTRUCTURA DEL INFORME:</a:t>
            </a:r>
            <a:endParaRPr lang="es-ES" dirty="0"/>
          </a:p>
          <a:p>
            <a:pPr marL="0" indent="0" eaLnBrk="1" hangingPunct="1">
              <a:buNone/>
            </a:pPr>
            <a:endParaRPr lang="es-ES" sz="1600" i="1" dirty="0"/>
          </a:p>
          <a:p>
            <a:pPr marL="0" indent="0" eaLnBrk="1" hangingPunct="1">
              <a:buNone/>
            </a:pPr>
            <a:r>
              <a:rPr lang="es-ES" sz="1600" i="1" dirty="0"/>
              <a:t>     </a:t>
            </a:r>
            <a:r>
              <a:rPr lang="es-ES" sz="1600" dirty="0"/>
              <a:t> -Introducción</a:t>
            </a:r>
          </a:p>
          <a:p>
            <a:pPr marL="400050" lvl="1" indent="0" eaLnBrk="1" hangingPunct="1">
              <a:buNone/>
            </a:pPr>
            <a:r>
              <a:rPr lang="es-ES" sz="1600" dirty="0"/>
              <a:t>-Régimen Jurídico</a:t>
            </a:r>
          </a:p>
          <a:p>
            <a:pPr marL="400050" lvl="1" indent="0" eaLnBrk="1" hangingPunct="1">
              <a:buNone/>
            </a:pPr>
            <a:r>
              <a:rPr lang="es-ES" sz="1600" dirty="0"/>
              <a:t>-Objeto y Alcance</a:t>
            </a:r>
          </a:p>
          <a:p>
            <a:pPr marL="400050" lvl="1" indent="0" eaLnBrk="1" hangingPunct="1">
              <a:buNone/>
            </a:pPr>
            <a:r>
              <a:rPr lang="es-ES" sz="1600" dirty="0"/>
              <a:t>-Resultados del </a:t>
            </a:r>
            <a:r>
              <a:rPr lang="es-ES" sz="1600" dirty="0" smtClean="0"/>
              <a:t>trabajo: deficiencias que van a dar lugar a ajustes</a:t>
            </a:r>
            <a:endParaRPr lang="es-ES" sz="1600" dirty="0"/>
          </a:p>
          <a:p>
            <a:pPr marL="400050" lvl="1" indent="0" eaLnBrk="1" hangingPunct="1">
              <a:buNone/>
            </a:pPr>
            <a:r>
              <a:rPr lang="es-ES" sz="1600" dirty="0"/>
              <a:t>-Conclusiones</a:t>
            </a:r>
          </a:p>
          <a:p>
            <a:pPr eaLnBrk="1" hangingPunct="1"/>
            <a:endParaRPr lang="es-ES" dirty="0"/>
          </a:p>
          <a:p>
            <a:pPr eaLnBrk="1" hangingPunct="1"/>
            <a:r>
              <a:rPr lang="es-ES" dirty="0"/>
              <a:t>EFECTOS (Artículo 51 LGS):</a:t>
            </a:r>
          </a:p>
          <a:p>
            <a:pPr marL="400050" lvl="1" indent="0" algn="just" eaLnBrk="1" hangingPunct="1">
              <a:buNone/>
            </a:pPr>
            <a:endParaRPr lang="es-ES" sz="1200" dirty="0"/>
          </a:p>
          <a:p>
            <a:pPr marL="400050" lvl="1" indent="0" algn="just" eaLnBrk="1" hangingPunct="1">
              <a:buNone/>
            </a:pPr>
            <a:r>
              <a:rPr lang="es-ES" sz="1600" dirty="0"/>
              <a:t>Cuando en el informe emitido </a:t>
            </a:r>
            <a:r>
              <a:rPr lang="es-ES" sz="1600" dirty="0" smtClean="0"/>
              <a:t>se </a:t>
            </a:r>
            <a:r>
              <a:rPr lang="es-ES" sz="1600" dirty="0"/>
              <a:t>recoja la procedencia de reintegrar la totalidad o parte de la subvención, el órgano gestor deberá acordar, con base en el referido informe y en el plazo de un mes, el inicio del expediente de reintegro, notificándolo así al beneficiario o entidad colaboradora, que dispondrá de 15 días para alegar cuanto considere conveniente en su defensa.</a:t>
            </a:r>
          </a:p>
          <a:p>
            <a:endParaRPr lang="es-ES" dirty="0"/>
          </a:p>
        </p:txBody>
      </p:sp>
      <p:pic>
        <p:nvPicPr>
          <p:cNvPr id="4" name="Imagen 3">
            <a:extLst>
              <a:ext uri="{FF2B5EF4-FFF2-40B4-BE49-F238E27FC236}">
                <a16:creationId xmlns="" xmlns:a16="http://schemas.microsoft.com/office/drawing/2014/main" id="{9FDFC324-2BE0-624C-A90B-E3E1A160544C}"/>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674B4FDC-3D5D-1F4C-B058-E3B901412A7F}"/>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4194924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solidFill>
                  <a:srgbClr val="FFFFFF"/>
                </a:solidFill>
              </a:rPr>
              <a:t>CAUSAS DE REINTEGRO (Art.37)</a:t>
            </a:r>
            <a:endParaRPr lang="es-ES" dirty="0"/>
          </a:p>
        </p:txBody>
      </p:sp>
      <p:sp>
        <p:nvSpPr>
          <p:cNvPr id="3" name="2 Marcador de contenido"/>
          <p:cNvSpPr>
            <a:spLocks noGrp="1"/>
          </p:cNvSpPr>
          <p:nvPr>
            <p:ph idx="1"/>
          </p:nvPr>
        </p:nvSpPr>
        <p:spPr/>
        <p:txBody>
          <a:bodyPr/>
          <a:lstStyle/>
          <a:p>
            <a:pPr marL="0" indent="0" eaLnBrk="1" hangingPunct="1">
              <a:buNone/>
            </a:pPr>
            <a:endParaRPr lang="es-ES" sz="1600" i="1" dirty="0"/>
          </a:p>
          <a:p>
            <a:pPr eaLnBrk="1" hangingPunct="1"/>
            <a:r>
              <a:rPr lang="es-ES" sz="1600" dirty="0" smtClean="0"/>
              <a:t>Obtener </a:t>
            </a:r>
            <a:r>
              <a:rPr lang="es-ES" sz="1600" dirty="0"/>
              <a:t>la subvención falseando los requisitos u ocultando los que la hubieran impedido.</a:t>
            </a:r>
          </a:p>
          <a:p>
            <a:pPr eaLnBrk="1" hangingPunct="1"/>
            <a:r>
              <a:rPr lang="es-ES" sz="1600" u="sng" dirty="0"/>
              <a:t>Incumplir el objeto, actividad, proyecto que constituyen el objeto de la subvención</a:t>
            </a:r>
            <a:r>
              <a:rPr lang="es-ES" sz="1600" dirty="0"/>
              <a:t>.</a:t>
            </a:r>
          </a:p>
          <a:p>
            <a:pPr eaLnBrk="1" hangingPunct="1"/>
            <a:r>
              <a:rPr lang="es-ES" sz="1600" u="sng" dirty="0"/>
              <a:t>Incumplimiento de la obligación de </a:t>
            </a:r>
            <a:r>
              <a:rPr lang="es-ES" sz="1600" u="sng" dirty="0" smtClean="0"/>
              <a:t>justificar o justificación insuficiente.</a:t>
            </a:r>
            <a:endParaRPr lang="es-ES" sz="1600" u="sng" dirty="0"/>
          </a:p>
          <a:p>
            <a:pPr eaLnBrk="1" hangingPunct="1"/>
            <a:r>
              <a:rPr lang="es-ES" sz="1600" u="sng" dirty="0"/>
              <a:t>Falta de adopción de las medidas de difusión exigidas.</a:t>
            </a:r>
          </a:p>
          <a:p>
            <a:pPr eaLnBrk="1" hangingPunct="1"/>
            <a:r>
              <a:rPr lang="es-ES" sz="1600" dirty="0"/>
              <a:t>Resistencia al control o incumplimientos contables o documentales que imposibiliten verificar el empleo dado a los fondos.</a:t>
            </a:r>
          </a:p>
          <a:p>
            <a:pPr eaLnBrk="1" hangingPunct="1"/>
            <a:r>
              <a:rPr lang="es-ES" sz="1600" dirty="0"/>
              <a:t>Incumplimiento de las obligaciones impuestas y los compromisos asumidos.</a:t>
            </a:r>
          </a:p>
          <a:p>
            <a:pPr eaLnBrk="1" hangingPunct="1"/>
            <a:r>
              <a:rPr lang="es-ES" sz="1600" dirty="0"/>
              <a:t>Incumplimiento de las condiciones que afecten o se refieran al objeto de la subvención o que dificulten su control.</a:t>
            </a:r>
          </a:p>
          <a:p>
            <a:pPr eaLnBrk="1" hangingPunct="1"/>
            <a:r>
              <a:rPr lang="es-ES" sz="1600" dirty="0"/>
              <a:t>Decisión de la Comisión europea de incompatibilidad.</a:t>
            </a:r>
          </a:p>
          <a:p>
            <a:pPr eaLnBrk="1" hangingPunct="1"/>
            <a:r>
              <a:rPr lang="es-ES" sz="1600" u="sng" dirty="0"/>
              <a:t>Exceso de financiación de las actividades subvencionadas</a:t>
            </a:r>
            <a:r>
              <a:rPr lang="es-ES" sz="1600" dirty="0"/>
              <a:t>.</a:t>
            </a:r>
          </a:p>
          <a:p>
            <a:pPr eaLnBrk="1" hangingPunct="1"/>
            <a:r>
              <a:rPr lang="es-ES" sz="1600" dirty="0"/>
              <a:t>Otras previstas en las bases.</a:t>
            </a:r>
            <a:endParaRPr lang="es-ES" sz="1600" dirty="0" smtClean="0"/>
          </a:p>
          <a:p>
            <a:endParaRPr lang="es-ES" dirty="0"/>
          </a:p>
        </p:txBody>
      </p:sp>
      <p:pic>
        <p:nvPicPr>
          <p:cNvPr id="4" name="Imagen 3">
            <a:extLst>
              <a:ext uri="{FF2B5EF4-FFF2-40B4-BE49-F238E27FC236}">
                <a16:creationId xmlns="" xmlns:a16="http://schemas.microsoft.com/office/drawing/2014/main" id="{9FDFC324-2BE0-624C-A90B-E3E1A160544C}"/>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674B4FDC-3D5D-1F4C-B058-E3B901412A7F}"/>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9804295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solidFill>
                  <a:srgbClr val="FFFFFF"/>
                </a:solidFill>
              </a:rPr>
              <a:t>PROCEDIMIENTO DE REINTEGRO</a:t>
            </a:r>
            <a:endParaRPr lang="es-ES" dirty="0"/>
          </a:p>
        </p:txBody>
      </p:sp>
      <p:sp>
        <p:nvSpPr>
          <p:cNvPr id="3" name="2 Marcador de contenido"/>
          <p:cNvSpPr>
            <a:spLocks noGrp="1"/>
          </p:cNvSpPr>
          <p:nvPr>
            <p:ph idx="1"/>
          </p:nvPr>
        </p:nvSpPr>
        <p:spPr/>
        <p:txBody>
          <a:bodyPr/>
          <a:lstStyle/>
          <a:p>
            <a:pPr marL="0" indent="0" eaLnBrk="1" hangingPunct="1">
              <a:buNone/>
            </a:pPr>
            <a:endParaRPr lang="es-ES" sz="1600" i="1" dirty="0"/>
          </a:p>
          <a:p>
            <a:r>
              <a:rPr lang="es-ES" dirty="0" smtClean="0"/>
              <a:t>Procedimiento diferente al de control financiero. </a:t>
            </a:r>
          </a:p>
          <a:p>
            <a:r>
              <a:rPr lang="es-ES" dirty="0" smtClean="0"/>
              <a:t>El órgano concedente será el competente para exigir el reintegro de la subvención.</a:t>
            </a:r>
          </a:p>
          <a:p>
            <a:r>
              <a:rPr lang="es-ES" dirty="0" smtClean="0"/>
              <a:t>Interventor realizará un informe de reintegro en base a las alegaciones formuladas por el gestor y el beneficiario.</a:t>
            </a:r>
            <a:endParaRPr lang="es-ES" dirty="0"/>
          </a:p>
        </p:txBody>
      </p:sp>
      <p:pic>
        <p:nvPicPr>
          <p:cNvPr id="4" name="Imagen 3">
            <a:extLst>
              <a:ext uri="{FF2B5EF4-FFF2-40B4-BE49-F238E27FC236}">
                <a16:creationId xmlns="" xmlns:a16="http://schemas.microsoft.com/office/drawing/2014/main" id="{9FDFC324-2BE0-624C-A90B-E3E1A160544C}"/>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674B4FDC-3D5D-1F4C-B058-E3B901412A7F}"/>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4826978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Delito de fraude de subvenciones</a:t>
            </a:r>
          </a:p>
        </p:txBody>
      </p:sp>
      <p:sp>
        <p:nvSpPr>
          <p:cNvPr id="3" name="2 Marcador de contenido"/>
          <p:cNvSpPr>
            <a:spLocks noGrp="1"/>
          </p:cNvSpPr>
          <p:nvPr>
            <p:ph idx="1"/>
          </p:nvPr>
        </p:nvSpPr>
        <p:spPr/>
        <p:txBody>
          <a:bodyPr/>
          <a:lstStyle/>
          <a:p>
            <a:pPr eaLnBrk="1" hangingPunct="1">
              <a:lnSpc>
                <a:spcPct val="80000"/>
              </a:lnSpc>
            </a:pPr>
            <a:r>
              <a:rPr lang="es-ES" sz="1800" b="0" dirty="0">
                <a:solidFill>
                  <a:srgbClr val="CC3300"/>
                </a:solidFill>
                <a:cs typeface="Times New Roman" pitchFamily="18" charset="0"/>
              </a:rPr>
              <a:t>Se regula en el Código Penal. Art.308:</a:t>
            </a:r>
          </a:p>
          <a:p>
            <a:pPr marL="0" indent="0">
              <a:buNone/>
            </a:pPr>
            <a:endParaRPr lang="es-ES" sz="1400" dirty="0"/>
          </a:p>
          <a:p>
            <a:pPr marL="0" indent="0">
              <a:buNone/>
            </a:pPr>
            <a:r>
              <a:rPr lang="es-ES" sz="1400" dirty="0"/>
              <a:t>Subvenciones, desgravaciones o ayudas de las Administraciones públicas &gt;120.000 euros:</a:t>
            </a:r>
          </a:p>
          <a:p>
            <a:pPr marL="0" indent="0">
              <a:buNone/>
            </a:pPr>
            <a:r>
              <a:rPr lang="es-ES" sz="1400" dirty="0"/>
              <a:t>  -Falseando las condiciones requeridas para su concesión  </a:t>
            </a:r>
          </a:p>
          <a:p>
            <a:pPr marL="0" indent="0">
              <a:buNone/>
            </a:pPr>
            <a:r>
              <a:rPr lang="es-ES" sz="1400" dirty="0"/>
              <a:t>  -Ocultando las condiciones que la hubiesen impedido</a:t>
            </a:r>
          </a:p>
          <a:p>
            <a:pPr marL="0" indent="0">
              <a:buNone/>
            </a:pPr>
            <a:r>
              <a:rPr lang="es-ES" sz="1400" dirty="0"/>
              <a:t>  -O incumpla las condiciones establecidas alterando sustancialmente los fines para los que fue concedida.</a:t>
            </a:r>
          </a:p>
          <a:p>
            <a:pPr marL="0" indent="0">
              <a:buNone/>
            </a:pPr>
            <a:r>
              <a:rPr lang="es-ES" sz="1400" dirty="0"/>
              <a:t>Será castigado con la </a:t>
            </a:r>
            <a:r>
              <a:rPr lang="es-ES" sz="1400" u="sng" dirty="0"/>
              <a:t>pena de prisión de uno a cinco años </a:t>
            </a:r>
            <a:r>
              <a:rPr lang="es-ES" sz="1400" dirty="0"/>
              <a:t>y multa del </a:t>
            </a:r>
            <a:r>
              <a:rPr lang="es-ES" sz="1400" u="sng" dirty="0"/>
              <a:t>tanto al séxtuplo de su importe.</a:t>
            </a:r>
          </a:p>
          <a:p>
            <a:pPr marL="0" indent="0">
              <a:buNone/>
            </a:pPr>
            <a:r>
              <a:rPr lang="es-ES" sz="1400" dirty="0"/>
              <a:t> </a:t>
            </a:r>
          </a:p>
          <a:p>
            <a:pPr marL="0" indent="0">
              <a:buNone/>
            </a:pPr>
            <a:r>
              <a:rPr lang="es-ES" sz="1400" dirty="0"/>
              <a:t>Para la determinación de la cantidad defraudada se estará al </a:t>
            </a:r>
            <a:r>
              <a:rPr lang="es-ES" sz="1400" u="sng" dirty="0"/>
              <a:t>año natural </a:t>
            </a:r>
            <a:r>
              <a:rPr lang="es-ES" sz="1400" dirty="0"/>
              <a:t>y deberá tratarse de subvenciones obtenidas para el fomento de la misma actividad privada subvencionable, aunque procedan de </a:t>
            </a:r>
            <a:r>
              <a:rPr lang="es-ES" sz="1400" u="sng" dirty="0"/>
              <a:t>distintas Administraciones o entidades públicas.</a:t>
            </a:r>
          </a:p>
          <a:p>
            <a:pPr marL="0" indent="0">
              <a:buNone/>
            </a:pPr>
            <a:r>
              <a:rPr lang="es-ES" sz="1400" dirty="0"/>
              <a:t> </a:t>
            </a:r>
          </a:p>
          <a:p>
            <a:pPr marL="0" indent="0">
              <a:buNone/>
            </a:pPr>
            <a:r>
              <a:rPr lang="es-ES" sz="1400" dirty="0"/>
              <a:t>Además de las penas señaladas, se impondrá al responsable la pérdida de la posibilidad de obtener subvenciones o ayudas públicas y del derecho a gozar de beneficios o incentivos fiscales o de la Seguridad Social durante un período de tres a seis años.</a:t>
            </a:r>
          </a:p>
          <a:p>
            <a:pPr marL="0" indent="0">
              <a:buNone/>
            </a:pPr>
            <a:r>
              <a:rPr lang="es-ES" sz="1400" dirty="0"/>
              <a:t> </a:t>
            </a:r>
          </a:p>
        </p:txBody>
      </p:sp>
      <p:pic>
        <p:nvPicPr>
          <p:cNvPr id="4" name="Imagen 3">
            <a:extLst>
              <a:ext uri="{FF2B5EF4-FFF2-40B4-BE49-F238E27FC236}">
                <a16:creationId xmlns="" xmlns:a16="http://schemas.microsoft.com/office/drawing/2014/main" id="{9525577C-205E-744F-8739-E160E322AAC9}"/>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2DCBB16C-986E-D746-8467-EE4AFFED8E78}"/>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5398234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solidFill>
                  <a:srgbClr val="FFFFFF"/>
                </a:solidFill>
              </a:rPr>
              <a:t>Delito de fraude de subvenciones</a:t>
            </a:r>
            <a:endParaRPr lang="es-ES" dirty="0"/>
          </a:p>
        </p:txBody>
      </p:sp>
      <p:sp>
        <p:nvSpPr>
          <p:cNvPr id="3" name="2 Marcador de contenido"/>
          <p:cNvSpPr>
            <a:spLocks noGrp="1"/>
          </p:cNvSpPr>
          <p:nvPr>
            <p:ph idx="1"/>
          </p:nvPr>
        </p:nvSpPr>
        <p:spPr/>
        <p:txBody>
          <a:bodyPr/>
          <a:lstStyle/>
          <a:p>
            <a:pPr marL="0" indent="0">
              <a:buNone/>
            </a:pPr>
            <a:endParaRPr lang="es-ES" sz="1400" dirty="0"/>
          </a:p>
          <a:p>
            <a:pPr marL="0" indent="0">
              <a:buNone/>
            </a:pPr>
            <a:r>
              <a:rPr lang="es-ES" sz="1600" u="sng" dirty="0"/>
              <a:t>EXENCIÓN DE RESPONSABILIDAD PENAL</a:t>
            </a:r>
            <a:r>
              <a:rPr lang="es-ES" sz="1600" dirty="0"/>
              <a:t>: </a:t>
            </a:r>
          </a:p>
          <a:p>
            <a:pPr marL="0" indent="0">
              <a:buNone/>
            </a:pPr>
            <a:endParaRPr lang="es-ES" sz="1600" dirty="0"/>
          </a:p>
          <a:p>
            <a:pPr marL="0" indent="0">
              <a:buNone/>
            </a:pPr>
            <a:r>
              <a:rPr lang="es-ES" sz="1600" dirty="0"/>
              <a:t> El que reintegre las cantidades recibidas, incrementadas en un interés anual equivalente al interés legal del dinero aumentado en dos puntos porcentuales, desde el momento en que las percibió:</a:t>
            </a:r>
          </a:p>
          <a:p>
            <a:pPr marL="0" indent="0">
              <a:buNone/>
            </a:pPr>
            <a:endParaRPr lang="es-ES" sz="1600" dirty="0"/>
          </a:p>
          <a:p>
            <a:pPr marL="0" indent="0">
              <a:buNone/>
            </a:pPr>
            <a:r>
              <a:rPr lang="es-ES" sz="1600" dirty="0"/>
              <a:t>  -ANTES de que se le haya notificado la iniciación de actuaciones de inspección o control en relación con dichas subvenciones, desgravaciones o ayudas o</a:t>
            </a:r>
          </a:p>
          <a:p>
            <a:pPr marL="0" indent="0">
              <a:buNone/>
            </a:pPr>
            <a:r>
              <a:rPr lang="es-ES" sz="1600" dirty="0"/>
              <a:t>  -En el caso de que tales actuaciones no se hubieran producido, ANTES de que el Ministerio Fiscal, el Abogado del Estado o el representante de la Administración autonómica o local de que se trate interponga querella o denuncia contra aquél dirigida.</a:t>
            </a:r>
          </a:p>
          <a:p>
            <a:pPr marL="0" indent="0">
              <a:buNone/>
            </a:pPr>
            <a:endParaRPr lang="es-ES" sz="1600" dirty="0"/>
          </a:p>
          <a:p>
            <a:pPr marL="0" indent="0">
              <a:buNone/>
            </a:pP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2597219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AUDITORIA PÚBLICA</a:t>
            </a:r>
          </a:p>
        </p:txBody>
      </p:sp>
      <p:sp>
        <p:nvSpPr>
          <p:cNvPr id="3" name="2 Marcador de contenido"/>
          <p:cNvSpPr>
            <a:spLocks noGrp="1"/>
          </p:cNvSpPr>
          <p:nvPr>
            <p:ph idx="1"/>
          </p:nvPr>
        </p:nvSpPr>
        <p:spPr/>
        <p:txBody>
          <a:bodyPr/>
          <a:lstStyle/>
          <a:p>
            <a:pPr marL="0" indent="0">
              <a:buNone/>
            </a:pPr>
            <a:endParaRPr lang="es-ES" sz="1400" dirty="0"/>
          </a:p>
          <a:p>
            <a:pPr algn="just"/>
            <a:r>
              <a:rPr lang="es-ES" dirty="0"/>
              <a:t>Modalidad de control posterior: </a:t>
            </a:r>
            <a:r>
              <a:rPr lang="es-ES" sz="2000" dirty="0"/>
              <a:t>verificación posterior sistemática de la actividad económico-financiera mediante la aplicación de los procedimientos de revisión selectivos contenidos en las normas de auditoría e instrucciones que </a:t>
            </a:r>
            <a:r>
              <a:rPr lang="es-ES" sz="2000" dirty="0" smtClean="0"/>
              <a:t>resulten de aplicación.</a:t>
            </a:r>
          </a:p>
          <a:p>
            <a:pPr algn="just"/>
            <a:r>
              <a:rPr lang="es-ES" dirty="0" smtClean="0"/>
              <a:t>Tipos</a:t>
            </a:r>
            <a:r>
              <a:rPr lang="es-ES" dirty="0"/>
              <a:t>: </a:t>
            </a:r>
          </a:p>
          <a:p>
            <a:pPr lvl="1">
              <a:buFont typeface="Courier New" panose="02070309020205020404" pitchFamily="49" charset="0"/>
              <a:buChar char="o"/>
            </a:pPr>
            <a:r>
              <a:rPr lang="es-ES" u="sng" dirty="0" smtClean="0"/>
              <a:t>Auditoría de cuentas: </a:t>
            </a:r>
            <a:r>
              <a:rPr lang="es-ES" dirty="0" smtClean="0"/>
              <a:t>entidades que formen cuentas</a:t>
            </a:r>
            <a:endParaRPr lang="es-ES" dirty="0"/>
          </a:p>
          <a:p>
            <a:pPr lvl="1">
              <a:buFont typeface="Courier New" panose="02070309020205020404" pitchFamily="49" charset="0"/>
              <a:buChar char="o"/>
            </a:pPr>
            <a:r>
              <a:rPr lang="es-ES" u="sng" dirty="0"/>
              <a:t>Cumplimiento</a:t>
            </a:r>
            <a:r>
              <a:rPr lang="es-ES" dirty="0"/>
              <a:t> </a:t>
            </a:r>
            <a:endParaRPr lang="es-ES" dirty="0" smtClean="0"/>
          </a:p>
          <a:p>
            <a:pPr lvl="1">
              <a:buFont typeface="Courier New" panose="02070309020205020404" pitchFamily="49" charset="0"/>
              <a:buChar char="o"/>
            </a:pPr>
            <a:r>
              <a:rPr lang="es-ES" u="sng" dirty="0" smtClean="0"/>
              <a:t>Operativa </a:t>
            </a:r>
            <a:r>
              <a:rPr lang="es-ES" dirty="0" smtClean="0"/>
              <a:t>(ambas en entidades no sometidas a CFP)</a:t>
            </a:r>
            <a:endParaRPr lang="es-ES" sz="1600" dirty="0"/>
          </a:p>
          <a:p>
            <a:pPr marL="0" indent="0">
              <a:buNone/>
            </a:pPr>
            <a:endParaRPr lang="es-ES" sz="1600" dirty="0"/>
          </a:p>
          <a:p>
            <a:pPr marL="0" indent="0">
              <a:buNone/>
            </a:pPr>
            <a:r>
              <a:rPr lang="es-ES" sz="1600" dirty="0"/>
              <a:t> </a:t>
            </a: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
        <p:nvSpPr>
          <p:cNvPr id="6" name="Flecha derecha 5"/>
          <p:cNvSpPr/>
          <p:nvPr/>
        </p:nvSpPr>
        <p:spPr bwMode="auto">
          <a:xfrm>
            <a:off x="4499992" y="4869160"/>
            <a:ext cx="648072" cy="144016"/>
          </a:xfrm>
          <a:prstGeom prst="rightArrow">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ahoma" pitchFamily="34" charset="0"/>
            </a:endParaRPr>
          </a:p>
        </p:txBody>
      </p:sp>
      <p:sp>
        <p:nvSpPr>
          <p:cNvPr id="7" name="Flecha derecha 6"/>
          <p:cNvSpPr/>
          <p:nvPr/>
        </p:nvSpPr>
        <p:spPr bwMode="auto">
          <a:xfrm>
            <a:off x="4499992" y="4869160"/>
            <a:ext cx="864096" cy="360040"/>
          </a:xfrm>
          <a:prstGeom prst="rightArrow">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ahoma" pitchFamily="34" charset="0"/>
            </a:endParaRPr>
          </a:p>
        </p:txBody>
      </p:sp>
    </p:spTree>
    <p:extLst>
      <p:ext uri="{BB962C8B-B14F-4D97-AF65-F5344CB8AC3E}">
        <p14:creationId xmlns:p14="http://schemas.microsoft.com/office/powerpoint/2010/main" val="5559274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DEFINICIÓN AUDITORIA DE CUENTAS</a:t>
            </a:r>
            <a:endParaRPr lang="es-ES" sz="3600" dirty="0"/>
          </a:p>
        </p:txBody>
      </p:sp>
      <p:sp>
        <p:nvSpPr>
          <p:cNvPr id="3" name="2 Marcador de contenido"/>
          <p:cNvSpPr>
            <a:spLocks noGrp="1"/>
          </p:cNvSpPr>
          <p:nvPr>
            <p:ph idx="1"/>
          </p:nvPr>
        </p:nvSpPr>
        <p:spPr/>
        <p:txBody>
          <a:bodyPr/>
          <a:lstStyle/>
          <a:p>
            <a:pPr marL="0" indent="0">
              <a:buNone/>
            </a:pPr>
            <a:endParaRPr lang="es-ES" sz="1400" dirty="0"/>
          </a:p>
          <a:p>
            <a:pPr marL="0" indent="0">
              <a:buNone/>
            </a:pPr>
            <a:endParaRPr lang="es-ES" sz="1600" dirty="0"/>
          </a:p>
          <a:p>
            <a:pPr marL="0" indent="0" algn="just" eaLnBrk="1" fontAlgn="auto" hangingPunct="1">
              <a:lnSpc>
                <a:spcPct val="90000"/>
              </a:lnSpc>
              <a:spcBef>
                <a:spcPts val="1000"/>
              </a:spcBef>
              <a:spcAft>
                <a:spcPts val="0"/>
              </a:spcAft>
              <a:buClrTx/>
              <a:buNone/>
            </a:pPr>
            <a:r>
              <a:rPr lang="es-ES" dirty="0"/>
              <a:t>Modalidad de auditoría de regularidad contable cuya finalidad es verificar si las cuentas anuales representan en todos los aspectos significativos la imagen fiel del patrimonio, la situación financiera, los resultados de la entidad y, en su caso, la ejecución del presupuesto de acuerdo con las normas y principios contables y presupuestarios de aplicación y contienen la información necesaria para su interpretación y comprensión adecuada</a:t>
            </a:r>
          </a:p>
          <a:p>
            <a:pPr marL="0" indent="0" algn="just">
              <a:buNone/>
            </a:pP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5533935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Metodología</a:t>
            </a:r>
          </a:p>
        </p:txBody>
      </p:sp>
      <p:sp>
        <p:nvSpPr>
          <p:cNvPr id="3" name="2 Marcador de contenido"/>
          <p:cNvSpPr>
            <a:spLocks noGrp="1"/>
          </p:cNvSpPr>
          <p:nvPr>
            <p:ph idx="1"/>
          </p:nvPr>
        </p:nvSpPr>
        <p:spPr>
          <a:xfrm>
            <a:off x="1058319" y="1143947"/>
            <a:ext cx="7772400" cy="5262563"/>
          </a:xfrm>
        </p:spPr>
        <p:txBody>
          <a:bodyPr/>
          <a:lstStyle/>
          <a:p>
            <a:pPr marL="0" indent="0">
              <a:buNone/>
            </a:pPr>
            <a:endParaRPr lang="es-ES" sz="1400" dirty="0"/>
          </a:p>
          <a:p>
            <a:pPr marL="0" indent="0">
              <a:buNone/>
            </a:pPr>
            <a:endParaRPr lang="es-ES" sz="1600" dirty="0"/>
          </a:p>
          <a:p>
            <a:r>
              <a:rPr lang="es-ES" sz="1800" dirty="0"/>
              <a:t>La </a:t>
            </a:r>
            <a:r>
              <a:rPr lang="es-ES" sz="1800" u="sng" dirty="0"/>
              <a:t>Resolución de 30 de julio de 2015 de la IGAE </a:t>
            </a:r>
            <a:r>
              <a:rPr lang="es-ES" sz="1800" dirty="0"/>
              <a:t>regula en su disposición IV la  metodología a </a:t>
            </a:r>
            <a:r>
              <a:rPr lang="es-ES" sz="1800" dirty="0" smtClean="0"/>
              <a:t>aplicar.</a:t>
            </a:r>
            <a:r>
              <a:rPr lang="es-ES" sz="1800" dirty="0"/>
              <a:t/>
            </a:r>
            <a:br>
              <a:rPr lang="es-ES" sz="1800" dirty="0"/>
            </a:br>
            <a:endParaRPr lang="es-ES" sz="1800" dirty="0"/>
          </a:p>
          <a:p>
            <a:r>
              <a:rPr lang="es-ES" sz="1800" u="sng" dirty="0"/>
              <a:t>Las Normas de auditoría del Sector público </a:t>
            </a:r>
            <a:r>
              <a:rPr lang="es-ES" sz="1800" dirty="0"/>
              <a:t>(NASP) de 01-09-1998, y </a:t>
            </a:r>
            <a:r>
              <a:rPr lang="es-ES" sz="1800" u="sng" dirty="0" smtClean="0"/>
              <a:t>normas y notas </a:t>
            </a:r>
            <a:r>
              <a:rPr lang="es-ES" sz="1800" u="sng" dirty="0"/>
              <a:t>técnicas </a:t>
            </a:r>
            <a:r>
              <a:rPr lang="es-ES" sz="1800" dirty="0"/>
              <a:t>que las desarrollen. </a:t>
            </a:r>
            <a:endParaRPr lang="es-ES" sz="1800" dirty="0" smtClean="0"/>
          </a:p>
          <a:p>
            <a:pPr marL="0" indent="0">
              <a:buNone/>
            </a:pPr>
            <a:endParaRPr lang="es-ES" sz="1800" dirty="0"/>
          </a:p>
          <a:p>
            <a:pPr marL="0" indent="0">
              <a:buNone/>
            </a:pPr>
            <a:r>
              <a:rPr lang="es-ES" sz="1800" dirty="0"/>
              <a:t>En lo que no contradigan estas normas, se podrán utilizar como referencia las normas de auditoría publicadas por el ICAC y las Normas Internacionales de Auditoría.(</a:t>
            </a:r>
            <a:r>
              <a:rPr lang="es-ES" sz="1800" dirty="0" err="1"/>
              <a:t>NIA´s</a:t>
            </a:r>
            <a:r>
              <a:rPr lang="es-ES" sz="1800" dirty="0"/>
              <a:t>)</a:t>
            </a:r>
          </a:p>
          <a:p>
            <a:pPr marL="0" indent="0">
              <a:buNone/>
            </a:pPr>
            <a:endParaRPr lang="es-ES" sz="18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723500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bwMode="auto">
          <a:xfrm>
            <a:off x="179512" y="476672"/>
            <a:ext cx="576064" cy="864096"/>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pic>
        <p:nvPicPr>
          <p:cNvPr id="5" name="Imagen 4">
            <a:extLst>
              <a:ext uri="{FF2B5EF4-FFF2-40B4-BE49-F238E27FC236}">
                <a16:creationId xmlns="" xmlns:a16="http://schemas.microsoft.com/office/drawing/2014/main" id="{0FEC5293-1550-5348-9F0E-C28803D7931E}"/>
              </a:ext>
            </a:extLst>
          </p:cNvPr>
          <p:cNvPicPr>
            <a:picLocks noChangeAspect="1"/>
          </p:cNvPicPr>
          <p:nvPr/>
        </p:nvPicPr>
        <p:blipFill>
          <a:blip r:embed="rId2"/>
          <a:stretch>
            <a:fillRect/>
          </a:stretch>
        </p:blipFill>
        <p:spPr>
          <a:xfrm>
            <a:off x="0" y="0"/>
            <a:ext cx="936000" cy="459206"/>
          </a:xfrm>
          <a:prstGeom prst="rect">
            <a:avLst/>
          </a:prstGeom>
        </p:spPr>
      </p:pic>
      <p:sp>
        <p:nvSpPr>
          <p:cNvPr id="7" name="CuadroTexto 6"/>
          <p:cNvSpPr txBox="1"/>
          <p:nvPr/>
        </p:nvSpPr>
        <p:spPr>
          <a:xfrm>
            <a:off x="1331640" y="1412776"/>
            <a:ext cx="7344816" cy="3416320"/>
          </a:xfrm>
          <a:prstGeom prst="rect">
            <a:avLst/>
          </a:prstGeom>
          <a:noFill/>
        </p:spPr>
        <p:txBody>
          <a:bodyPr wrap="square" rtlCol="0">
            <a:spAutoFit/>
          </a:bodyPr>
          <a:lstStyle/>
          <a:p>
            <a:r>
              <a:rPr lang="es-ES" sz="2400" dirty="0" smtClean="0"/>
              <a:t>Características del control permanente:</a:t>
            </a:r>
          </a:p>
          <a:p>
            <a:endParaRPr lang="es-ES" sz="2400" dirty="0"/>
          </a:p>
          <a:p>
            <a:pPr marL="342900" indent="-342900">
              <a:buFont typeface="Arial" panose="020B0604020202020204" pitchFamily="34" charset="0"/>
              <a:buChar char="•"/>
            </a:pPr>
            <a:r>
              <a:rPr lang="es-ES" sz="2400" dirty="0" smtClean="0"/>
              <a:t>Se ejercerá de forma continua</a:t>
            </a:r>
            <a:r>
              <a:rPr lang="es-ES" sz="2400" dirty="0"/>
              <a:t>.</a:t>
            </a:r>
          </a:p>
          <a:p>
            <a:pPr marL="342900" indent="-342900">
              <a:buFont typeface="Arial" panose="020B0604020202020204" pitchFamily="34" charset="0"/>
              <a:buChar char="•"/>
            </a:pPr>
            <a:r>
              <a:rPr lang="es-ES" sz="2400" dirty="0" smtClean="0"/>
              <a:t>Su ámbito de aplicación es la Entidad Local y sus organismos autónomos</a:t>
            </a:r>
            <a:r>
              <a:rPr lang="es-ES" sz="2400" dirty="0"/>
              <a:t>.</a:t>
            </a:r>
          </a:p>
          <a:p>
            <a:pPr marL="342900" indent="-342900">
              <a:buFont typeface="Arial" panose="020B0604020202020204" pitchFamily="34" charset="0"/>
              <a:buChar char="•"/>
            </a:pPr>
            <a:r>
              <a:rPr lang="es-ES" sz="2400" dirty="0" smtClean="0"/>
              <a:t>Comprenderá actuaciones incluidas en el Plan Anual de Control Financiero, así como las actuaciones atribuidas en el ordenamiento jurídico al órgano interventor.</a:t>
            </a:r>
            <a:endParaRPr lang="es-ES" sz="2400" dirty="0"/>
          </a:p>
        </p:txBody>
      </p:sp>
      <p:sp>
        <p:nvSpPr>
          <p:cNvPr id="9" name="Título 1"/>
          <p:cNvSpPr txBox="1">
            <a:spLocks/>
          </p:cNvSpPr>
          <p:nvPr/>
        </p:nvSpPr>
        <p:spPr bwMode="auto">
          <a:xfrm>
            <a:off x="1115616" y="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000" b="1">
                <a:solidFill>
                  <a:schemeClr val="bg1"/>
                </a:solidFill>
                <a:latin typeface="+mj-lt"/>
                <a:ea typeface="+mj-ea"/>
                <a:cs typeface="+mj-cs"/>
              </a:defRPr>
            </a:lvl1pPr>
            <a:lvl2pPr algn="l" rtl="0" eaLnBrk="0" fontAlgn="base" hangingPunct="0">
              <a:spcBef>
                <a:spcPct val="0"/>
              </a:spcBef>
              <a:spcAft>
                <a:spcPct val="0"/>
              </a:spcAft>
              <a:defRPr sz="4000" b="1">
                <a:solidFill>
                  <a:schemeClr val="bg1"/>
                </a:solidFill>
                <a:latin typeface="Book Antiqua" pitchFamily="18" charset="0"/>
              </a:defRPr>
            </a:lvl2pPr>
            <a:lvl3pPr algn="l" rtl="0" eaLnBrk="0" fontAlgn="base" hangingPunct="0">
              <a:spcBef>
                <a:spcPct val="0"/>
              </a:spcBef>
              <a:spcAft>
                <a:spcPct val="0"/>
              </a:spcAft>
              <a:defRPr sz="4000" b="1">
                <a:solidFill>
                  <a:schemeClr val="bg1"/>
                </a:solidFill>
                <a:latin typeface="Book Antiqua" pitchFamily="18" charset="0"/>
              </a:defRPr>
            </a:lvl3pPr>
            <a:lvl4pPr algn="l" rtl="0" eaLnBrk="0" fontAlgn="base" hangingPunct="0">
              <a:spcBef>
                <a:spcPct val="0"/>
              </a:spcBef>
              <a:spcAft>
                <a:spcPct val="0"/>
              </a:spcAft>
              <a:defRPr sz="4000" b="1">
                <a:solidFill>
                  <a:schemeClr val="bg1"/>
                </a:solidFill>
                <a:latin typeface="Book Antiqua" pitchFamily="18" charset="0"/>
              </a:defRPr>
            </a:lvl4pPr>
            <a:lvl5pPr algn="l" rtl="0" eaLnBrk="0" fontAlgn="base" hangingPunct="0">
              <a:spcBef>
                <a:spcPct val="0"/>
              </a:spcBef>
              <a:spcAft>
                <a:spcPct val="0"/>
              </a:spcAft>
              <a:defRPr sz="4000" b="1">
                <a:solidFill>
                  <a:schemeClr val="bg1"/>
                </a:solidFill>
                <a:latin typeface="Book Antiqua" pitchFamily="18" charset="0"/>
              </a:defRPr>
            </a:lvl5pPr>
            <a:lvl6pPr marL="457200" algn="l" rtl="0" fontAlgn="base">
              <a:spcBef>
                <a:spcPct val="0"/>
              </a:spcBef>
              <a:spcAft>
                <a:spcPct val="0"/>
              </a:spcAft>
              <a:defRPr sz="4000" b="1">
                <a:solidFill>
                  <a:schemeClr val="bg1"/>
                </a:solidFill>
                <a:latin typeface="Book Antiqua" pitchFamily="18" charset="0"/>
              </a:defRPr>
            </a:lvl6pPr>
            <a:lvl7pPr marL="914400" algn="l" rtl="0" fontAlgn="base">
              <a:spcBef>
                <a:spcPct val="0"/>
              </a:spcBef>
              <a:spcAft>
                <a:spcPct val="0"/>
              </a:spcAft>
              <a:defRPr sz="4000" b="1">
                <a:solidFill>
                  <a:schemeClr val="bg1"/>
                </a:solidFill>
                <a:latin typeface="Book Antiqua" pitchFamily="18" charset="0"/>
              </a:defRPr>
            </a:lvl7pPr>
            <a:lvl8pPr marL="1371600" algn="l" rtl="0" fontAlgn="base">
              <a:spcBef>
                <a:spcPct val="0"/>
              </a:spcBef>
              <a:spcAft>
                <a:spcPct val="0"/>
              </a:spcAft>
              <a:defRPr sz="4000" b="1">
                <a:solidFill>
                  <a:schemeClr val="bg1"/>
                </a:solidFill>
                <a:latin typeface="Book Antiqua" pitchFamily="18" charset="0"/>
              </a:defRPr>
            </a:lvl8pPr>
            <a:lvl9pPr marL="1828800" algn="l" rtl="0" fontAlgn="base">
              <a:spcBef>
                <a:spcPct val="0"/>
              </a:spcBef>
              <a:spcAft>
                <a:spcPct val="0"/>
              </a:spcAft>
              <a:defRPr sz="4000" b="1">
                <a:solidFill>
                  <a:schemeClr val="bg1"/>
                </a:solidFill>
                <a:latin typeface="Book Antiqua" pitchFamily="18" charset="0"/>
              </a:defRPr>
            </a:lvl9pPr>
          </a:lstStyle>
          <a:p>
            <a:r>
              <a:rPr lang="es-ES" sz="3200" kern="0" dirty="0" smtClean="0"/>
              <a:t>EL CONTROL FINANCIERO PERMANENTE</a:t>
            </a:r>
            <a:endParaRPr lang="es-ES" sz="3200" kern="0" dirty="0"/>
          </a:p>
        </p:txBody>
      </p:sp>
    </p:spTree>
    <p:extLst>
      <p:ext uri="{BB962C8B-B14F-4D97-AF65-F5344CB8AC3E}">
        <p14:creationId xmlns:p14="http://schemas.microsoft.com/office/powerpoint/2010/main" val="34460290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a:t>Resolución de 30 de julio de 2015 de la IGAE </a:t>
            </a:r>
          </a:p>
        </p:txBody>
      </p:sp>
      <p:sp>
        <p:nvSpPr>
          <p:cNvPr id="3" name="2 Marcador de contenido"/>
          <p:cNvSpPr>
            <a:spLocks noGrp="1"/>
          </p:cNvSpPr>
          <p:nvPr>
            <p:ph idx="1"/>
          </p:nvPr>
        </p:nvSpPr>
        <p:spPr>
          <a:xfrm>
            <a:off x="1058319" y="1143947"/>
            <a:ext cx="7772400" cy="5262563"/>
          </a:xfrm>
        </p:spPr>
        <p:txBody>
          <a:bodyPr/>
          <a:lstStyle/>
          <a:p>
            <a:pPr marL="0" indent="0">
              <a:buNone/>
            </a:pPr>
            <a:endParaRPr lang="es-ES" sz="1400" dirty="0"/>
          </a:p>
          <a:p>
            <a:pPr marL="0" indent="0">
              <a:buNone/>
            </a:pPr>
            <a:endParaRPr lang="es-ES" sz="1600" dirty="0"/>
          </a:p>
          <a:p>
            <a:r>
              <a:rPr lang="es-ES" sz="1800" dirty="0" smtClean="0"/>
              <a:t>Tramitación de los informes de auditoría pública:</a:t>
            </a:r>
          </a:p>
          <a:p>
            <a:pPr marL="0" indent="0">
              <a:buNone/>
            </a:pPr>
            <a:endParaRPr lang="es-ES" sz="1800" dirty="0"/>
          </a:p>
          <a:p>
            <a:pPr marL="400050" lvl="1" indent="0">
              <a:buNone/>
            </a:pPr>
            <a:r>
              <a:rPr lang="es-ES" sz="1600" dirty="0" smtClean="0"/>
              <a:t>1) Emisión de informe provisional</a:t>
            </a:r>
          </a:p>
          <a:p>
            <a:pPr marL="400050" lvl="1" indent="0">
              <a:buNone/>
            </a:pPr>
            <a:r>
              <a:rPr lang="es-ES" sz="1600" dirty="0" smtClean="0"/>
              <a:t>2) Plazo de 15 días hábiles para formular alegaciones</a:t>
            </a:r>
          </a:p>
          <a:p>
            <a:pPr marL="400050" lvl="1" indent="0">
              <a:buNone/>
            </a:pPr>
            <a:r>
              <a:rPr lang="es-ES" sz="1600" dirty="0" smtClean="0"/>
              <a:t>3) Emisión de informe definitivo. Las </a:t>
            </a:r>
            <a:r>
              <a:rPr lang="es-ES" sz="1600" dirty="0" smtClean="0">
                <a:solidFill>
                  <a:srgbClr val="FF0000"/>
                </a:solidFill>
              </a:rPr>
              <a:t>alegaciones</a:t>
            </a:r>
            <a:r>
              <a:rPr lang="es-ES" sz="1600" dirty="0" smtClean="0"/>
              <a:t> recibidas no se incorporan como anexo del informe. Consecuencias:</a:t>
            </a:r>
          </a:p>
          <a:p>
            <a:pPr marL="400050" lvl="1" indent="0">
              <a:buNone/>
            </a:pPr>
            <a:r>
              <a:rPr lang="es-ES" sz="1600" dirty="0"/>
              <a:t> </a:t>
            </a:r>
            <a:endParaRPr lang="es-ES" sz="1600" dirty="0" smtClean="0"/>
          </a:p>
          <a:p>
            <a:pPr marL="400050" lvl="1" indent="0">
              <a:buNone/>
            </a:pPr>
            <a:r>
              <a:rPr lang="es-ES" sz="1600" dirty="0" smtClean="0"/>
              <a:t>-Pueden modificar el texto del informe</a:t>
            </a:r>
          </a:p>
          <a:p>
            <a:pPr marL="400050" lvl="1" indent="0">
              <a:buNone/>
            </a:pPr>
            <a:r>
              <a:rPr lang="es-ES" sz="1600" dirty="0" smtClean="0"/>
              <a:t>-No se aceptan las alegaciones, se hará constar en el texto del informe la opinión discrepante de los órganos gestores y las razones por las que se discrepa.</a:t>
            </a:r>
          </a:p>
          <a:p>
            <a:pPr marL="400050" lvl="1" indent="0">
              <a:buNone/>
            </a:pPr>
            <a:endParaRPr lang="es-ES" sz="1600" dirty="0"/>
          </a:p>
          <a:p>
            <a:pPr marL="400050" lvl="1" indent="0">
              <a:buNone/>
            </a:pPr>
            <a:r>
              <a:rPr lang="es-ES" sz="1600" dirty="0" smtClean="0"/>
              <a:t>En los </a:t>
            </a:r>
            <a:r>
              <a:rPr lang="es-ES" sz="1600" dirty="0" smtClean="0">
                <a:solidFill>
                  <a:srgbClr val="FF0000"/>
                </a:solidFill>
              </a:rPr>
              <a:t>informes de auditoría de cuentas </a:t>
            </a:r>
            <a:r>
              <a:rPr lang="es-ES" sz="1600" dirty="0" smtClean="0"/>
              <a:t>no se hará mención al contenido de las alegaciones de la entidad ni a los motivos por los que se ratifica o modifica el contenido del informe provisional</a:t>
            </a:r>
            <a:endParaRPr lang="es-ES" sz="16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016624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NORMAS TÉCNICAS</a:t>
            </a:r>
            <a:endParaRPr lang="es-ES" dirty="0"/>
          </a:p>
        </p:txBody>
      </p:sp>
      <p:sp>
        <p:nvSpPr>
          <p:cNvPr id="3" name="2 Marcador de contenido"/>
          <p:cNvSpPr>
            <a:spLocks noGrp="1"/>
          </p:cNvSpPr>
          <p:nvPr>
            <p:ph idx="1"/>
          </p:nvPr>
        </p:nvSpPr>
        <p:spPr>
          <a:xfrm>
            <a:off x="1071966" y="1143947"/>
            <a:ext cx="7772400" cy="5262563"/>
          </a:xfrm>
        </p:spPr>
        <p:txBody>
          <a:bodyPr/>
          <a:lstStyle/>
          <a:p>
            <a:pPr marL="0" indent="0">
              <a:buNone/>
            </a:pPr>
            <a:r>
              <a:rPr lang="es-ES" sz="1400" u="sng" dirty="0"/>
              <a:t>Las Normas Técnicas aplicables a la auditoría de cuentas son:</a:t>
            </a:r>
          </a:p>
          <a:p>
            <a:pPr marL="0" indent="0">
              <a:buNone/>
            </a:pPr>
            <a:endParaRPr lang="es-ES" sz="1400" dirty="0" smtClean="0"/>
          </a:p>
          <a:p>
            <a:r>
              <a:rPr lang="es-ES" sz="1800" dirty="0" smtClean="0"/>
              <a:t>Norma </a:t>
            </a:r>
            <a:r>
              <a:rPr lang="es-ES" sz="1800" dirty="0"/>
              <a:t>técnica de informe de recomendaciones de control interno e informe adicional al de auditoría de cuentas. NT IRCIA (01-06-2017). </a:t>
            </a:r>
            <a:endParaRPr lang="es-ES" sz="1800" dirty="0" smtClean="0"/>
          </a:p>
          <a:p>
            <a:r>
              <a:rPr lang="es-ES" sz="1800" dirty="0" smtClean="0"/>
              <a:t>Norma Técnica sobre los informes de las auditorías de las cuentas anuales (11-11-2013) </a:t>
            </a:r>
          </a:p>
          <a:p>
            <a:r>
              <a:rPr lang="es-ES" sz="1800" dirty="0" smtClean="0"/>
              <a:t>Norma </a:t>
            </a:r>
            <a:r>
              <a:rPr lang="es-ES" sz="1800" dirty="0"/>
              <a:t>Técnica sobre evaluación importancia relativa en las auditorías de cuentas realizadas por la IGAE (11-04-2007)</a:t>
            </a:r>
          </a:p>
          <a:p>
            <a:r>
              <a:rPr lang="es-ES" sz="1800" dirty="0"/>
              <a:t>Norma técnica sobre colaboración con auditores privados en la realización de auditorías públicas (11-04-2007)</a:t>
            </a:r>
          </a:p>
          <a:p>
            <a:r>
              <a:rPr lang="es-ES" sz="1800" dirty="0"/>
              <a:t>Instrucción sobre organización de los papeles de trabajo en las auditorías y actuaciones de control financiero (11-06-2002)</a:t>
            </a:r>
          </a:p>
          <a:p>
            <a:r>
              <a:rPr lang="es-ES" sz="1800" dirty="0"/>
              <a:t>Norma técnica para la evaluación de calidad en  las auditorías y actuaciones de control financiero. (23-11-1999).</a:t>
            </a:r>
          </a:p>
          <a:p>
            <a:pPr marL="0" indent="0">
              <a:buNone/>
            </a:pPr>
            <a:endParaRPr lang="es-ES" sz="1400" dirty="0"/>
          </a:p>
          <a:p>
            <a:pPr marL="0" indent="0">
              <a:buNone/>
            </a:pP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265101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NOTAS TÉCNICAS (I)</a:t>
            </a:r>
            <a:endParaRPr lang="es-ES" dirty="0"/>
          </a:p>
        </p:txBody>
      </p:sp>
      <p:sp>
        <p:nvSpPr>
          <p:cNvPr id="3" name="2 Marcador de contenido"/>
          <p:cNvSpPr>
            <a:spLocks noGrp="1"/>
          </p:cNvSpPr>
          <p:nvPr>
            <p:ph idx="1"/>
          </p:nvPr>
        </p:nvSpPr>
        <p:spPr>
          <a:xfrm>
            <a:off x="1053148" y="1176635"/>
            <a:ext cx="7772400" cy="5262563"/>
          </a:xfrm>
        </p:spPr>
        <p:txBody>
          <a:bodyPr/>
          <a:lstStyle/>
          <a:p>
            <a:pPr marL="0" indent="0">
              <a:buNone/>
            </a:pPr>
            <a:endParaRPr lang="es-ES" sz="1400" dirty="0"/>
          </a:p>
          <a:p>
            <a:pPr marL="0" indent="0">
              <a:buNone/>
            </a:pPr>
            <a:endParaRPr lang="es-ES" sz="1600" dirty="0"/>
          </a:p>
          <a:p>
            <a:pPr marL="0" indent="0">
              <a:buNone/>
            </a:pP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
        <p:nvSpPr>
          <p:cNvPr id="6" name="Rectángulo 5"/>
          <p:cNvSpPr/>
          <p:nvPr/>
        </p:nvSpPr>
        <p:spPr>
          <a:xfrm>
            <a:off x="1117329" y="1279051"/>
            <a:ext cx="7772400" cy="5410712"/>
          </a:xfrm>
          <a:prstGeom prst="rect">
            <a:avLst/>
          </a:prstGeom>
        </p:spPr>
        <p:txBody>
          <a:bodyPr wrap="square">
            <a:spAutoFit/>
          </a:bodyPr>
          <a:lstStyle/>
          <a:p>
            <a:pPr marL="342900" indent="-342900" eaLnBrk="0" fontAlgn="base" hangingPunct="0">
              <a:spcBef>
                <a:spcPct val="20000"/>
              </a:spcBef>
              <a:spcAft>
                <a:spcPct val="0"/>
              </a:spcAft>
              <a:buClr>
                <a:srgbClr val="CC3300"/>
              </a:buClr>
              <a:buFont typeface="Webdings" pitchFamily="18" charset="2"/>
              <a:buChar char="&lt;"/>
            </a:pPr>
            <a:r>
              <a:rPr lang="es-ES" b="1" dirty="0"/>
              <a:t>Nota técnica de la ONA 1/2017 sobre el procedimiento de “términos del documento de inicio de la auditoría de cuentas”</a:t>
            </a:r>
          </a:p>
          <a:p>
            <a:pPr marL="342900" indent="-342900" eaLnBrk="0" fontAlgn="base" hangingPunct="0">
              <a:spcBef>
                <a:spcPct val="20000"/>
              </a:spcBef>
              <a:spcAft>
                <a:spcPct val="0"/>
              </a:spcAft>
              <a:buClr>
                <a:srgbClr val="CC3300"/>
              </a:buClr>
              <a:buFont typeface="Webdings" pitchFamily="18" charset="2"/>
              <a:buChar char="&lt;"/>
            </a:pPr>
            <a:r>
              <a:rPr lang="es-ES" b="1" dirty="0"/>
              <a:t>Nota técnico de la ONA 3/2016 sobre la planificación y evaluación del control interno</a:t>
            </a:r>
          </a:p>
          <a:p>
            <a:pPr marL="342900" indent="-342900" eaLnBrk="0" fontAlgn="base" hangingPunct="0">
              <a:spcBef>
                <a:spcPct val="20000"/>
              </a:spcBef>
              <a:spcAft>
                <a:spcPct val="0"/>
              </a:spcAft>
              <a:buClr>
                <a:srgbClr val="CC3300"/>
              </a:buClr>
              <a:buFont typeface="Webdings" pitchFamily="18" charset="2"/>
              <a:buChar char="&lt;"/>
            </a:pPr>
            <a:r>
              <a:rPr lang="es-ES" b="1" dirty="0"/>
              <a:t>Nota técnica de la ONA 2/2016 sobre la aplicación de algunos procedimientos de auditoría para obtener evidencia suficiente y adecuada</a:t>
            </a:r>
          </a:p>
          <a:p>
            <a:pPr marL="342900" indent="-342900" eaLnBrk="0" fontAlgn="base" hangingPunct="0">
              <a:spcBef>
                <a:spcPct val="20000"/>
              </a:spcBef>
              <a:spcAft>
                <a:spcPct val="0"/>
              </a:spcAft>
              <a:buClr>
                <a:srgbClr val="CC3300"/>
              </a:buClr>
              <a:buFont typeface="Webdings" pitchFamily="18" charset="2"/>
              <a:buChar char="&lt;"/>
            </a:pPr>
            <a:r>
              <a:rPr lang="es-ES" b="1" dirty="0"/>
              <a:t>Nota técnica de la ONA 1/2016 sobre los párrafos del informe de auditoría de cuentas </a:t>
            </a:r>
          </a:p>
          <a:p>
            <a:pPr marL="342900" indent="-342900" eaLnBrk="0" fontAlgn="base" hangingPunct="0">
              <a:spcBef>
                <a:spcPct val="20000"/>
              </a:spcBef>
              <a:spcAft>
                <a:spcPct val="0"/>
              </a:spcAft>
              <a:buClr>
                <a:srgbClr val="CC3300"/>
              </a:buClr>
              <a:buFont typeface="Webdings" pitchFamily="18" charset="2"/>
              <a:buChar char="&lt;"/>
            </a:pPr>
            <a:r>
              <a:rPr lang="es-ES" b="1" dirty="0"/>
              <a:t>Nota técnica 3/2015 sobre la toma de manifestaciones escritas de la Dirección</a:t>
            </a:r>
          </a:p>
          <a:p>
            <a:pPr marL="342900" indent="-342900" eaLnBrk="0" fontAlgn="base" hangingPunct="0">
              <a:spcBef>
                <a:spcPct val="20000"/>
              </a:spcBef>
              <a:spcAft>
                <a:spcPct val="0"/>
              </a:spcAft>
              <a:buClr>
                <a:srgbClr val="CC3300"/>
              </a:buClr>
              <a:buFont typeface="Webdings" pitchFamily="18" charset="2"/>
              <a:buChar char="&lt;"/>
            </a:pPr>
            <a:r>
              <a:rPr lang="es-ES" b="1" dirty="0"/>
              <a:t>Nota técnica 2/2015 sobre </a:t>
            </a:r>
            <a:r>
              <a:rPr lang="es-ES" b="1" dirty="0" err="1"/>
              <a:t>circularizaciones</a:t>
            </a:r>
            <a:r>
              <a:rPr lang="es-ES" b="1" dirty="0"/>
              <a:t> y confirmaciones de saldos</a:t>
            </a:r>
            <a:r>
              <a:rPr lang="es-ES" b="1" dirty="0" smtClean="0"/>
              <a:t>.</a:t>
            </a:r>
          </a:p>
          <a:p>
            <a:pPr eaLnBrk="0" fontAlgn="base" hangingPunct="0">
              <a:spcBef>
                <a:spcPct val="20000"/>
              </a:spcBef>
              <a:spcAft>
                <a:spcPct val="0"/>
              </a:spcAft>
              <a:buClr>
                <a:srgbClr val="CC3300"/>
              </a:buClr>
            </a:pPr>
            <a:endParaRPr lang="es-ES" b="1" dirty="0"/>
          </a:p>
          <a:p>
            <a:endParaRPr lang="es-ES" dirty="0" smtClean="0"/>
          </a:p>
          <a:p>
            <a:endParaRPr lang="es-ES" dirty="0" smtClean="0"/>
          </a:p>
          <a:p>
            <a:endParaRPr lang="es-ES" dirty="0"/>
          </a:p>
          <a:p>
            <a:endParaRPr lang="es-ES" dirty="0" smtClean="0"/>
          </a:p>
        </p:txBody>
      </p:sp>
    </p:spTree>
    <p:extLst>
      <p:ext uri="{BB962C8B-B14F-4D97-AF65-F5344CB8AC3E}">
        <p14:creationId xmlns:p14="http://schemas.microsoft.com/office/powerpoint/2010/main" val="6292350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NOTAS TÉCNICAS (II)</a:t>
            </a:r>
            <a:endParaRPr lang="es-ES" dirty="0"/>
          </a:p>
        </p:txBody>
      </p:sp>
      <p:sp>
        <p:nvSpPr>
          <p:cNvPr id="3" name="2 Marcador de contenido"/>
          <p:cNvSpPr>
            <a:spLocks noGrp="1"/>
          </p:cNvSpPr>
          <p:nvPr>
            <p:ph idx="1"/>
          </p:nvPr>
        </p:nvSpPr>
        <p:spPr>
          <a:xfrm>
            <a:off x="1007597" y="1052736"/>
            <a:ext cx="7772400" cy="5262563"/>
          </a:xfrm>
        </p:spPr>
        <p:txBody>
          <a:bodyPr/>
          <a:lstStyle/>
          <a:p>
            <a:pPr marL="0" indent="0">
              <a:buNone/>
            </a:pPr>
            <a:endParaRPr lang="es-ES" sz="1400" dirty="0"/>
          </a:p>
          <a:p>
            <a:pPr marL="0" indent="0">
              <a:buNone/>
            </a:pPr>
            <a:endParaRPr lang="es-ES" sz="1600" dirty="0"/>
          </a:p>
          <a:p>
            <a:pPr marL="0" indent="0">
              <a:buNone/>
            </a:pP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
        <p:nvSpPr>
          <p:cNvPr id="6" name="Rectángulo 5"/>
          <p:cNvSpPr/>
          <p:nvPr/>
        </p:nvSpPr>
        <p:spPr>
          <a:xfrm>
            <a:off x="1117329" y="1279051"/>
            <a:ext cx="7772400" cy="4191917"/>
          </a:xfrm>
          <a:prstGeom prst="rect">
            <a:avLst/>
          </a:prstGeom>
        </p:spPr>
        <p:txBody>
          <a:bodyPr wrap="square">
            <a:spAutoFit/>
          </a:bodyPr>
          <a:lstStyle/>
          <a:p>
            <a:pPr marL="342900" indent="-342900" eaLnBrk="0" fontAlgn="base" hangingPunct="0">
              <a:spcBef>
                <a:spcPct val="20000"/>
              </a:spcBef>
              <a:spcAft>
                <a:spcPct val="0"/>
              </a:spcAft>
              <a:buClr>
                <a:srgbClr val="CC3300"/>
              </a:buClr>
              <a:buFont typeface="Webdings" pitchFamily="18" charset="2"/>
              <a:buChar char="&lt;"/>
            </a:pPr>
            <a:endParaRPr lang="es-ES" b="1" dirty="0" smtClean="0"/>
          </a:p>
          <a:p>
            <a:pPr marL="342900" indent="-342900" eaLnBrk="0" fontAlgn="base" hangingPunct="0">
              <a:spcBef>
                <a:spcPct val="20000"/>
              </a:spcBef>
              <a:spcAft>
                <a:spcPct val="0"/>
              </a:spcAft>
              <a:buClr>
                <a:srgbClr val="CC3300"/>
              </a:buClr>
              <a:buFont typeface="Webdings" pitchFamily="18" charset="2"/>
              <a:buChar char="&lt;"/>
            </a:pPr>
            <a:r>
              <a:rPr lang="es-ES" b="1" dirty="0"/>
              <a:t>Nota técnica 1/2015 sobre la forma y contenido de los párrafos de los informes de auditoría de cuentas.</a:t>
            </a:r>
          </a:p>
          <a:p>
            <a:pPr marL="342900" indent="-342900" eaLnBrk="0" fontAlgn="base" hangingPunct="0">
              <a:spcBef>
                <a:spcPct val="20000"/>
              </a:spcBef>
              <a:spcAft>
                <a:spcPct val="0"/>
              </a:spcAft>
              <a:buClr>
                <a:srgbClr val="CC3300"/>
              </a:buClr>
              <a:buFont typeface="Webdings" pitchFamily="18" charset="2"/>
              <a:buChar char="&lt;"/>
            </a:pPr>
            <a:r>
              <a:rPr lang="es-ES" b="1" dirty="0"/>
              <a:t>Nota técnica sobre el tratamiento en auditoría de cuentas anuales de los incumplimientos legales y reglamentarios</a:t>
            </a:r>
            <a:r>
              <a:rPr lang="es-ES" b="1" dirty="0" smtClean="0"/>
              <a:t>.</a:t>
            </a:r>
            <a:endParaRPr lang="es-ES" b="1" dirty="0"/>
          </a:p>
          <a:p>
            <a:pPr marL="342900" indent="-342900" eaLnBrk="0" fontAlgn="base" hangingPunct="0">
              <a:spcBef>
                <a:spcPct val="20000"/>
              </a:spcBef>
              <a:spcAft>
                <a:spcPct val="0"/>
              </a:spcAft>
              <a:buClr>
                <a:srgbClr val="CC3300"/>
              </a:buClr>
              <a:buFont typeface="Webdings" pitchFamily="18" charset="2"/>
              <a:buChar char="&lt;"/>
            </a:pPr>
            <a:r>
              <a:rPr lang="es-ES" b="1" dirty="0" smtClean="0"/>
              <a:t>Nota </a:t>
            </a:r>
            <a:r>
              <a:rPr lang="es-ES" b="1" dirty="0"/>
              <a:t>técnica sobre el </a:t>
            </a:r>
            <a:r>
              <a:rPr lang="es-ES" b="1" dirty="0" smtClean="0"/>
              <a:t>tratamiento </a:t>
            </a:r>
            <a:r>
              <a:rPr lang="es-ES" b="1" dirty="0"/>
              <a:t>en auditoría de cuentas anuales de los hechos posteriores al cierre</a:t>
            </a:r>
          </a:p>
          <a:p>
            <a:pPr marL="342900" indent="-342900" eaLnBrk="0" fontAlgn="base" hangingPunct="0">
              <a:spcBef>
                <a:spcPct val="20000"/>
              </a:spcBef>
              <a:spcAft>
                <a:spcPct val="0"/>
              </a:spcAft>
              <a:buClr>
                <a:srgbClr val="CC3300"/>
              </a:buClr>
              <a:buFont typeface="Webdings" pitchFamily="18" charset="2"/>
              <a:buChar char="&lt;"/>
            </a:pPr>
            <a:r>
              <a:rPr lang="es-ES" b="1" dirty="0"/>
              <a:t>Nota técnica sobre el tratamiento en la auditoría de cuentas anuales de la información incluida en la memoria sobre costes de actividades.</a:t>
            </a:r>
          </a:p>
          <a:p>
            <a:endParaRPr lang="es-ES" dirty="0" smtClean="0"/>
          </a:p>
          <a:p>
            <a:endParaRPr lang="es-ES" dirty="0" smtClean="0"/>
          </a:p>
          <a:p>
            <a:endParaRPr lang="es-ES" dirty="0"/>
          </a:p>
          <a:p>
            <a:endParaRPr lang="es-ES" dirty="0" smtClean="0"/>
          </a:p>
        </p:txBody>
      </p:sp>
    </p:spTree>
    <p:extLst>
      <p:ext uri="{BB962C8B-B14F-4D97-AF65-F5344CB8AC3E}">
        <p14:creationId xmlns:p14="http://schemas.microsoft.com/office/powerpoint/2010/main" val="27936462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Evidencia</a:t>
            </a:r>
          </a:p>
        </p:txBody>
      </p:sp>
      <p:sp>
        <p:nvSpPr>
          <p:cNvPr id="3" name="2 Marcador de contenido"/>
          <p:cNvSpPr>
            <a:spLocks noGrp="1"/>
          </p:cNvSpPr>
          <p:nvPr>
            <p:ph idx="1"/>
          </p:nvPr>
        </p:nvSpPr>
        <p:spPr/>
        <p:txBody>
          <a:bodyPr/>
          <a:lstStyle/>
          <a:p>
            <a:pPr marL="0" indent="0">
              <a:buNone/>
            </a:pPr>
            <a:endParaRPr lang="es-ES" sz="1600" dirty="0"/>
          </a:p>
          <a:p>
            <a:pPr marL="285750" lvl="0" indent="-285750" algn="just" defTabSz="457200" eaLnBrk="1" fontAlgn="auto" hangingPunct="1">
              <a:spcAft>
                <a:spcPts val="600"/>
              </a:spcAft>
              <a:buClr>
                <a:srgbClr val="30ACEC">
                  <a:lumMod val="75000"/>
                </a:srgbClr>
              </a:buClr>
              <a:buSzPct val="145000"/>
              <a:buFont typeface="Arial"/>
              <a:buChar char="•"/>
            </a:pPr>
            <a:r>
              <a:rPr lang="es-ES" sz="1800" kern="1200" dirty="0"/>
              <a:t>Las NASP definen la evidencia como la </a:t>
            </a:r>
            <a:r>
              <a:rPr lang="es-ES" sz="1800" kern="1200" dirty="0">
                <a:solidFill>
                  <a:srgbClr val="FF0000"/>
                </a:solidFill>
              </a:rPr>
              <a:t>base del juicio razonable en que el auditor ha de basar su dictamen</a:t>
            </a:r>
            <a:r>
              <a:rPr lang="es-ES" sz="1800" kern="1200" dirty="0"/>
              <a:t>. Es el conocimiento que el auditor debe adquirir de la entidad y de la materia que está siendo auditada para poder emitir su opinión.</a:t>
            </a:r>
          </a:p>
          <a:p>
            <a:pPr marL="285750" lvl="0" indent="-285750" algn="just" defTabSz="457200" eaLnBrk="1" fontAlgn="auto" hangingPunct="1">
              <a:spcAft>
                <a:spcPts val="600"/>
              </a:spcAft>
              <a:buClr>
                <a:srgbClr val="30ACEC">
                  <a:lumMod val="75000"/>
                </a:srgbClr>
              </a:buClr>
              <a:buSzPct val="145000"/>
              <a:buFont typeface="Arial"/>
              <a:buChar char="•"/>
            </a:pPr>
            <a:r>
              <a:rPr lang="es-ES" sz="1800" kern="1200" dirty="0"/>
              <a:t>Se obtiene mediante la adecuada combinación de </a:t>
            </a:r>
            <a:r>
              <a:rPr lang="es-ES" sz="1800" kern="1200" dirty="0">
                <a:solidFill>
                  <a:srgbClr val="FF0000"/>
                </a:solidFill>
              </a:rPr>
              <a:t>pruebas de cumplimiento </a:t>
            </a:r>
            <a:r>
              <a:rPr lang="es-ES" sz="1800" kern="1200" dirty="0"/>
              <a:t>(pruebas diseñadas para evaluar la eficacia de los controles en la prevención, detección y corrección de incorreciones) y </a:t>
            </a:r>
            <a:r>
              <a:rPr lang="es-ES" sz="1800" kern="1200" dirty="0">
                <a:solidFill>
                  <a:srgbClr val="FF0000"/>
                </a:solidFill>
              </a:rPr>
              <a:t>sustantivas</a:t>
            </a:r>
            <a:r>
              <a:rPr lang="es-ES" sz="1800" kern="1200" dirty="0"/>
              <a:t> (pruebas de detalle de tipos de transacciones, saldos e información a revelar y procedimientos analíticos sustantivos ) </a:t>
            </a:r>
          </a:p>
          <a:p>
            <a:pPr marL="285750" lvl="0" indent="-285750" algn="just" defTabSz="457200" eaLnBrk="1" fontAlgn="auto" hangingPunct="1">
              <a:spcAft>
                <a:spcPts val="600"/>
              </a:spcAft>
              <a:buClr>
                <a:srgbClr val="30ACEC">
                  <a:lumMod val="75000"/>
                </a:srgbClr>
              </a:buClr>
              <a:buSzPct val="145000"/>
              <a:buFont typeface="Arial"/>
              <a:buChar char="•"/>
            </a:pPr>
            <a:r>
              <a:rPr lang="es-ES" sz="1800" kern="1200" dirty="0"/>
              <a:t>La evidencia deriva de muy diversas </a:t>
            </a:r>
            <a:r>
              <a:rPr lang="es-ES" sz="1800" kern="1200" dirty="0">
                <a:solidFill>
                  <a:srgbClr val="FF0000"/>
                </a:solidFill>
              </a:rPr>
              <a:t>fuentes</a:t>
            </a:r>
            <a:r>
              <a:rPr lang="es-ES" sz="1800" kern="1200" dirty="0"/>
              <a:t> (proporcionadas por la entidad auditada, por terceros, elaboradas por el propio auditor..)</a:t>
            </a:r>
          </a:p>
          <a:p>
            <a:pPr marL="285750" lvl="0" indent="-285750" algn="just" defTabSz="457200" eaLnBrk="1" fontAlgn="auto" hangingPunct="1">
              <a:spcAft>
                <a:spcPts val="600"/>
              </a:spcAft>
              <a:buClr>
                <a:srgbClr val="30ACEC">
                  <a:lumMod val="75000"/>
                </a:srgbClr>
              </a:buClr>
              <a:buSzPct val="145000"/>
              <a:buFont typeface="Arial"/>
              <a:buChar char="•"/>
            </a:pPr>
            <a:r>
              <a:rPr lang="es-ES" sz="1800" kern="1200" dirty="0"/>
              <a:t>La evidencia tiene que ser </a:t>
            </a:r>
            <a:r>
              <a:rPr lang="es-ES" sz="1800" kern="1200" dirty="0">
                <a:solidFill>
                  <a:srgbClr val="FF0000"/>
                </a:solidFill>
              </a:rPr>
              <a:t>suficiente</a:t>
            </a:r>
            <a:r>
              <a:rPr lang="es-ES" sz="1800" kern="1200" dirty="0"/>
              <a:t> (elementos de prueba suficientes para sostener conclusiones), </a:t>
            </a:r>
            <a:r>
              <a:rPr lang="es-ES" sz="1800" kern="1200" dirty="0">
                <a:solidFill>
                  <a:srgbClr val="FF0000"/>
                </a:solidFill>
              </a:rPr>
              <a:t>pertinente</a:t>
            </a:r>
            <a:r>
              <a:rPr lang="es-ES" sz="1800" kern="1200" dirty="0"/>
              <a:t> (relación lógica conclusión e información) y </a:t>
            </a:r>
            <a:r>
              <a:rPr lang="es-ES" sz="1800" kern="1200" dirty="0">
                <a:solidFill>
                  <a:srgbClr val="FF0000"/>
                </a:solidFill>
              </a:rPr>
              <a:t>válida</a:t>
            </a:r>
            <a:r>
              <a:rPr lang="es-ES" sz="1800" kern="1200" dirty="0"/>
              <a:t> (fuentes fiables).</a:t>
            </a:r>
          </a:p>
          <a:p>
            <a:pPr marL="0" indent="0">
              <a:buNone/>
            </a:pP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2404222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Tipos de evidencia</a:t>
            </a:r>
          </a:p>
        </p:txBody>
      </p:sp>
      <p:sp>
        <p:nvSpPr>
          <p:cNvPr id="3" name="2 Marcador de contenido"/>
          <p:cNvSpPr>
            <a:spLocks noGrp="1"/>
          </p:cNvSpPr>
          <p:nvPr>
            <p:ph idx="1"/>
          </p:nvPr>
        </p:nvSpPr>
        <p:spPr/>
        <p:txBody>
          <a:bodyPr/>
          <a:lstStyle/>
          <a:p>
            <a:pPr marL="0" indent="0">
              <a:buNone/>
            </a:pPr>
            <a:endParaRPr lang="es-ES" sz="1400" dirty="0"/>
          </a:p>
          <a:p>
            <a:pPr marL="0" indent="0">
              <a:buNone/>
            </a:pPr>
            <a:endParaRPr lang="es-ES" sz="1600" dirty="0"/>
          </a:p>
          <a:p>
            <a:pPr marL="285750" lvl="0" indent="-285750" algn="just" defTabSz="457200" eaLnBrk="1" fontAlgn="auto" hangingPunct="1">
              <a:spcAft>
                <a:spcPts val="600"/>
              </a:spcAft>
              <a:buClr>
                <a:srgbClr val="30ACEC">
                  <a:lumMod val="75000"/>
                </a:srgbClr>
              </a:buClr>
              <a:buSzPct val="145000"/>
              <a:buFont typeface="Arial"/>
              <a:buChar char="•"/>
            </a:pPr>
            <a:r>
              <a:rPr lang="es-ES" sz="1800" kern="1200" dirty="0">
                <a:solidFill>
                  <a:srgbClr val="FF0000"/>
                </a:solidFill>
              </a:rPr>
              <a:t>Física</a:t>
            </a:r>
            <a:r>
              <a:rPr lang="es-ES" sz="1800" kern="1200" dirty="0"/>
              <a:t>: La que se obtiene mediante la observación directa de activos o procedimientos. </a:t>
            </a:r>
          </a:p>
          <a:p>
            <a:pPr marL="285750" lvl="0" indent="-285750" algn="just" defTabSz="457200" eaLnBrk="1" fontAlgn="auto" hangingPunct="1">
              <a:spcAft>
                <a:spcPts val="600"/>
              </a:spcAft>
              <a:buClr>
                <a:srgbClr val="30ACEC">
                  <a:lumMod val="75000"/>
                </a:srgbClr>
              </a:buClr>
              <a:buSzPct val="145000"/>
              <a:buFont typeface="Arial"/>
              <a:buChar char="•"/>
            </a:pPr>
            <a:r>
              <a:rPr lang="es-ES" sz="1800" kern="1200" dirty="0">
                <a:solidFill>
                  <a:srgbClr val="FF0000"/>
                </a:solidFill>
              </a:rPr>
              <a:t>Documental</a:t>
            </a:r>
            <a:r>
              <a:rPr lang="es-ES" sz="1800" kern="1200" dirty="0"/>
              <a:t>: La que deriva del examen de contratos, facturas, informes de gestión, registros contables o extracontables, etc.</a:t>
            </a:r>
          </a:p>
          <a:p>
            <a:pPr marL="285750" lvl="0" indent="-285750" algn="just" defTabSz="457200" eaLnBrk="1" fontAlgn="auto" hangingPunct="1">
              <a:spcAft>
                <a:spcPts val="600"/>
              </a:spcAft>
              <a:buClr>
                <a:srgbClr val="30ACEC">
                  <a:lumMod val="75000"/>
                </a:srgbClr>
              </a:buClr>
              <a:buSzPct val="145000"/>
              <a:buFont typeface="Arial"/>
              <a:buChar char="•"/>
            </a:pPr>
            <a:r>
              <a:rPr lang="es-ES" sz="1800" kern="1200" dirty="0">
                <a:solidFill>
                  <a:srgbClr val="FF0000"/>
                </a:solidFill>
              </a:rPr>
              <a:t>Testimonial</a:t>
            </a:r>
            <a:r>
              <a:rPr lang="es-ES" sz="1800" kern="1200" dirty="0"/>
              <a:t>: La obtenida mediante entrevistas a las personas que participan o son responsables de la gestión.</a:t>
            </a:r>
          </a:p>
          <a:p>
            <a:pPr marL="285750" lvl="0" indent="-285750" algn="just" defTabSz="457200" eaLnBrk="1" fontAlgn="auto" hangingPunct="1">
              <a:spcAft>
                <a:spcPts val="600"/>
              </a:spcAft>
              <a:buClr>
                <a:srgbClr val="30ACEC">
                  <a:lumMod val="75000"/>
                </a:srgbClr>
              </a:buClr>
              <a:buSzPct val="145000"/>
              <a:buFont typeface="Arial"/>
              <a:buChar char="•"/>
            </a:pPr>
            <a:r>
              <a:rPr lang="es-ES" sz="1800" kern="1200" dirty="0">
                <a:solidFill>
                  <a:srgbClr val="FF0000"/>
                </a:solidFill>
              </a:rPr>
              <a:t>Analítica</a:t>
            </a:r>
            <a:r>
              <a:rPr lang="es-ES" sz="1800" kern="1200" dirty="0"/>
              <a:t>: La obtenida de cálculos, comparaciones, estudios de tendencias, etc., realizados por el auditor</a:t>
            </a:r>
          </a:p>
          <a:p>
            <a:pPr marL="0" indent="0">
              <a:buNone/>
            </a:pP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53116773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Fases generales de la auditoría</a:t>
            </a:r>
          </a:p>
        </p:txBody>
      </p:sp>
      <p:sp>
        <p:nvSpPr>
          <p:cNvPr id="3" name="2 Marcador de contenido"/>
          <p:cNvSpPr>
            <a:spLocks noGrp="1"/>
          </p:cNvSpPr>
          <p:nvPr>
            <p:ph idx="1"/>
          </p:nvPr>
        </p:nvSpPr>
        <p:spPr/>
        <p:txBody>
          <a:bodyPr/>
          <a:lstStyle/>
          <a:p>
            <a:pPr marL="0" indent="0">
              <a:buNone/>
            </a:pPr>
            <a:endParaRPr lang="es-ES" sz="1400" dirty="0"/>
          </a:p>
          <a:p>
            <a:pPr marL="0" indent="0">
              <a:buNone/>
            </a:pPr>
            <a:endParaRPr lang="es-ES" sz="1600" dirty="0" smtClean="0"/>
          </a:p>
          <a:p>
            <a:pPr marL="0" indent="0">
              <a:buNone/>
            </a:pPr>
            <a:endParaRPr lang="es-ES" sz="1600" dirty="0"/>
          </a:p>
          <a:p>
            <a:pPr marL="525780" lvl="0" indent="-457200" algn="just" defTabSz="457200" eaLnBrk="1" fontAlgn="auto" hangingPunct="1">
              <a:spcAft>
                <a:spcPts val="600"/>
              </a:spcAft>
              <a:buClr>
                <a:srgbClr val="30ACEC">
                  <a:lumMod val="75000"/>
                </a:srgbClr>
              </a:buClr>
              <a:buSzPct val="145000"/>
              <a:buFont typeface="+mj-lt"/>
              <a:buAutoNum type="arabicPeriod"/>
            </a:pPr>
            <a:r>
              <a:rPr lang="es-ES" sz="1800" kern="1200" dirty="0"/>
              <a:t>Emisión del TDA.</a:t>
            </a:r>
          </a:p>
          <a:p>
            <a:pPr marL="525780" lvl="0" indent="-457200" algn="just" defTabSz="457200" eaLnBrk="1" fontAlgn="auto" hangingPunct="1">
              <a:spcAft>
                <a:spcPts val="600"/>
              </a:spcAft>
              <a:buClr>
                <a:srgbClr val="30ACEC">
                  <a:lumMod val="75000"/>
                </a:srgbClr>
              </a:buClr>
              <a:buSzPct val="145000"/>
              <a:buFont typeface="+mj-lt"/>
              <a:buAutoNum type="arabicPeriod"/>
            </a:pPr>
            <a:r>
              <a:rPr lang="es-ES" sz="1800" kern="1200" dirty="0"/>
              <a:t>Planificación y evaluación del control interno.</a:t>
            </a:r>
          </a:p>
          <a:p>
            <a:pPr marL="525780" lvl="0" indent="-457200" algn="just" defTabSz="457200" eaLnBrk="1" fontAlgn="auto" hangingPunct="1">
              <a:spcAft>
                <a:spcPts val="600"/>
              </a:spcAft>
              <a:buClr>
                <a:srgbClr val="30ACEC">
                  <a:lumMod val="75000"/>
                </a:srgbClr>
              </a:buClr>
              <a:buSzPct val="145000"/>
              <a:buFont typeface="+mj-lt"/>
              <a:buAutoNum type="arabicPeriod"/>
            </a:pPr>
            <a:r>
              <a:rPr lang="es-ES" sz="1800" kern="1200" dirty="0"/>
              <a:t>Ejecución de los procedimientos y técnicas de auditoria (Trabajo de campo). ESTABLECER ÁREAS DE TRABAJO.</a:t>
            </a:r>
          </a:p>
          <a:p>
            <a:pPr marL="525780" lvl="0" indent="-457200" algn="just" defTabSz="457200" eaLnBrk="1" fontAlgn="auto" hangingPunct="1">
              <a:spcAft>
                <a:spcPts val="600"/>
              </a:spcAft>
              <a:buClr>
                <a:srgbClr val="30ACEC">
                  <a:lumMod val="75000"/>
                </a:srgbClr>
              </a:buClr>
              <a:buSzPct val="145000"/>
              <a:buFont typeface="+mj-lt"/>
              <a:buAutoNum type="arabicPeriod"/>
            </a:pPr>
            <a:r>
              <a:rPr lang="es-ES" sz="1800" kern="1200" dirty="0"/>
              <a:t>Emisión de informe.</a:t>
            </a:r>
          </a:p>
          <a:p>
            <a:pPr marL="68580" lvl="0" indent="0" algn="just" defTabSz="457200" eaLnBrk="1" fontAlgn="auto" hangingPunct="1">
              <a:spcAft>
                <a:spcPts val="600"/>
              </a:spcAft>
              <a:buClr>
                <a:srgbClr val="30ACEC">
                  <a:lumMod val="75000"/>
                </a:srgbClr>
              </a:buClr>
              <a:buSzPct val="145000"/>
              <a:buNone/>
            </a:pPr>
            <a:endParaRPr lang="es-ES" sz="2400" b="0" kern="1200" dirty="0">
              <a:solidFill>
                <a:prstClr val="black"/>
              </a:solidFill>
              <a:latin typeface="Calibri" panose="020F0502020204030204" pitchFamily="34" charset="0"/>
              <a:cs typeface="Calibri" panose="020F0502020204030204" pitchFamily="34" charset="0"/>
            </a:endParaRPr>
          </a:p>
          <a:p>
            <a:pPr marL="0" indent="0">
              <a:buNone/>
            </a:pP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40595856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PLANIFICACIÓN</a:t>
            </a:r>
            <a:endParaRPr lang="es-ES" dirty="0"/>
          </a:p>
        </p:txBody>
      </p:sp>
      <p:sp>
        <p:nvSpPr>
          <p:cNvPr id="3" name="2 Marcador de contenido"/>
          <p:cNvSpPr>
            <a:spLocks noGrp="1"/>
          </p:cNvSpPr>
          <p:nvPr>
            <p:ph idx="1"/>
          </p:nvPr>
        </p:nvSpPr>
        <p:spPr/>
        <p:txBody>
          <a:bodyPr/>
          <a:lstStyle/>
          <a:p>
            <a:pPr marL="0" indent="0">
              <a:buNone/>
            </a:pPr>
            <a:endParaRPr lang="es-ES" sz="1400" dirty="0"/>
          </a:p>
          <a:p>
            <a:pPr marL="0" indent="0">
              <a:buNone/>
            </a:pPr>
            <a:endParaRPr lang="es-ES" sz="1600" dirty="0"/>
          </a:p>
          <a:p>
            <a:pPr marL="0" indent="0">
              <a:buNone/>
            </a:pPr>
            <a:r>
              <a:rPr lang="es-ES" sz="1800" dirty="0">
                <a:latin typeface="Calibri" panose="020F0502020204030204" pitchFamily="34" charset="0"/>
                <a:cs typeface="Calibri" panose="020F0502020204030204" pitchFamily="34" charset="0"/>
              </a:rPr>
              <a:t>En esta fase debemos recopilar información previa de la entidad auditada, entre la que podemos destacar la siguiente</a:t>
            </a:r>
            <a:r>
              <a:rPr lang="es-ES" sz="1800" dirty="0" smtClean="0">
                <a:latin typeface="Calibri" panose="020F0502020204030204" pitchFamily="34" charset="0"/>
                <a:cs typeface="Calibri" panose="020F0502020204030204" pitchFamily="34" charset="0"/>
              </a:rPr>
              <a:t>:</a:t>
            </a:r>
          </a:p>
          <a:p>
            <a:pPr marL="0" indent="0">
              <a:buNone/>
            </a:pPr>
            <a:endParaRPr lang="es-ES" sz="1800" dirty="0">
              <a:latin typeface="Calibri" panose="020F0502020204030204" pitchFamily="34" charset="0"/>
              <a:cs typeface="Calibri" panose="020F0502020204030204" pitchFamily="34" charset="0"/>
            </a:endParaRPr>
          </a:p>
          <a:p>
            <a:pPr lvl="1" algn="just">
              <a:buFont typeface="Arial" panose="020B0604020202020204" pitchFamily="34" charset="0"/>
              <a:buChar char="•"/>
            </a:pPr>
            <a:r>
              <a:rPr lang="es-ES" sz="1800" dirty="0">
                <a:latin typeface="Calibri" panose="020F0502020204030204" pitchFamily="34" charset="0"/>
                <a:cs typeface="Calibri" panose="020F0502020204030204" pitchFamily="34" charset="0"/>
              </a:rPr>
              <a:t>Normativa legal (jurídica, laboral, fiscal…)</a:t>
            </a:r>
          </a:p>
          <a:p>
            <a:pPr lvl="1" algn="just">
              <a:buFont typeface="Arial" panose="020B0604020202020204" pitchFamily="34" charset="0"/>
              <a:buChar char="•"/>
            </a:pPr>
            <a:r>
              <a:rPr lang="es-ES" sz="1800" dirty="0">
                <a:latin typeface="Calibri" panose="020F0502020204030204" pitchFamily="34" charset="0"/>
                <a:cs typeface="Calibri" panose="020F0502020204030204" pitchFamily="34" charset="0"/>
              </a:rPr>
              <a:t>Procedimientos y principios contables aplicados a la entidad.</a:t>
            </a:r>
          </a:p>
          <a:p>
            <a:pPr lvl="1" algn="just">
              <a:buFont typeface="Arial" panose="020B0604020202020204" pitchFamily="34" charset="0"/>
              <a:buChar char="•"/>
            </a:pPr>
            <a:r>
              <a:rPr lang="es-ES" sz="1800" dirty="0">
                <a:latin typeface="Calibri" panose="020F0502020204030204" pitchFamily="34" charset="0"/>
                <a:cs typeface="Calibri" panose="020F0502020204030204" pitchFamily="34" charset="0"/>
              </a:rPr>
              <a:t>Estructura organizativa.</a:t>
            </a:r>
          </a:p>
          <a:p>
            <a:pPr lvl="1" algn="just">
              <a:buFont typeface="Arial" panose="020B0604020202020204" pitchFamily="34" charset="0"/>
              <a:buChar char="•"/>
            </a:pPr>
            <a:r>
              <a:rPr lang="es-ES" sz="1800" dirty="0">
                <a:latin typeface="Calibri" panose="020F0502020204030204" pitchFamily="34" charset="0"/>
                <a:cs typeface="Calibri" panose="020F0502020204030204" pitchFamily="34" charset="0"/>
              </a:rPr>
              <a:t>Manuales de procedimientos.</a:t>
            </a:r>
          </a:p>
          <a:p>
            <a:pPr lvl="1" algn="just">
              <a:buFont typeface="Arial" panose="020B0604020202020204" pitchFamily="34" charset="0"/>
              <a:buChar char="•"/>
            </a:pPr>
            <a:r>
              <a:rPr lang="es-ES" sz="1800" dirty="0" smtClean="0">
                <a:latin typeface="Calibri" panose="020F0502020204030204" pitchFamily="34" charset="0"/>
                <a:cs typeface="Calibri" panose="020F0502020204030204" pitchFamily="34" charset="0"/>
              </a:rPr>
              <a:t>Estados </a:t>
            </a:r>
            <a:r>
              <a:rPr lang="es-ES" sz="1800" dirty="0">
                <a:latin typeface="Calibri" panose="020F0502020204030204" pitchFamily="34" charset="0"/>
                <a:cs typeface="Calibri" panose="020F0502020204030204" pitchFamily="34" charset="0"/>
              </a:rPr>
              <a:t>financieros a auditar y de ejercicios anteriores con informes de auditoría.</a:t>
            </a:r>
          </a:p>
          <a:p>
            <a:pPr marL="0" lvl="0" indent="0" algn="just" defTabSz="457200" eaLnBrk="1" fontAlgn="auto" hangingPunct="1">
              <a:spcAft>
                <a:spcPts val="600"/>
              </a:spcAft>
              <a:buClr>
                <a:srgbClr val="30ACEC">
                  <a:lumMod val="75000"/>
                </a:srgbClr>
              </a:buClr>
              <a:buSzPct val="145000"/>
              <a:buNone/>
            </a:pPr>
            <a:r>
              <a:rPr lang="es-ES" sz="2000" b="0" kern="1200" dirty="0">
                <a:solidFill>
                  <a:prstClr val="black"/>
                </a:solidFill>
                <a:latin typeface="Calibri" panose="020F0502020204030204" pitchFamily="34" charset="0"/>
                <a:cs typeface="Calibri" panose="020F0502020204030204" pitchFamily="34" charset="0"/>
              </a:rPr>
              <a:t>Esa solicitud de información inicial se incluye como anexo al documento llamado “Términos del documento de inicio auditoría (TDA)” que figura regulado en  </a:t>
            </a:r>
            <a:r>
              <a:rPr lang="es-ES" sz="2000" b="0" kern="1200" dirty="0">
                <a:solidFill>
                  <a:prstClr val="black"/>
                </a:solidFill>
                <a:latin typeface="Calibri" panose="020F0502020204030204" pitchFamily="34" charset="0"/>
                <a:cs typeface="Calibri" panose="020F0502020204030204" pitchFamily="34" charset="0"/>
                <a:hlinkClick r:id="rId2" action="ppaction://hlinkfile"/>
              </a:rPr>
              <a:t>N.T. ONA 1-2017 – TDA</a:t>
            </a:r>
            <a:r>
              <a:rPr lang="es-ES" sz="2000" b="0" kern="1200" dirty="0">
                <a:solidFill>
                  <a:prstClr val="black"/>
                </a:solidFill>
                <a:latin typeface="Calibri" panose="020F0502020204030204" pitchFamily="34" charset="0"/>
                <a:cs typeface="Calibri" panose="020F0502020204030204" pitchFamily="34" charset="0"/>
              </a:rPr>
              <a:t> y en </a:t>
            </a:r>
            <a:r>
              <a:rPr lang="es-ES" sz="2000" b="0" kern="1200" dirty="0">
                <a:solidFill>
                  <a:prstClr val="black"/>
                </a:solidFill>
                <a:latin typeface="Calibri" panose="020F0502020204030204" pitchFamily="34" charset="0"/>
                <a:cs typeface="Calibri" panose="020F0502020204030204" pitchFamily="34" charset="0"/>
                <a:hlinkClick r:id="rId3" action="ppaction://hlinkfile"/>
              </a:rPr>
              <a:t>ANEXO N.T. 1-2017 TDA</a:t>
            </a:r>
            <a:r>
              <a:rPr lang="es-ES" sz="2000" b="0" kern="1200" dirty="0">
                <a:solidFill>
                  <a:prstClr val="black"/>
                </a:solidFill>
                <a:latin typeface="Calibri" panose="020F0502020204030204" pitchFamily="34" charset="0"/>
                <a:cs typeface="Calibri" panose="020F0502020204030204" pitchFamily="34" charset="0"/>
              </a:rPr>
              <a:t>. Adaptación de la NIA-ES-210 sobre los términos del encargo de auditoría.</a:t>
            </a:r>
          </a:p>
          <a:p>
            <a:pPr marL="68580" lvl="0" indent="0" algn="just" defTabSz="457200" eaLnBrk="1" fontAlgn="auto" hangingPunct="1">
              <a:spcAft>
                <a:spcPts val="600"/>
              </a:spcAft>
              <a:buClr>
                <a:srgbClr val="30ACEC">
                  <a:lumMod val="75000"/>
                </a:srgbClr>
              </a:buClr>
              <a:buSzPct val="145000"/>
              <a:buNone/>
            </a:pPr>
            <a:endParaRPr lang="es-ES" sz="2400" b="0" kern="1200" dirty="0" smtClean="0">
              <a:solidFill>
                <a:prstClr val="black"/>
              </a:solidFill>
              <a:latin typeface="Calibri" panose="020F0502020204030204" pitchFamily="34" charset="0"/>
              <a:cs typeface="Calibri" panose="020F0502020204030204" pitchFamily="34" charset="0"/>
            </a:endParaRPr>
          </a:p>
          <a:p>
            <a:pPr marL="68580" lvl="0" indent="0" algn="just" defTabSz="457200" eaLnBrk="1" fontAlgn="auto" hangingPunct="1">
              <a:spcAft>
                <a:spcPts val="600"/>
              </a:spcAft>
              <a:buClr>
                <a:srgbClr val="30ACEC">
                  <a:lumMod val="75000"/>
                </a:srgbClr>
              </a:buClr>
              <a:buSzPct val="145000"/>
              <a:buNone/>
            </a:pPr>
            <a:endParaRPr lang="es-ES" sz="2400" b="0" kern="1200" dirty="0">
              <a:solidFill>
                <a:prstClr val="black"/>
              </a:solidFill>
              <a:latin typeface="Calibri" panose="020F0502020204030204" pitchFamily="34" charset="0"/>
              <a:cs typeface="Calibri" panose="020F0502020204030204" pitchFamily="34" charset="0"/>
            </a:endParaRPr>
          </a:p>
          <a:p>
            <a:pPr marL="0" indent="0">
              <a:buNone/>
            </a:pP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4"/>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9357871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PLANIFICACIÓN</a:t>
            </a:r>
            <a:endParaRPr lang="es-ES" dirty="0"/>
          </a:p>
        </p:txBody>
      </p:sp>
      <p:sp>
        <p:nvSpPr>
          <p:cNvPr id="3" name="2 Marcador de contenido"/>
          <p:cNvSpPr>
            <a:spLocks noGrp="1"/>
          </p:cNvSpPr>
          <p:nvPr>
            <p:ph idx="1"/>
          </p:nvPr>
        </p:nvSpPr>
        <p:spPr/>
        <p:txBody>
          <a:bodyPr/>
          <a:lstStyle/>
          <a:p>
            <a:pPr marL="0" indent="0">
              <a:buNone/>
            </a:pPr>
            <a:endParaRPr lang="es-ES" sz="1400" dirty="0"/>
          </a:p>
          <a:p>
            <a:pPr marL="285750" lvl="0" indent="-285750" algn="just" defTabSz="457200" eaLnBrk="1" fontAlgn="auto" hangingPunct="1">
              <a:spcAft>
                <a:spcPts val="600"/>
              </a:spcAft>
              <a:buClr>
                <a:srgbClr val="30ACEC">
                  <a:lumMod val="75000"/>
                </a:srgbClr>
              </a:buClr>
              <a:buSzPct val="145000"/>
              <a:buFont typeface="Arial"/>
              <a:buChar char="•"/>
            </a:pPr>
            <a:r>
              <a:rPr lang="es-ES" sz="2000" b="0" kern="1200" dirty="0" smtClean="0">
                <a:solidFill>
                  <a:prstClr val="black"/>
                </a:solidFill>
                <a:latin typeface="Calibri" panose="020F0502020204030204" pitchFamily="34" charset="0"/>
                <a:cs typeface="Calibri" panose="020F0502020204030204" pitchFamily="34" charset="0"/>
              </a:rPr>
              <a:t>Evaluar </a:t>
            </a:r>
            <a:r>
              <a:rPr lang="es-ES" sz="2000" b="0" kern="1200" dirty="0">
                <a:solidFill>
                  <a:prstClr val="black"/>
                </a:solidFill>
                <a:latin typeface="Calibri" panose="020F0502020204030204" pitchFamily="34" charset="0"/>
                <a:cs typeface="Calibri" panose="020F0502020204030204" pitchFamily="34" charset="0"/>
              </a:rPr>
              <a:t>el </a:t>
            </a:r>
            <a:r>
              <a:rPr lang="es-ES" sz="2000" u="sng" kern="1200" dirty="0">
                <a:solidFill>
                  <a:prstClr val="black"/>
                </a:solidFill>
                <a:latin typeface="Calibri" panose="020F0502020204030204" pitchFamily="34" charset="0"/>
                <a:cs typeface="Calibri" panose="020F0502020204030204" pitchFamily="34" charset="0"/>
              </a:rPr>
              <a:t>riesgo</a:t>
            </a:r>
            <a:r>
              <a:rPr lang="es-ES" sz="2000" b="0" kern="1200" dirty="0">
                <a:solidFill>
                  <a:prstClr val="black"/>
                </a:solidFill>
                <a:latin typeface="Calibri" panose="020F0502020204030204" pitchFamily="34" charset="0"/>
                <a:cs typeface="Calibri" panose="020F0502020204030204" pitchFamily="34" charset="0"/>
              </a:rPr>
              <a:t> en cada una de las áreas, identificando aquellas sobre las que la auditoría ha de prestar mayor atención.</a:t>
            </a:r>
          </a:p>
          <a:p>
            <a:pPr marL="285750" lvl="0" indent="-285750" algn="just" defTabSz="457200" eaLnBrk="1" fontAlgn="auto" hangingPunct="1">
              <a:spcAft>
                <a:spcPts val="600"/>
              </a:spcAft>
              <a:buClr>
                <a:srgbClr val="30ACEC">
                  <a:lumMod val="75000"/>
                </a:srgbClr>
              </a:buClr>
              <a:buSzPct val="145000"/>
              <a:buFont typeface="Arial"/>
              <a:buChar char="•"/>
            </a:pPr>
            <a:r>
              <a:rPr lang="es-ES" sz="2000" b="0" kern="1200" dirty="0">
                <a:solidFill>
                  <a:prstClr val="black"/>
                </a:solidFill>
                <a:latin typeface="Calibri" panose="020F0502020204030204" pitchFamily="34" charset="0"/>
                <a:cs typeface="Calibri" panose="020F0502020204030204" pitchFamily="34" charset="0"/>
              </a:rPr>
              <a:t>Determinar las cifras de  </a:t>
            </a:r>
            <a:r>
              <a:rPr lang="es-ES" sz="2000" u="sng" kern="1200" dirty="0">
                <a:solidFill>
                  <a:prstClr val="black"/>
                </a:solidFill>
                <a:latin typeface="Calibri" panose="020F0502020204030204" pitchFamily="34" charset="0"/>
                <a:cs typeface="Calibri" panose="020F0502020204030204" pitchFamily="34" charset="0"/>
              </a:rPr>
              <a:t>materialidad</a:t>
            </a:r>
            <a:r>
              <a:rPr lang="es-ES" sz="2000" b="0" kern="1200" dirty="0">
                <a:solidFill>
                  <a:prstClr val="black"/>
                </a:solidFill>
                <a:latin typeface="Calibri" panose="020F0502020204030204" pitchFamily="34" charset="0"/>
                <a:cs typeface="Calibri" panose="020F0502020204030204" pitchFamily="34" charset="0"/>
              </a:rPr>
              <a:t> en las distintas fases de la auditoría</a:t>
            </a:r>
            <a:r>
              <a:rPr lang="es-ES" altLang="es-ES" sz="2000" b="0" kern="1200" dirty="0">
                <a:solidFill>
                  <a:prstClr val="black"/>
                </a:solidFill>
                <a:latin typeface="Calibri" panose="020F0502020204030204" pitchFamily="34" charset="0"/>
                <a:cs typeface="Calibri" panose="020F0502020204030204" pitchFamily="34" charset="0"/>
              </a:rPr>
              <a:t> y detallar los criterios de selección de muestras</a:t>
            </a:r>
            <a:endParaRPr lang="es-ES" sz="2000" b="0" kern="1200" dirty="0">
              <a:solidFill>
                <a:prstClr val="black"/>
              </a:solidFill>
              <a:latin typeface="Calibri" panose="020F0502020204030204" pitchFamily="34" charset="0"/>
              <a:cs typeface="Calibri" panose="020F0502020204030204" pitchFamily="34" charset="0"/>
            </a:endParaRPr>
          </a:p>
          <a:p>
            <a:pPr marL="285750" lvl="0" indent="-285750" algn="just" defTabSz="457200" eaLnBrk="1" fontAlgn="auto" hangingPunct="1">
              <a:spcAft>
                <a:spcPts val="600"/>
              </a:spcAft>
              <a:buClr>
                <a:srgbClr val="30ACEC">
                  <a:lumMod val="75000"/>
                </a:srgbClr>
              </a:buClr>
              <a:buSzPct val="145000"/>
              <a:buFont typeface="Arial"/>
              <a:buChar char="•"/>
            </a:pPr>
            <a:r>
              <a:rPr lang="es-ES" sz="2000" b="0" kern="1200" dirty="0">
                <a:solidFill>
                  <a:prstClr val="black"/>
                </a:solidFill>
                <a:latin typeface="Calibri" panose="020F0502020204030204" pitchFamily="34" charset="0"/>
                <a:cs typeface="Calibri" panose="020F0502020204030204" pitchFamily="34" charset="0"/>
              </a:rPr>
              <a:t>Preparar los </a:t>
            </a:r>
            <a:r>
              <a:rPr lang="es-ES" sz="2000" u="sng" kern="1200" dirty="0">
                <a:solidFill>
                  <a:prstClr val="black"/>
                </a:solidFill>
                <a:latin typeface="Calibri" panose="020F0502020204030204" pitchFamily="34" charset="0"/>
                <a:cs typeface="Calibri" panose="020F0502020204030204" pitchFamily="34" charset="0"/>
              </a:rPr>
              <a:t>programas de trabajo</a:t>
            </a:r>
            <a:r>
              <a:rPr lang="es-ES" sz="2000" kern="1200" dirty="0">
                <a:solidFill>
                  <a:prstClr val="black"/>
                </a:solidFill>
                <a:latin typeface="Calibri" panose="020F0502020204030204" pitchFamily="34" charset="0"/>
                <a:cs typeface="Calibri" panose="020F0502020204030204" pitchFamily="34" charset="0"/>
              </a:rPr>
              <a:t> </a:t>
            </a:r>
            <a:r>
              <a:rPr lang="es-ES" sz="2000" b="0" kern="1200" dirty="0">
                <a:solidFill>
                  <a:prstClr val="black"/>
                </a:solidFill>
                <a:latin typeface="Calibri" panose="020F0502020204030204" pitchFamily="34" charset="0"/>
                <a:cs typeface="Calibri" panose="020F0502020204030204" pitchFamily="34" charset="0"/>
              </a:rPr>
              <a:t>de cada área en base a los riesgos identificados y determinar la naturaleza, programación y amplitud de las pruebas de auditoría a realizar.</a:t>
            </a:r>
          </a:p>
          <a:p>
            <a:pPr marL="285750" lvl="0" indent="-285750" algn="just" defTabSz="457200" eaLnBrk="1" fontAlgn="auto" hangingPunct="1">
              <a:spcAft>
                <a:spcPts val="600"/>
              </a:spcAft>
              <a:buClr>
                <a:srgbClr val="30ACEC">
                  <a:lumMod val="75000"/>
                </a:srgbClr>
              </a:buClr>
              <a:buSzPct val="145000"/>
              <a:buFont typeface="Arial"/>
              <a:buChar char="•"/>
            </a:pPr>
            <a:r>
              <a:rPr lang="es-ES" sz="2000" b="0" kern="1200" dirty="0">
                <a:solidFill>
                  <a:prstClr val="black"/>
                </a:solidFill>
                <a:latin typeface="Calibri" panose="020F0502020204030204" pitchFamily="34" charset="0"/>
                <a:cs typeface="Calibri" panose="020F0502020204030204" pitchFamily="34" charset="0"/>
              </a:rPr>
              <a:t>Selección de equipo y fijación de un calendario de la auditoría</a:t>
            </a:r>
          </a:p>
          <a:p>
            <a:pPr marL="285750" lvl="0" indent="-285750" algn="just" defTabSz="457200" eaLnBrk="1" fontAlgn="auto" hangingPunct="1">
              <a:spcAft>
                <a:spcPts val="600"/>
              </a:spcAft>
              <a:buClr>
                <a:srgbClr val="30ACEC">
                  <a:lumMod val="75000"/>
                </a:srgbClr>
              </a:buClr>
              <a:buSzPct val="145000"/>
              <a:buFont typeface="Arial"/>
              <a:buChar char="•"/>
            </a:pPr>
            <a:r>
              <a:rPr lang="es-ES" sz="2000" b="0" kern="1200" dirty="0">
                <a:solidFill>
                  <a:prstClr val="black"/>
                </a:solidFill>
                <a:latin typeface="Calibri" panose="020F0502020204030204" pitchFamily="34" charset="0"/>
                <a:cs typeface="Calibri" panose="020F0502020204030204" pitchFamily="34" charset="0"/>
              </a:rPr>
              <a:t>Elaborar un </a:t>
            </a:r>
            <a:r>
              <a:rPr lang="es-ES" sz="2000" u="sng" kern="1200" dirty="0">
                <a:solidFill>
                  <a:srgbClr val="FF0000"/>
                </a:solidFill>
                <a:latin typeface="Calibri" panose="020F0502020204030204" pitchFamily="34" charset="0"/>
                <a:cs typeface="Calibri" panose="020F0502020204030204" pitchFamily="34" charset="0"/>
              </a:rPr>
              <a:t>memorándum resumen de planificación</a:t>
            </a:r>
            <a:r>
              <a:rPr lang="es-ES" sz="2000" kern="1200" dirty="0">
                <a:solidFill>
                  <a:srgbClr val="FF0000"/>
                </a:solidFill>
                <a:latin typeface="Calibri" panose="020F0502020204030204" pitchFamily="34" charset="0"/>
                <a:cs typeface="Calibri" panose="020F0502020204030204" pitchFamily="34" charset="0"/>
              </a:rPr>
              <a:t>, </a:t>
            </a:r>
            <a:r>
              <a:rPr lang="es-ES" sz="2000" b="0" kern="1200" dirty="0">
                <a:solidFill>
                  <a:prstClr val="black"/>
                </a:solidFill>
                <a:latin typeface="Calibri" panose="020F0502020204030204" pitchFamily="34" charset="0"/>
                <a:cs typeface="Calibri" panose="020F0502020204030204" pitchFamily="34" charset="0"/>
              </a:rPr>
              <a:t>en el que se resumen los puntos anteriores. </a:t>
            </a:r>
          </a:p>
          <a:p>
            <a:pPr marL="68580" lvl="0" indent="0" algn="just" defTabSz="457200" eaLnBrk="1" fontAlgn="auto" hangingPunct="1">
              <a:spcAft>
                <a:spcPts val="600"/>
              </a:spcAft>
              <a:buClr>
                <a:srgbClr val="30ACEC">
                  <a:lumMod val="75000"/>
                </a:srgbClr>
              </a:buClr>
              <a:buSzPct val="145000"/>
              <a:buNone/>
            </a:pPr>
            <a:endParaRPr lang="es-ES" sz="2400" b="0" kern="1200" dirty="0">
              <a:solidFill>
                <a:prstClr val="black"/>
              </a:solidFill>
              <a:latin typeface="Corbel" panose="020B0503020204020204"/>
            </a:endParaRPr>
          </a:p>
          <a:p>
            <a:pPr marL="0" indent="0">
              <a:buNone/>
            </a:pP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5206070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PLANIFICACIÓN: importancia del control interno</a:t>
            </a:r>
            <a:endParaRPr lang="es-ES" sz="3600" dirty="0"/>
          </a:p>
        </p:txBody>
      </p:sp>
      <p:sp>
        <p:nvSpPr>
          <p:cNvPr id="3" name="2 Marcador de contenido"/>
          <p:cNvSpPr>
            <a:spLocks noGrp="1"/>
          </p:cNvSpPr>
          <p:nvPr>
            <p:ph idx="1"/>
          </p:nvPr>
        </p:nvSpPr>
        <p:spPr/>
        <p:txBody>
          <a:bodyPr/>
          <a:lstStyle/>
          <a:p>
            <a:pPr marL="0" indent="0">
              <a:buNone/>
            </a:pPr>
            <a:endParaRPr lang="es-ES" sz="1400" dirty="0"/>
          </a:p>
          <a:p>
            <a:pPr marL="68580" indent="0" algn="just" defTabSz="457200" eaLnBrk="1" fontAlgn="auto" hangingPunct="1">
              <a:spcAft>
                <a:spcPts val="600"/>
              </a:spcAft>
              <a:buClr>
                <a:srgbClr val="30ACEC">
                  <a:lumMod val="75000"/>
                </a:srgbClr>
              </a:buClr>
              <a:buSzPct val="145000"/>
              <a:buNone/>
            </a:pPr>
            <a:r>
              <a:rPr lang="es-ES" sz="2400" dirty="0">
                <a:latin typeface="Calibri" panose="020F0502020204030204" pitchFamily="34" charset="0"/>
                <a:cs typeface="Calibri" panose="020F0502020204030204" pitchFamily="34" charset="0"/>
              </a:rPr>
              <a:t>Un sistema de </a:t>
            </a:r>
            <a:r>
              <a:rPr lang="es-ES" sz="2400" u="sng" dirty="0">
                <a:latin typeface="Calibri" panose="020F0502020204030204" pitchFamily="34" charset="0"/>
                <a:cs typeface="Calibri" panose="020F0502020204030204" pitchFamily="34" charset="0"/>
              </a:rPr>
              <a:t>control interno </a:t>
            </a:r>
            <a:r>
              <a:rPr lang="es-ES" sz="2400" dirty="0">
                <a:latin typeface="Calibri" panose="020F0502020204030204" pitchFamily="34" charset="0"/>
                <a:cs typeface="Calibri" panose="020F0502020204030204" pitchFamily="34" charset="0"/>
              </a:rPr>
              <a:t>se define como el conjunto de procedimientos y medidas adoptadas por la entidad </a:t>
            </a:r>
            <a:r>
              <a:rPr lang="es-ES" altLang="es-ES" sz="2400" dirty="0">
                <a:latin typeface="Calibri" panose="020F0502020204030204" pitchFamily="34" charset="0"/>
                <a:cs typeface="Calibri" panose="020F0502020204030204" pitchFamily="34" charset="0"/>
              </a:rPr>
              <a:t>para asegurar la precisión e integridad de los registros contables, así como para salvaguardar sus activos.</a:t>
            </a:r>
            <a:r>
              <a:rPr lang="es-ES" sz="2400" dirty="0">
                <a:latin typeface="Calibri" panose="020F0502020204030204" pitchFamily="34" charset="0"/>
                <a:cs typeface="Calibri" panose="020F0502020204030204" pitchFamily="34" charset="0"/>
              </a:rPr>
              <a:t> </a:t>
            </a:r>
          </a:p>
          <a:p>
            <a:pPr marL="68580" lvl="0" indent="0" defTabSz="457200" eaLnBrk="1" fontAlgn="auto" hangingPunct="1">
              <a:spcAft>
                <a:spcPts val="600"/>
              </a:spcAft>
              <a:buClr>
                <a:srgbClr val="30ACEC">
                  <a:lumMod val="75000"/>
                </a:srgbClr>
              </a:buClr>
              <a:buSzPct val="145000"/>
              <a:buNone/>
            </a:pPr>
            <a:r>
              <a:rPr lang="es-ES" sz="2200" b="0" kern="1200" dirty="0">
                <a:solidFill>
                  <a:prstClr val="black"/>
                </a:solidFill>
                <a:latin typeface="Calibri" panose="020F0502020204030204" pitchFamily="34" charset="0"/>
                <a:cs typeface="Calibri" panose="020F0502020204030204" pitchFamily="34" charset="0"/>
              </a:rPr>
              <a:t>El estudio y evaluación del control interno incluye dos fases:</a:t>
            </a:r>
          </a:p>
          <a:p>
            <a:pPr marL="285750" lvl="0" indent="-285750" algn="just" defTabSz="457200" eaLnBrk="1" fontAlgn="auto" hangingPunct="1">
              <a:spcAft>
                <a:spcPts val="600"/>
              </a:spcAft>
              <a:buClr>
                <a:srgbClr val="30ACEC">
                  <a:lumMod val="75000"/>
                </a:srgbClr>
              </a:buClr>
              <a:buSzPct val="145000"/>
              <a:buFont typeface="Arial"/>
              <a:buChar char="•"/>
            </a:pPr>
            <a:r>
              <a:rPr lang="es-ES" sz="2200" b="0" kern="1200" dirty="0">
                <a:solidFill>
                  <a:prstClr val="black"/>
                </a:solidFill>
                <a:latin typeface="Calibri" panose="020F0502020204030204" pitchFamily="34" charset="0"/>
                <a:cs typeface="Calibri" panose="020F0502020204030204" pitchFamily="34" charset="0"/>
              </a:rPr>
              <a:t>La revisión preliminar del sistema con objeto de conocer y comprender los procedimientos y métodos establecidos por la entidad (mediante cuestionarios,  entrevistas y análisis de los procedimientos)</a:t>
            </a:r>
          </a:p>
          <a:p>
            <a:pPr marL="285750" lvl="0" indent="-285750" algn="just" defTabSz="457200" eaLnBrk="1" fontAlgn="auto" hangingPunct="1">
              <a:spcAft>
                <a:spcPts val="600"/>
              </a:spcAft>
              <a:buClr>
                <a:srgbClr val="30ACEC">
                  <a:lumMod val="75000"/>
                </a:srgbClr>
              </a:buClr>
              <a:buSzPct val="145000"/>
              <a:buFont typeface="Arial"/>
              <a:buChar char="•"/>
            </a:pPr>
            <a:r>
              <a:rPr lang="es-ES" sz="2200" b="0" kern="1200" dirty="0">
                <a:solidFill>
                  <a:prstClr val="black"/>
                </a:solidFill>
                <a:latin typeface="Calibri" panose="020F0502020204030204" pitchFamily="34" charset="0"/>
                <a:cs typeface="Calibri" panose="020F0502020204030204" pitchFamily="34" charset="0"/>
              </a:rPr>
              <a:t> La realización de pruebas de cumplimiento para obtener una seguridad razonable de que los controles se realizan tal como se diseñaron.</a:t>
            </a:r>
          </a:p>
          <a:p>
            <a:pPr marL="68580" lvl="0" indent="0" algn="just" defTabSz="457200" eaLnBrk="1" fontAlgn="auto" hangingPunct="1">
              <a:spcAft>
                <a:spcPts val="600"/>
              </a:spcAft>
              <a:buClr>
                <a:srgbClr val="30ACEC">
                  <a:lumMod val="75000"/>
                </a:srgbClr>
              </a:buClr>
              <a:buSzPct val="145000"/>
              <a:buNone/>
            </a:pPr>
            <a:endParaRPr lang="es-ES" sz="2400" b="0" kern="1200" dirty="0">
              <a:solidFill>
                <a:prstClr val="black"/>
              </a:solidFill>
              <a:latin typeface="Corbel" panose="020B0503020204020204"/>
            </a:endParaRPr>
          </a:p>
          <a:p>
            <a:pPr marL="0" indent="0">
              <a:buNone/>
            </a:pP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660209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bwMode="auto">
          <a:xfrm>
            <a:off x="179512" y="476672"/>
            <a:ext cx="576064" cy="864096"/>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pic>
        <p:nvPicPr>
          <p:cNvPr id="5" name="Imagen 4">
            <a:extLst>
              <a:ext uri="{FF2B5EF4-FFF2-40B4-BE49-F238E27FC236}">
                <a16:creationId xmlns="" xmlns:a16="http://schemas.microsoft.com/office/drawing/2014/main" id="{0FEC5293-1550-5348-9F0E-C28803D7931E}"/>
              </a:ext>
            </a:extLst>
          </p:cNvPr>
          <p:cNvPicPr>
            <a:picLocks noChangeAspect="1"/>
          </p:cNvPicPr>
          <p:nvPr/>
        </p:nvPicPr>
        <p:blipFill>
          <a:blip r:embed="rId2"/>
          <a:stretch>
            <a:fillRect/>
          </a:stretch>
        </p:blipFill>
        <p:spPr>
          <a:xfrm>
            <a:off x="0" y="0"/>
            <a:ext cx="936000" cy="459206"/>
          </a:xfrm>
          <a:prstGeom prst="rect">
            <a:avLst/>
          </a:prstGeom>
        </p:spPr>
      </p:pic>
      <p:sp>
        <p:nvSpPr>
          <p:cNvPr id="7" name="CuadroTexto 6"/>
          <p:cNvSpPr txBox="1"/>
          <p:nvPr/>
        </p:nvSpPr>
        <p:spPr>
          <a:xfrm>
            <a:off x="1115616" y="885230"/>
            <a:ext cx="7848872" cy="830997"/>
          </a:xfrm>
          <a:prstGeom prst="rect">
            <a:avLst/>
          </a:prstGeom>
          <a:noFill/>
        </p:spPr>
        <p:txBody>
          <a:bodyPr wrap="square" rtlCol="0">
            <a:spAutoFit/>
          </a:bodyPr>
          <a:lstStyle/>
          <a:p>
            <a:endParaRPr lang="es-ES" sz="2400" dirty="0" smtClean="0"/>
          </a:p>
          <a:p>
            <a:r>
              <a:rPr lang="es-ES" sz="2400" dirty="0" smtClean="0"/>
              <a:t>Modalidades de la auditoría pública(art29.3)</a:t>
            </a:r>
            <a:endParaRPr lang="es-ES" sz="2400" dirty="0"/>
          </a:p>
        </p:txBody>
      </p:sp>
      <p:sp>
        <p:nvSpPr>
          <p:cNvPr id="9" name="Título 1"/>
          <p:cNvSpPr txBox="1">
            <a:spLocks/>
          </p:cNvSpPr>
          <p:nvPr/>
        </p:nvSpPr>
        <p:spPr bwMode="auto">
          <a:xfrm>
            <a:off x="1115616" y="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000" b="1">
                <a:solidFill>
                  <a:schemeClr val="bg1"/>
                </a:solidFill>
                <a:latin typeface="+mj-lt"/>
                <a:ea typeface="+mj-ea"/>
                <a:cs typeface="+mj-cs"/>
              </a:defRPr>
            </a:lvl1pPr>
            <a:lvl2pPr algn="l" rtl="0" eaLnBrk="0" fontAlgn="base" hangingPunct="0">
              <a:spcBef>
                <a:spcPct val="0"/>
              </a:spcBef>
              <a:spcAft>
                <a:spcPct val="0"/>
              </a:spcAft>
              <a:defRPr sz="4000" b="1">
                <a:solidFill>
                  <a:schemeClr val="bg1"/>
                </a:solidFill>
                <a:latin typeface="Book Antiqua" pitchFamily="18" charset="0"/>
              </a:defRPr>
            </a:lvl2pPr>
            <a:lvl3pPr algn="l" rtl="0" eaLnBrk="0" fontAlgn="base" hangingPunct="0">
              <a:spcBef>
                <a:spcPct val="0"/>
              </a:spcBef>
              <a:spcAft>
                <a:spcPct val="0"/>
              </a:spcAft>
              <a:defRPr sz="4000" b="1">
                <a:solidFill>
                  <a:schemeClr val="bg1"/>
                </a:solidFill>
                <a:latin typeface="Book Antiqua" pitchFamily="18" charset="0"/>
              </a:defRPr>
            </a:lvl3pPr>
            <a:lvl4pPr algn="l" rtl="0" eaLnBrk="0" fontAlgn="base" hangingPunct="0">
              <a:spcBef>
                <a:spcPct val="0"/>
              </a:spcBef>
              <a:spcAft>
                <a:spcPct val="0"/>
              </a:spcAft>
              <a:defRPr sz="4000" b="1">
                <a:solidFill>
                  <a:schemeClr val="bg1"/>
                </a:solidFill>
                <a:latin typeface="Book Antiqua" pitchFamily="18" charset="0"/>
              </a:defRPr>
            </a:lvl4pPr>
            <a:lvl5pPr algn="l" rtl="0" eaLnBrk="0" fontAlgn="base" hangingPunct="0">
              <a:spcBef>
                <a:spcPct val="0"/>
              </a:spcBef>
              <a:spcAft>
                <a:spcPct val="0"/>
              </a:spcAft>
              <a:defRPr sz="4000" b="1">
                <a:solidFill>
                  <a:schemeClr val="bg1"/>
                </a:solidFill>
                <a:latin typeface="Book Antiqua" pitchFamily="18" charset="0"/>
              </a:defRPr>
            </a:lvl5pPr>
            <a:lvl6pPr marL="457200" algn="l" rtl="0" fontAlgn="base">
              <a:spcBef>
                <a:spcPct val="0"/>
              </a:spcBef>
              <a:spcAft>
                <a:spcPct val="0"/>
              </a:spcAft>
              <a:defRPr sz="4000" b="1">
                <a:solidFill>
                  <a:schemeClr val="bg1"/>
                </a:solidFill>
                <a:latin typeface="Book Antiqua" pitchFamily="18" charset="0"/>
              </a:defRPr>
            </a:lvl6pPr>
            <a:lvl7pPr marL="914400" algn="l" rtl="0" fontAlgn="base">
              <a:spcBef>
                <a:spcPct val="0"/>
              </a:spcBef>
              <a:spcAft>
                <a:spcPct val="0"/>
              </a:spcAft>
              <a:defRPr sz="4000" b="1">
                <a:solidFill>
                  <a:schemeClr val="bg1"/>
                </a:solidFill>
                <a:latin typeface="Book Antiqua" pitchFamily="18" charset="0"/>
              </a:defRPr>
            </a:lvl7pPr>
            <a:lvl8pPr marL="1371600" algn="l" rtl="0" fontAlgn="base">
              <a:spcBef>
                <a:spcPct val="0"/>
              </a:spcBef>
              <a:spcAft>
                <a:spcPct val="0"/>
              </a:spcAft>
              <a:defRPr sz="4000" b="1">
                <a:solidFill>
                  <a:schemeClr val="bg1"/>
                </a:solidFill>
                <a:latin typeface="Book Antiqua" pitchFamily="18" charset="0"/>
              </a:defRPr>
            </a:lvl8pPr>
            <a:lvl9pPr marL="1828800" algn="l" rtl="0" fontAlgn="base">
              <a:spcBef>
                <a:spcPct val="0"/>
              </a:spcBef>
              <a:spcAft>
                <a:spcPct val="0"/>
              </a:spcAft>
              <a:defRPr sz="4000" b="1">
                <a:solidFill>
                  <a:schemeClr val="bg1"/>
                </a:solidFill>
                <a:latin typeface="Book Antiqua" pitchFamily="18" charset="0"/>
              </a:defRPr>
            </a:lvl9pPr>
          </a:lstStyle>
          <a:p>
            <a:r>
              <a:rPr lang="es-ES" sz="3200" kern="0" dirty="0" smtClean="0"/>
              <a:t>AUDITORÍA PÚBLICA</a:t>
            </a:r>
            <a:endParaRPr lang="es-ES" sz="3200" kern="0" dirty="0"/>
          </a:p>
        </p:txBody>
      </p:sp>
      <p:sp>
        <p:nvSpPr>
          <p:cNvPr id="2" name="Rectángulo 1"/>
          <p:cNvSpPr/>
          <p:nvPr/>
        </p:nvSpPr>
        <p:spPr>
          <a:xfrm>
            <a:off x="1128870" y="2051399"/>
            <a:ext cx="7726795" cy="2308324"/>
          </a:xfrm>
          <a:prstGeom prst="rect">
            <a:avLst/>
          </a:prstGeom>
        </p:spPr>
        <p:txBody>
          <a:bodyPr wrap="none">
            <a:spAutoFit/>
          </a:bodyPr>
          <a:lstStyle/>
          <a:p>
            <a:pPr marL="285750" indent="-285750">
              <a:buFont typeface="Arial" panose="020B0604020202020204" pitchFamily="34" charset="0"/>
              <a:buChar char="•"/>
            </a:pPr>
            <a:r>
              <a:rPr lang="es-ES" sz="2400" dirty="0"/>
              <a:t>La Auditoría de cuentas</a:t>
            </a:r>
          </a:p>
          <a:p>
            <a:endParaRPr lang="es-ES" sz="2400" dirty="0"/>
          </a:p>
          <a:p>
            <a:pPr marL="285750" indent="-285750" algn="just">
              <a:buFont typeface="Arial" panose="020B0604020202020204" pitchFamily="34" charset="0"/>
              <a:buChar char="•"/>
            </a:pPr>
            <a:r>
              <a:rPr lang="es-ES" sz="2400" dirty="0"/>
              <a:t>La auditoría de cumplimiento y </a:t>
            </a:r>
            <a:r>
              <a:rPr lang="es-ES" sz="2400" dirty="0" smtClean="0"/>
              <a:t>auditoría </a:t>
            </a:r>
            <a:r>
              <a:rPr lang="es-ES" sz="2400" dirty="0"/>
              <a:t>operativa:</a:t>
            </a:r>
          </a:p>
          <a:p>
            <a:pPr algn="just"/>
            <a:r>
              <a:rPr lang="es-ES" sz="2400" dirty="0" smtClean="0"/>
              <a:t>   Se </a:t>
            </a:r>
            <a:r>
              <a:rPr lang="es-ES" sz="2400" dirty="0"/>
              <a:t>realizará en las entidades del sector público </a:t>
            </a:r>
            <a:r>
              <a:rPr lang="es-ES" sz="2400" dirty="0" smtClean="0"/>
              <a:t>local</a:t>
            </a:r>
          </a:p>
          <a:p>
            <a:pPr algn="just"/>
            <a:r>
              <a:rPr lang="es-ES" sz="2400" dirty="0" smtClean="0"/>
              <a:t>   no </a:t>
            </a:r>
            <a:r>
              <a:rPr lang="es-ES" sz="2400" dirty="0"/>
              <a:t>sometidas </a:t>
            </a:r>
            <a:r>
              <a:rPr lang="es-ES" sz="2400" dirty="0" smtClean="0"/>
              <a:t>a control </a:t>
            </a:r>
            <a:r>
              <a:rPr lang="es-ES" sz="2400" dirty="0"/>
              <a:t>permanente</a:t>
            </a:r>
          </a:p>
          <a:p>
            <a:endParaRPr lang="es-ES" sz="2400" dirty="0"/>
          </a:p>
        </p:txBody>
      </p:sp>
    </p:spTree>
    <p:extLst>
      <p:ext uri="{BB962C8B-B14F-4D97-AF65-F5344CB8AC3E}">
        <p14:creationId xmlns:p14="http://schemas.microsoft.com/office/powerpoint/2010/main" val="40262775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EMISIÓN DEL TDA: objetivos</a:t>
            </a:r>
            <a:endParaRPr lang="es-ES" dirty="0"/>
          </a:p>
        </p:txBody>
      </p:sp>
      <p:sp>
        <p:nvSpPr>
          <p:cNvPr id="3" name="2 Marcador de contenido"/>
          <p:cNvSpPr>
            <a:spLocks noGrp="1"/>
          </p:cNvSpPr>
          <p:nvPr>
            <p:ph idx="1"/>
          </p:nvPr>
        </p:nvSpPr>
        <p:spPr/>
        <p:txBody>
          <a:bodyPr/>
          <a:lstStyle/>
          <a:p>
            <a:pPr marL="0" indent="0">
              <a:buNone/>
            </a:pPr>
            <a:endParaRPr lang="es-ES" sz="1400" dirty="0"/>
          </a:p>
          <a:p>
            <a:pPr marL="68580" indent="0" algn="just" defTabSz="457200" eaLnBrk="1" fontAlgn="auto" hangingPunct="1">
              <a:spcAft>
                <a:spcPts val="600"/>
              </a:spcAft>
              <a:buClr>
                <a:srgbClr val="30ACEC">
                  <a:lumMod val="75000"/>
                </a:srgbClr>
              </a:buClr>
              <a:buSzPct val="145000"/>
              <a:buNone/>
            </a:pPr>
            <a:r>
              <a:rPr lang="es-ES" sz="2400" dirty="0" smtClean="0">
                <a:latin typeface="Calibri" panose="020F0502020204030204" pitchFamily="34" charset="0"/>
              </a:rPr>
              <a:t>Nota técnica sobre el procedimiento </a:t>
            </a:r>
            <a:r>
              <a:rPr lang="es-ES" sz="2400" i="1" dirty="0" smtClean="0">
                <a:solidFill>
                  <a:srgbClr val="FF0000"/>
                </a:solidFill>
                <a:latin typeface="Calibri" panose="020F0502020204030204" pitchFamily="34" charset="0"/>
              </a:rPr>
              <a:t>“Términos del documento de inicio de la auditoría de cuentas”:</a:t>
            </a:r>
          </a:p>
          <a:p>
            <a:pPr marL="68580" indent="0" algn="just" defTabSz="457200" eaLnBrk="1" fontAlgn="auto" hangingPunct="1">
              <a:spcAft>
                <a:spcPts val="600"/>
              </a:spcAft>
              <a:buClr>
                <a:srgbClr val="30ACEC">
                  <a:lumMod val="75000"/>
                </a:srgbClr>
              </a:buClr>
              <a:buSzPct val="145000"/>
              <a:buNone/>
            </a:pPr>
            <a:endParaRPr lang="es-ES" sz="2400" i="1" dirty="0">
              <a:solidFill>
                <a:srgbClr val="FF0000"/>
              </a:solidFill>
              <a:latin typeface="Calibri" panose="020F0502020204030204" pitchFamily="34" charset="0"/>
            </a:endParaRPr>
          </a:p>
          <a:p>
            <a:pPr marL="354330" indent="-285750" algn="just" defTabSz="457200" eaLnBrk="1" fontAlgn="auto" hangingPunct="1">
              <a:spcAft>
                <a:spcPts val="600"/>
              </a:spcAft>
              <a:buClr>
                <a:srgbClr val="30ACEC">
                  <a:lumMod val="75000"/>
                </a:srgbClr>
              </a:buClr>
              <a:buSzPct val="145000"/>
            </a:pPr>
            <a:r>
              <a:rPr lang="es-ES" sz="1800" dirty="0"/>
              <a:t>En él se fija el objetivo y alcance de la auditoría</a:t>
            </a:r>
          </a:p>
          <a:p>
            <a:pPr marL="354330" indent="-285750" algn="just" defTabSz="457200" eaLnBrk="1" fontAlgn="auto" hangingPunct="1">
              <a:spcAft>
                <a:spcPts val="600"/>
              </a:spcAft>
              <a:buClr>
                <a:srgbClr val="30ACEC">
                  <a:lumMod val="75000"/>
                </a:srgbClr>
              </a:buClr>
              <a:buSzPct val="145000"/>
            </a:pPr>
            <a:r>
              <a:rPr lang="es-ES" sz="1800" dirty="0"/>
              <a:t>Se explicitan las responsabilidades del gestor y del auditor</a:t>
            </a:r>
          </a:p>
          <a:p>
            <a:pPr marL="354330" indent="-285750" algn="just" defTabSz="457200" eaLnBrk="1" fontAlgn="auto" hangingPunct="1">
              <a:spcAft>
                <a:spcPts val="600"/>
              </a:spcAft>
              <a:buClr>
                <a:srgbClr val="30ACEC">
                  <a:lumMod val="75000"/>
                </a:srgbClr>
              </a:buClr>
              <a:buSzPct val="145000"/>
            </a:pPr>
            <a:r>
              <a:rPr lang="es-ES" sz="1800" dirty="0"/>
              <a:t>Se identifican las cuentas objeto de la auditoría</a:t>
            </a:r>
          </a:p>
          <a:p>
            <a:pPr marL="354330" indent="-285750" algn="just" defTabSz="457200" eaLnBrk="1" fontAlgn="auto" hangingPunct="1">
              <a:spcAft>
                <a:spcPts val="600"/>
              </a:spcAft>
              <a:buClr>
                <a:srgbClr val="30ACEC">
                  <a:lumMod val="75000"/>
                </a:srgbClr>
              </a:buClr>
              <a:buSzPct val="145000"/>
            </a:pPr>
            <a:r>
              <a:rPr lang="es-ES" sz="1800" dirty="0"/>
              <a:t>Se solicitan una serie de documentos e informaciones que son relevantes para comenzar el trabajo</a:t>
            </a:r>
          </a:p>
          <a:p>
            <a:pPr marL="354330" indent="-285750" algn="just" defTabSz="457200" eaLnBrk="1" fontAlgn="auto" hangingPunct="1">
              <a:spcAft>
                <a:spcPts val="600"/>
              </a:spcAft>
              <a:buClr>
                <a:srgbClr val="30ACEC">
                  <a:lumMod val="75000"/>
                </a:srgbClr>
              </a:buClr>
              <a:buSzPct val="145000"/>
            </a:pPr>
            <a:r>
              <a:rPr lang="es-ES" sz="1800" dirty="0"/>
              <a:t>Se explica el contenido y la estructura del informe de </a:t>
            </a:r>
            <a:r>
              <a:rPr lang="es-ES" sz="1800" dirty="0" smtClean="0"/>
              <a:t>auditoría.</a:t>
            </a:r>
            <a:endParaRPr lang="es-ES" sz="18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0316797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EMISIÓN DEL TDA: contenido</a:t>
            </a:r>
            <a:endParaRPr lang="es-ES" dirty="0"/>
          </a:p>
        </p:txBody>
      </p:sp>
      <p:sp>
        <p:nvSpPr>
          <p:cNvPr id="3" name="2 Marcador de contenido"/>
          <p:cNvSpPr>
            <a:spLocks noGrp="1"/>
          </p:cNvSpPr>
          <p:nvPr>
            <p:ph idx="1"/>
          </p:nvPr>
        </p:nvSpPr>
        <p:spPr/>
        <p:txBody>
          <a:bodyPr/>
          <a:lstStyle/>
          <a:p>
            <a:pPr marL="0" indent="0">
              <a:buNone/>
            </a:pPr>
            <a:endParaRPr lang="es-ES" sz="1400" dirty="0" smtClean="0"/>
          </a:p>
          <a:p>
            <a:pPr marL="0" indent="0">
              <a:buNone/>
            </a:pPr>
            <a:endParaRPr lang="es-ES" sz="1400" dirty="0" smtClean="0"/>
          </a:p>
          <a:p>
            <a:r>
              <a:rPr lang="es-ES" sz="1600" dirty="0" smtClean="0"/>
              <a:t>Objetivo </a:t>
            </a:r>
            <a:r>
              <a:rPr lang="es-ES" sz="1600" dirty="0"/>
              <a:t>y alcance de la auditoría: </a:t>
            </a:r>
            <a:r>
              <a:rPr lang="es-ES" sz="1600" dirty="0" smtClean="0"/>
              <a:t>competencias </a:t>
            </a:r>
            <a:r>
              <a:rPr lang="es-ES" sz="1600" dirty="0"/>
              <a:t>y responsabilidad</a:t>
            </a:r>
          </a:p>
          <a:p>
            <a:r>
              <a:rPr lang="es-ES" sz="1600" dirty="0"/>
              <a:t>Responsabilidad del </a:t>
            </a:r>
            <a:r>
              <a:rPr lang="es-ES" sz="1600" dirty="0" smtClean="0"/>
              <a:t>auditor</a:t>
            </a:r>
          </a:p>
          <a:p>
            <a:r>
              <a:rPr lang="es-ES" sz="1600" dirty="0" smtClean="0"/>
              <a:t>Responsabilidad </a:t>
            </a:r>
            <a:r>
              <a:rPr lang="es-ES" sz="1600" dirty="0"/>
              <a:t>de la entidad auditada en la preparación de las </a:t>
            </a:r>
            <a:r>
              <a:rPr lang="es-ES" sz="1600" dirty="0" smtClean="0"/>
              <a:t>CA </a:t>
            </a:r>
            <a:r>
              <a:rPr lang="es-ES" sz="1600" dirty="0"/>
              <a:t>y su CI nos han de proporcionar acceso a toda la información necesaria para hacer el trabajo y acceso ilimitado a </a:t>
            </a:r>
            <a:r>
              <a:rPr lang="es-ES" sz="1600" dirty="0" smtClean="0"/>
              <a:t>la información.</a:t>
            </a:r>
          </a:p>
          <a:p>
            <a:r>
              <a:rPr lang="es-ES" sz="1600" dirty="0" smtClean="0"/>
              <a:t>Cuentas anuales y </a:t>
            </a:r>
            <a:r>
              <a:rPr lang="es-ES" sz="1600" dirty="0"/>
              <a:t>un documento descriptivo de los riesgos, los puntos clave del CI y funcionamiento de este y otros documentos que se puedan pedir.</a:t>
            </a:r>
          </a:p>
          <a:p>
            <a:r>
              <a:rPr lang="es-ES" sz="1600" dirty="0"/>
              <a:t>Informes: los informe que serán emitidos derivados del trabajo, sus plazos y sus contenidos habituales o estándar. Estos informes serán normalmente el de cuentas anuales, el IRCIA y en Fundaciones el informe correspondiente.</a:t>
            </a:r>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5715254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EMISIÓN DEL TDA</a:t>
            </a:r>
            <a:endParaRPr lang="es-ES" dirty="0"/>
          </a:p>
        </p:txBody>
      </p:sp>
      <p:sp>
        <p:nvSpPr>
          <p:cNvPr id="3" name="2 Marcador de contenido"/>
          <p:cNvSpPr>
            <a:spLocks noGrp="1"/>
          </p:cNvSpPr>
          <p:nvPr>
            <p:ph idx="1"/>
          </p:nvPr>
        </p:nvSpPr>
        <p:spPr/>
        <p:txBody>
          <a:bodyPr/>
          <a:lstStyle/>
          <a:p>
            <a:pPr marL="0" indent="0">
              <a:buNone/>
            </a:pPr>
            <a:endParaRPr lang="es-ES" sz="1400" dirty="0" smtClean="0"/>
          </a:p>
          <a:p>
            <a:pPr marL="0" indent="0">
              <a:buNone/>
            </a:pPr>
            <a:endParaRPr lang="es-ES" sz="1400" dirty="0" smtClean="0"/>
          </a:p>
          <a:p>
            <a:pPr marL="0" indent="0">
              <a:buNone/>
            </a:pPr>
            <a:endParaRPr lang="es-ES" sz="1400" dirty="0"/>
          </a:p>
          <a:p>
            <a:pPr marL="0" indent="0">
              <a:buNone/>
            </a:pPr>
            <a:endParaRPr lang="es-ES" sz="1400" dirty="0" smtClean="0"/>
          </a:p>
          <a:p>
            <a:pPr algn="just"/>
            <a:r>
              <a:rPr lang="es-ES" sz="2000" dirty="0" smtClean="0"/>
              <a:t>El TDA </a:t>
            </a:r>
            <a:r>
              <a:rPr lang="es-ES" sz="2000" dirty="0"/>
              <a:t>se remite al inicio de la auditoría y se solicita respuesta en función del tiempo que se </a:t>
            </a:r>
            <a:r>
              <a:rPr lang="es-ES" sz="2000" dirty="0" smtClean="0"/>
              <a:t>considere. Puede </a:t>
            </a:r>
            <a:r>
              <a:rPr lang="es-ES" sz="2000" dirty="0"/>
              <a:t>emitirse más peticiones reiterativas o aclaratorias de alguno de los </a:t>
            </a:r>
            <a:r>
              <a:rPr lang="es-ES" sz="2000" dirty="0" smtClean="0"/>
              <a:t>contenidos</a:t>
            </a:r>
          </a:p>
          <a:p>
            <a:pPr marL="0" indent="0" algn="just">
              <a:buNone/>
            </a:pPr>
            <a:endParaRPr lang="es-ES" sz="2000" dirty="0"/>
          </a:p>
          <a:p>
            <a:pPr algn="just"/>
            <a:r>
              <a:rPr lang="es-ES" sz="2000" dirty="0"/>
              <a:t>El gestor, nos devuelve </a:t>
            </a:r>
            <a:r>
              <a:rPr lang="es-ES" sz="2000" dirty="0" smtClean="0"/>
              <a:t> </a:t>
            </a:r>
            <a:r>
              <a:rPr lang="es-ES" sz="2000" dirty="0"/>
              <a:t>el acuse de recibo, precisando que el TDA ha sido leído y comprendido en su totalidad. Nos remite completado </a:t>
            </a:r>
            <a:r>
              <a:rPr lang="es-ES" sz="2000" u="sng" dirty="0"/>
              <a:t>el documento sobre riesgos y control </a:t>
            </a:r>
            <a:r>
              <a:rPr lang="es-ES" sz="2000" u="sng" dirty="0" smtClean="0"/>
              <a:t>interno.</a:t>
            </a:r>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1001094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chemeClr val="tx1"/>
                </a:solidFill>
              </a:rPr>
              <a:t>Nota Técnica sobre el IRCIA</a:t>
            </a:r>
            <a:endParaRPr lang="es-ES" dirty="0">
              <a:solidFill>
                <a:schemeClr val="tx1"/>
              </a:solidFill>
            </a:endParaRPr>
          </a:p>
        </p:txBody>
      </p:sp>
      <p:sp>
        <p:nvSpPr>
          <p:cNvPr id="3" name="2 Marcador de contenido"/>
          <p:cNvSpPr>
            <a:spLocks noGrp="1"/>
          </p:cNvSpPr>
          <p:nvPr>
            <p:ph idx="1"/>
          </p:nvPr>
        </p:nvSpPr>
        <p:spPr/>
        <p:txBody>
          <a:bodyPr/>
          <a:lstStyle/>
          <a:p>
            <a:pPr marL="0" indent="0">
              <a:buNone/>
            </a:pPr>
            <a:endParaRPr lang="es-ES" sz="1400" dirty="0" smtClean="0"/>
          </a:p>
          <a:p>
            <a:pPr marL="0" indent="0">
              <a:buNone/>
            </a:pPr>
            <a:r>
              <a:rPr lang="es-ES" sz="2000" u="sng" dirty="0" smtClean="0"/>
              <a:t>OBJETIVOS</a:t>
            </a:r>
            <a:r>
              <a:rPr lang="es-ES" sz="2000" dirty="0" smtClean="0"/>
              <a:t>:</a:t>
            </a:r>
          </a:p>
          <a:p>
            <a:pPr marL="0" indent="0">
              <a:buNone/>
            </a:pPr>
            <a:endParaRPr lang="es-ES" sz="2000" dirty="0"/>
          </a:p>
          <a:p>
            <a:pPr marL="0" indent="0">
              <a:buNone/>
            </a:pPr>
            <a:r>
              <a:rPr lang="es-ES" sz="2000" dirty="0"/>
              <a:t>1º) EMITIR RECOMENDACIONES DE CONTROL INTERNO RELACIONADOS CON LA CONFECCIÓN DE LA INFORMACIÓN </a:t>
            </a:r>
            <a:r>
              <a:rPr lang="es-ES" sz="2000" dirty="0" smtClean="0"/>
              <a:t>FINANCIERA</a:t>
            </a:r>
          </a:p>
          <a:p>
            <a:pPr marL="0" indent="0">
              <a:buNone/>
            </a:pPr>
            <a:endParaRPr lang="es-ES" sz="2000" dirty="0"/>
          </a:p>
          <a:p>
            <a:pPr marL="0" indent="0">
              <a:buNone/>
            </a:pPr>
            <a:r>
              <a:rPr lang="es-ES" sz="2000" dirty="0" smtClean="0"/>
              <a:t>2º) FAVORECER </a:t>
            </a:r>
            <a:r>
              <a:rPr lang="es-ES" sz="2000" dirty="0"/>
              <a:t>EL CUMPLIMIENTO DE LA </a:t>
            </a:r>
            <a:r>
              <a:rPr lang="es-ES" sz="2000" dirty="0" smtClean="0"/>
              <a:t>LEGALIDAD</a:t>
            </a:r>
          </a:p>
          <a:p>
            <a:pPr marL="0" indent="0">
              <a:buNone/>
            </a:pPr>
            <a:endParaRPr lang="es-ES" sz="2000" dirty="0"/>
          </a:p>
          <a:p>
            <a:pPr marL="0" indent="0">
              <a:buNone/>
            </a:pPr>
            <a:r>
              <a:rPr lang="es-ES" sz="2000" dirty="0"/>
              <a:t>3º) MEJORA DE LA GESTIÓN DE LOS RECURSOS PÚBLICOS </a:t>
            </a:r>
            <a:endParaRPr lang="es-ES" sz="2000" dirty="0" smtClean="0"/>
          </a:p>
          <a:p>
            <a:pPr marL="0" indent="0">
              <a:buNone/>
            </a:pPr>
            <a:endParaRPr lang="es-ES" sz="2000" dirty="0"/>
          </a:p>
          <a:p>
            <a:pPr marL="0" indent="0">
              <a:buNone/>
            </a:pPr>
            <a:endParaRPr lang="es-ES" sz="1400" dirty="0" smtClean="0"/>
          </a:p>
          <a:p>
            <a:pPr marL="0" indent="0" algn="just">
              <a:buNone/>
            </a:pPr>
            <a:endParaRPr lang="es-ES" sz="2000" u="sng" dirty="0" smtClean="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7980455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PARTES DEL IRCIA</a:t>
            </a:r>
            <a:endParaRPr lang="es-ES" dirty="0"/>
          </a:p>
        </p:txBody>
      </p:sp>
      <p:sp>
        <p:nvSpPr>
          <p:cNvPr id="3" name="2 Marcador de contenido"/>
          <p:cNvSpPr>
            <a:spLocks noGrp="1"/>
          </p:cNvSpPr>
          <p:nvPr>
            <p:ph idx="1"/>
          </p:nvPr>
        </p:nvSpPr>
        <p:spPr/>
        <p:txBody>
          <a:bodyPr/>
          <a:lstStyle/>
          <a:p>
            <a:pPr marL="0" indent="0">
              <a:buNone/>
            </a:pPr>
            <a:endParaRPr lang="es-ES" sz="1400" dirty="0" smtClean="0"/>
          </a:p>
          <a:p>
            <a:pPr marL="0" indent="0">
              <a:buNone/>
            </a:pPr>
            <a:endParaRPr lang="es-ES" sz="1400" dirty="0" smtClean="0"/>
          </a:p>
          <a:p>
            <a:pPr marL="0" indent="0">
              <a:buNone/>
            </a:pPr>
            <a:endParaRPr lang="es-ES" sz="1400" dirty="0"/>
          </a:p>
          <a:p>
            <a:r>
              <a:rPr lang="es-ES" sz="2400" dirty="0" smtClean="0"/>
              <a:t>IRC: Criterios </a:t>
            </a:r>
            <a:r>
              <a:rPr lang="es-ES" sz="2400" dirty="0"/>
              <a:t>de definición de las recomendaciones de control interno según la propia NIA-ES </a:t>
            </a:r>
            <a:r>
              <a:rPr lang="es-ES" sz="2400" dirty="0" smtClean="0"/>
              <a:t>265.</a:t>
            </a:r>
          </a:p>
          <a:p>
            <a:pPr marL="0" indent="0">
              <a:buNone/>
            </a:pPr>
            <a:endParaRPr lang="es-ES" sz="2400" dirty="0"/>
          </a:p>
          <a:p>
            <a:r>
              <a:rPr lang="es-ES" sz="2400" dirty="0" smtClean="0"/>
              <a:t>IA: Suponen </a:t>
            </a:r>
            <a:r>
              <a:rPr lang="es-ES" sz="2400" dirty="0"/>
              <a:t>incumplimientos, debidamente tasados de la legalidad en </a:t>
            </a:r>
            <a:r>
              <a:rPr lang="es-ES" sz="2400" dirty="0" smtClean="0"/>
              <a:t>general (NASP</a:t>
            </a:r>
            <a:r>
              <a:rPr lang="es-ES" sz="2400" dirty="0"/>
              <a:t>, NIA-ES 240 Y NIA-ES </a:t>
            </a:r>
            <a:r>
              <a:rPr lang="es-ES" sz="2400" dirty="0" smtClean="0"/>
              <a:t>250).</a:t>
            </a:r>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8708073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IRCIA: SUPUESTOS</a:t>
            </a:r>
            <a:endParaRPr lang="es-ES" dirty="0"/>
          </a:p>
        </p:txBody>
      </p:sp>
      <p:sp>
        <p:nvSpPr>
          <p:cNvPr id="3" name="2 Marcador de contenido"/>
          <p:cNvSpPr>
            <a:spLocks noGrp="1"/>
          </p:cNvSpPr>
          <p:nvPr>
            <p:ph idx="1"/>
          </p:nvPr>
        </p:nvSpPr>
        <p:spPr/>
        <p:txBody>
          <a:bodyPr/>
          <a:lstStyle/>
          <a:p>
            <a:pPr marL="0" indent="0">
              <a:buNone/>
            </a:pPr>
            <a:endParaRPr lang="es-ES" sz="1400" dirty="0" smtClean="0"/>
          </a:p>
          <a:p>
            <a:pPr marL="0" indent="0">
              <a:buNone/>
            </a:pPr>
            <a:endParaRPr lang="es-ES" sz="1400" dirty="0" smtClean="0"/>
          </a:p>
          <a:p>
            <a:endParaRPr lang="es-ES" sz="1400" b="0" dirty="0"/>
          </a:p>
          <a:p>
            <a:r>
              <a:rPr lang="es-ES" sz="1800" dirty="0"/>
              <a:t>Emisión parcial</a:t>
            </a:r>
            <a:r>
              <a:rPr lang="es-ES" sz="1800" dirty="0" smtClean="0"/>
              <a:t>:</a:t>
            </a:r>
          </a:p>
          <a:p>
            <a:pPr marL="0" indent="0">
              <a:buNone/>
            </a:pPr>
            <a:endParaRPr lang="es-ES" sz="1800" b="0" dirty="0" smtClean="0"/>
          </a:p>
          <a:p>
            <a:pPr marL="0" indent="0">
              <a:buNone/>
            </a:pPr>
            <a:r>
              <a:rPr lang="es-ES" sz="1800" b="0" dirty="0"/>
              <a:t>-</a:t>
            </a:r>
            <a:r>
              <a:rPr lang="es-ES" sz="1800" b="0" dirty="0" smtClean="0"/>
              <a:t> </a:t>
            </a:r>
            <a:r>
              <a:rPr lang="es-ES" sz="1800" b="0" dirty="0"/>
              <a:t>NO HAY RCI, PERO </a:t>
            </a:r>
            <a:r>
              <a:rPr lang="es-ES" sz="1800" b="0" dirty="0" smtClean="0"/>
              <a:t>SI IL</a:t>
            </a:r>
          </a:p>
          <a:p>
            <a:pPr marL="0" indent="0">
              <a:buNone/>
            </a:pPr>
            <a:r>
              <a:rPr lang="es-ES" sz="1800" b="0" dirty="0" smtClean="0"/>
              <a:t>- NO </a:t>
            </a:r>
            <a:r>
              <a:rPr lang="es-ES" sz="1800" b="0" dirty="0"/>
              <a:t>HAY IL, PERO </a:t>
            </a:r>
            <a:r>
              <a:rPr lang="es-ES" sz="1800" b="0" dirty="0" smtClean="0"/>
              <a:t>SI RCI</a:t>
            </a:r>
            <a:endParaRPr lang="es-ES" sz="1800" b="0" dirty="0"/>
          </a:p>
          <a:p>
            <a:endParaRPr lang="es-ES" sz="1800" b="0" dirty="0"/>
          </a:p>
          <a:p>
            <a:r>
              <a:rPr lang="es-ES" sz="1800" dirty="0" smtClean="0"/>
              <a:t>No emisión:</a:t>
            </a:r>
          </a:p>
          <a:p>
            <a:pPr marL="0" indent="0">
              <a:buNone/>
            </a:pPr>
            <a:endParaRPr lang="es-ES" sz="1800" b="0" dirty="0"/>
          </a:p>
          <a:p>
            <a:pPr marL="0" indent="0">
              <a:buNone/>
            </a:pPr>
            <a:r>
              <a:rPr lang="es-ES" sz="1800" b="0" dirty="0" smtClean="0"/>
              <a:t>-No </a:t>
            </a:r>
            <a:r>
              <a:rPr lang="es-ES" sz="1800" b="0" dirty="0"/>
              <a:t>hay ni RCI ni IL</a:t>
            </a:r>
          </a:p>
          <a:p>
            <a:pPr marL="0" indent="0">
              <a:buNone/>
            </a:pPr>
            <a:r>
              <a:rPr lang="es-ES" sz="1800" dirty="0" smtClean="0"/>
              <a:t>-</a:t>
            </a:r>
            <a:r>
              <a:rPr lang="es-ES" sz="1800" b="0" dirty="0" smtClean="0"/>
              <a:t>Se </a:t>
            </a:r>
            <a:r>
              <a:rPr lang="es-ES" sz="1800" b="0" dirty="0"/>
              <a:t>han hecho trabajos alternativos que cubren el alcance como mínimo del </a:t>
            </a:r>
            <a:r>
              <a:rPr lang="es-ES" sz="1800" b="0" dirty="0" smtClean="0"/>
              <a:t>IRCIA</a:t>
            </a:r>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1539821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INFORME IRCIA: Estructura</a:t>
            </a:r>
            <a:endParaRPr lang="es-ES" dirty="0"/>
          </a:p>
        </p:txBody>
      </p:sp>
      <p:sp>
        <p:nvSpPr>
          <p:cNvPr id="3" name="2 Marcador de contenido"/>
          <p:cNvSpPr>
            <a:spLocks noGrp="1"/>
          </p:cNvSpPr>
          <p:nvPr>
            <p:ph idx="1"/>
          </p:nvPr>
        </p:nvSpPr>
        <p:spPr>
          <a:xfrm>
            <a:off x="1126557" y="1143000"/>
            <a:ext cx="7772400" cy="5262563"/>
          </a:xfrm>
        </p:spPr>
        <p:txBody>
          <a:bodyPr/>
          <a:lstStyle/>
          <a:p>
            <a:pPr marL="0" indent="0">
              <a:buNone/>
            </a:pPr>
            <a:endParaRPr lang="es-ES" sz="1400" dirty="0" smtClean="0"/>
          </a:p>
          <a:p>
            <a:pPr marL="0" indent="0">
              <a:buNone/>
            </a:pPr>
            <a:endParaRPr lang="es-ES" sz="1400" dirty="0" smtClean="0"/>
          </a:p>
          <a:p>
            <a:pPr marL="0" indent="0">
              <a:buNone/>
            </a:pPr>
            <a:endParaRPr lang="es-ES" sz="1400" dirty="0" smtClean="0"/>
          </a:p>
          <a:p>
            <a:pPr algn="just"/>
            <a:r>
              <a:rPr lang="es-ES" sz="1800" dirty="0" smtClean="0"/>
              <a:t>INTRODUCCIÓN</a:t>
            </a:r>
            <a:r>
              <a:rPr lang="es-ES" sz="1800" dirty="0"/>
              <a:t>: </a:t>
            </a:r>
            <a:r>
              <a:rPr lang="es-ES" sz="1800" b="0" dirty="0"/>
              <a:t>Indicación de competencia y cualidad de adicional del IRCIA y referencia al </a:t>
            </a:r>
            <a:r>
              <a:rPr lang="es-ES" sz="1800" b="0" dirty="0" smtClean="0"/>
              <a:t>IAC.</a:t>
            </a:r>
          </a:p>
          <a:p>
            <a:pPr marL="0" indent="0" algn="just">
              <a:buNone/>
            </a:pPr>
            <a:endParaRPr lang="es-ES" sz="1800" b="0" dirty="0" smtClean="0"/>
          </a:p>
          <a:p>
            <a:pPr algn="just"/>
            <a:r>
              <a:rPr lang="es-ES" sz="1800" dirty="0" smtClean="0"/>
              <a:t>OBJETIVO </a:t>
            </a:r>
            <a:r>
              <a:rPr lang="es-ES" sz="1800" dirty="0"/>
              <a:t>Y ALCANCE: </a:t>
            </a:r>
            <a:r>
              <a:rPr lang="es-ES" sz="1800" b="0" dirty="0"/>
              <a:t>Las RCI y los IL se han obtenido de ejecutar los procedimientos de auditoría diseñados en la auditoría por el auditor </a:t>
            </a:r>
            <a:r>
              <a:rPr lang="es-ES" sz="1800" b="0" dirty="0" smtClean="0"/>
              <a:t>público.</a:t>
            </a:r>
          </a:p>
          <a:p>
            <a:pPr marL="0" indent="0" algn="just">
              <a:buNone/>
            </a:pPr>
            <a:endParaRPr lang="es-ES" sz="1800" b="0" dirty="0" smtClean="0"/>
          </a:p>
          <a:p>
            <a:pPr algn="just"/>
            <a:r>
              <a:rPr lang="es-ES" sz="1800" dirty="0" smtClean="0"/>
              <a:t>RESULTADOS, CONCLUSIONES </a:t>
            </a:r>
            <a:r>
              <a:rPr lang="es-ES" sz="1800" dirty="0"/>
              <a:t>Y RECOMENDACIONES: </a:t>
            </a:r>
            <a:r>
              <a:rPr lang="es-ES" sz="1800" b="0" dirty="0"/>
              <a:t>Se divide entre los que se corresponden con IRC y los correspondientes a los IL de </a:t>
            </a:r>
            <a:r>
              <a:rPr lang="es-ES" sz="1800" b="0" dirty="0" smtClean="0"/>
              <a:t>forma separada.</a:t>
            </a:r>
          </a:p>
          <a:p>
            <a:pPr marL="0" indent="0" algn="just">
              <a:buNone/>
            </a:pPr>
            <a:endParaRPr lang="es-ES" sz="1800" b="0" dirty="0"/>
          </a:p>
          <a:p>
            <a:pPr marL="0" indent="0" algn="just">
              <a:buNone/>
            </a:pPr>
            <a:r>
              <a:rPr lang="es-ES" sz="1800" dirty="0" smtClean="0"/>
              <a:t>IMPORTANTE: </a:t>
            </a:r>
            <a:r>
              <a:rPr lang="es-ES" sz="1800" b="0" dirty="0" smtClean="0"/>
              <a:t>Un mismo </a:t>
            </a:r>
            <a:r>
              <a:rPr lang="es-ES" sz="1800" b="0" dirty="0"/>
              <a:t>punto no puede ser incluido en los dos apartados a la vez, </a:t>
            </a:r>
            <a:r>
              <a:rPr lang="es-ES" sz="1800" b="0" dirty="0" smtClean="0"/>
              <a:t>si es </a:t>
            </a:r>
            <a:r>
              <a:rPr lang="es-ES" sz="1800" b="0" dirty="0"/>
              <a:t>IL no puede ser </a:t>
            </a:r>
            <a:r>
              <a:rPr lang="es-ES" sz="1800" b="0" dirty="0" smtClean="0"/>
              <a:t>RCI.</a:t>
            </a:r>
            <a:endParaRPr lang="es-ES" sz="1800" b="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28895615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INDEPENDENCIA</a:t>
            </a:r>
            <a:endParaRPr lang="es-ES" dirty="0"/>
          </a:p>
        </p:txBody>
      </p:sp>
      <p:sp>
        <p:nvSpPr>
          <p:cNvPr id="3" name="2 Marcador de contenido"/>
          <p:cNvSpPr>
            <a:spLocks noGrp="1"/>
          </p:cNvSpPr>
          <p:nvPr>
            <p:ph idx="1"/>
          </p:nvPr>
        </p:nvSpPr>
        <p:spPr>
          <a:xfrm>
            <a:off x="1126557" y="1143000"/>
            <a:ext cx="7772400" cy="5262563"/>
          </a:xfrm>
        </p:spPr>
        <p:txBody>
          <a:bodyPr/>
          <a:lstStyle/>
          <a:p>
            <a:pPr marL="0" indent="0">
              <a:buNone/>
            </a:pPr>
            <a:endParaRPr lang="es-ES" sz="1400" dirty="0" smtClean="0"/>
          </a:p>
          <a:p>
            <a:pPr marL="0" indent="0">
              <a:buNone/>
            </a:pPr>
            <a:endParaRPr lang="es-ES" sz="1400" dirty="0" smtClean="0"/>
          </a:p>
          <a:p>
            <a:pPr marL="0" indent="0">
              <a:buNone/>
            </a:pPr>
            <a:endParaRPr lang="es-ES" sz="1400" dirty="0" smtClean="0"/>
          </a:p>
          <a:p>
            <a:pPr algn="just"/>
            <a:r>
              <a:rPr lang="es-ES" sz="1800" dirty="0"/>
              <a:t>Resolución de 20 de septiembre de 2017, de la Intervención General de la Administración del Estado, por la que se desarrolla el principio de independencia para el ejercicio de las funciones de control atribuidas a la Intervención General de la Administración del </a:t>
            </a:r>
            <a:r>
              <a:rPr lang="es-ES" sz="1800" dirty="0" smtClean="0"/>
              <a:t>Estado</a:t>
            </a:r>
            <a:endParaRPr lang="es-ES" sz="1800" dirty="0"/>
          </a:p>
          <a:p>
            <a:pPr marL="0" indent="0" algn="just">
              <a:buNone/>
            </a:pPr>
            <a:endParaRPr lang="es-ES" sz="1800" dirty="0" smtClean="0"/>
          </a:p>
          <a:p>
            <a:pPr algn="just"/>
            <a:r>
              <a:rPr lang="es-ES" sz="1800" dirty="0" smtClean="0"/>
              <a:t>Instrucción de la ONA 1/2008 sobre la protección de la independencia en los trabajos de auditoría pública, control financiero permanente, control financiero de subvenciones y control de fondos europeos.</a:t>
            </a:r>
            <a:endParaRPr lang="es-ES" sz="18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05465587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INDEPENDENCIA</a:t>
            </a:r>
            <a:endParaRPr lang="es-ES" dirty="0"/>
          </a:p>
        </p:txBody>
      </p:sp>
      <p:sp>
        <p:nvSpPr>
          <p:cNvPr id="3" name="2 Marcador de contenido"/>
          <p:cNvSpPr>
            <a:spLocks noGrp="1"/>
          </p:cNvSpPr>
          <p:nvPr>
            <p:ph idx="1"/>
          </p:nvPr>
        </p:nvSpPr>
        <p:spPr>
          <a:xfrm>
            <a:off x="1126557" y="1143000"/>
            <a:ext cx="7772400" cy="5262563"/>
          </a:xfrm>
        </p:spPr>
        <p:txBody>
          <a:bodyPr/>
          <a:lstStyle/>
          <a:p>
            <a:pPr marL="0" indent="0">
              <a:buNone/>
            </a:pPr>
            <a:endParaRPr lang="es-ES" sz="1400" dirty="0" smtClean="0"/>
          </a:p>
          <a:p>
            <a:r>
              <a:rPr lang="es-ES" sz="1800" dirty="0" smtClean="0"/>
              <a:t>AMENAZAS A LA INDEPENDENCIA:</a:t>
            </a:r>
          </a:p>
          <a:p>
            <a:pPr marL="0" indent="0">
              <a:buNone/>
            </a:pPr>
            <a:endParaRPr lang="es-ES" sz="1800" dirty="0" smtClean="0"/>
          </a:p>
          <a:p>
            <a:pPr marL="0" indent="0">
              <a:buNone/>
            </a:pPr>
            <a:endParaRPr lang="es-ES" sz="1800" dirty="0"/>
          </a:p>
          <a:p>
            <a:pPr marL="0" indent="0">
              <a:buNone/>
            </a:pPr>
            <a:r>
              <a:rPr lang="es-ES" sz="1800" dirty="0" smtClean="0"/>
              <a:t>1º) Circunstancias derivadas de situaciones personales:</a:t>
            </a:r>
          </a:p>
          <a:p>
            <a:pPr marL="0" indent="0">
              <a:buNone/>
            </a:pPr>
            <a:endParaRPr lang="es-ES" sz="1800" dirty="0" smtClean="0"/>
          </a:p>
          <a:p>
            <a:pPr marL="400050" lvl="1" indent="0" algn="just">
              <a:buNone/>
            </a:pPr>
            <a:r>
              <a:rPr lang="es-ES" sz="1400" dirty="0" smtClean="0"/>
              <a:t>-Vínculos </a:t>
            </a:r>
            <a:r>
              <a:rPr lang="es-ES" sz="1400" dirty="0"/>
              <a:t>familiares estrechos en el órgano controlado, distintos de la incompatibilidad</a:t>
            </a:r>
            <a:r>
              <a:rPr lang="es-ES" sz="1400" dirty="0" smtClean="0"/>
              <a:t>.</a:t>
            </a:r>
          </a:p>
          <a:p>
            <a:pPr marL="400050" lvl="1" indent="0" algn="just">
              <a:buNone/>
            </a:pPr>
            <a:r>
              <a:rPr lang="es-ES" sz="1400" dirty="0"/>
              <a:t>-Tener amistad íntima o enemistad manifiesta con los gestores de la controlada o cuestión </a:t>
            </a:r>
            <a:r>
              <a:rPr lang="es-ES" sz="1400" dirty="0" smtClean="0"/>
              <a:t>litigiosa.</a:t>
            </a:r>
          </a:p>
          <a:p>
            <a:pPr marL="400050" lvl="1" indent="0" algn="just">
              <a:buNone/>
            </a:pPr>
            <a:r>
              <a:rPr lang="es-ES" sz="1400" dirty="0" smtClean="0"/>
              <a:t>-Incurso </a:t>
            </a:r>
            <a:r>
              <a:rPr lang="es-ES" sz="1400" dirty="0"/>
              <a:t>en procesos judiciales </a:t>
            </a:r>
            <a:r>
              <a:rPr lang="es-ES" sz="1400" dirty="0" smtClean="0"/>
              <a:t>penales</a:t>
            </a:r>
          </a:p>
          <a:p>
            <a:pPr marL="400050" lvl="1" indent="0" algn="just">
              <a:buNone/>
            </a:pPr>
            <a:r>
              <a:rPr lang="es-ES" sz="1400" dirty="0" smtClean="0"/>
              <a:t>-Intimidación</a:t>
            </a:r>
            <a:r>
              <a:rPr lang="es-ES" sz="1400" dirty="0"/>
              <a:t>, orientaciones sesgadas del </a:t>
            </a:r>
            <a:r>
              <a:rPr lang="es-ES" sz="1400" dirty="0" smtClean="0"/>
              <a:t>trabajo</a:t>
            </a:r>
          </a:p>
          <a:p>
            <a:pPr marL="400050" lvl="1" indent="0">
              <a:buNone/>
            </a:pPr>
            <a:endParaRPr lang="es-ES" sz="1400" dirty="0" smtClean="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9167976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INDEPENDENCIA</a:t>
            </a:r>
            <a:endParaRPr lang="es-ES" dirty="0"/>
          </a:p>
        </p:txBody>
      </p:sp>
      <p:sp>
        <p:nvSpPr>
          <p:cNvPr id="3" name="2 Marcador de contenido"/>
          <p:cNvSpPr>
            <a:spLocks noGrp="1"/>
          </p:cNvSpPr>
          <p:nvPr>
            <p:ph idx="1"/>
          </p:nvPr>
        </p:nvSpPr>
        <p:spPr>
          <a:xfrm>
            <a:off x="1055215" y="1143000"/>
            <a:ext cx="7772400" cy="5262563"/>
          </a:xfrm>
        </p:spPr>
        <p:txBody>
          <a:bodyPr/>
          <a:lstStyle/>
          <a:p>
            <a:pPr marL="0" indent="0">
              <a:buNone/>
            </a:pPr>
            <a:endParaRPr lang="es-ES" sz="1400" dirty="0" smtClean="0"/>
          </a:p>
          <a:p>
            <a:r>
              <a:rPr lang="es-ES" sz="1800" dirty="0" smtClean="0"/>
              <a:t>AMENAZAS A LA INDEPENDENCIA:</a:t>
            </a:r>
          </a:p>
          <a:p>
            <a:pPr marL="400050" lvl="1" indent="0">
              <a:buNone/>
            </a:pPr>
            <a:endParaRPr lang="es-ES" sz="1400" dirty="0" smtClean="0"/>
          </a:p>
          <a:p>
            <a:pPr marL="0" indent="0">
              <a:buNone/>
            </a:pPr>
            <a:r>
              <a:rPr lang="es-ES" sz="2200" dirty="0" smtClean="0"/>
              <a:t>2º</a:t>
            </a:r>
            <a:r>
              <a:rPr lang="es-ES" sz="2200" dirty="0"/>
              <a:t>) </a:t>
            </a:r>
            <a:r>
              <a:rPr lang="es-ES" sz="2200" dirty="0" smtClean="0"/>
              <a:t>Circunstancias </a:t>
            </a:r>
            <a:r>
              <a:rPr lang="es-ES" sz="2200" dirty="0"/>
              <a:t>derivadas de servicios </a:t>
            </a:r>
            <a:r>
              <a:rPr lang="es-ES" sz="2200" dirty="0" smtClean="0"/>
              <a:t>prestados:</a:t>
            </a:r>
          </a:p>
          <a:p>
            <a:pPr marL="400050" lvl="1" indent="0" algn="just">
              <a:buNone/>
            </a:pPr>
            <a:endParaRPr lang="es-ES" sz="1400" dirty="0" smtClean="0"/>
          </a:p>
          <a:p>
            <a:pPr marL="400050" lvl="1" indent="0" algn="just">
              <a:buNone/>
            </a:pPr>
            <a:r>
              <a:rPr lang="es-ES" sz="1400" dirty="0" smtClean="0"/>
              <a:t>-</a:t>
            </a:r>
            <a:r>
              <a:rPr lang="es-ES" sz="1400" dirty="0"/>
              <a:t>Servicios de contabilidad o preparación de los estados financieros</a:t>
            </a:r>
          </a:p>
          <a:p>
            <a:pPr marL="400050" lvl="1" indent="0" algn="just">
              <a:buNone/>
            </a:pPr>
            <a:r>
              <a:rPr lang="es-ES" sz="1400" dirty="0"/>
              <a:t>-Servicios de valoración que no sean materiales y hay que documentarlos en los papeles de trabajo</a:t>
            </a:r>
          </a:p>
          <a:p>
            <a:pPr marL="400050" lvl="1" indent="0" algn="just">
              <a:buNone/>
            </a:pPr>
            <a:r>
              <a:rPr lang="es-ES" sz="1400" dirty="0" smtClean="0"/>
              <a:t>-Incurso </a:t>
            </a:r>
            <a:r>
              <a:rPr lang="es-ES" sz="1400" dirty="0"/>
              <a:t>en procesos judiciales penales en actuaciones competencia </a:t>
            </a:r>
            <a:r>
              <a:rPr lang="es-ES" sz="1400" dirty="0" smtClean="0"/>
              <a:t>IGAE.</a:t>
            </a:r>
          </a:p>
          <a:p>
            <a:pPr marL="400050" lvl="1" indent="0" algn="just">
              <a:buNone/>
            </a:pPr>
            <a:r>
              <a:rPr lang="es-ES" sz="1400" dirty="0"/>
              <a:t>-</a:t>
            </a:r>
            <a:r>
              <a:rPr lang="es-ES" sz="1400" dirty="0" smtClean="0"/>
              <a:t>Asistencia </a:t>
            </a:r>
            <a:r>
              <a:rPr lang="es-ES" sz="1400" dirty="0"/>
              <a:t>a órganos colegiados en la entidad </a:t>
            </a:r>
            <a:r>
              <a:rPr lang="es-ES" sz="1400" dirty="0" smtClean="0"/>
              <a:t>controlada</a:t>
            </a:r>
          </a:p>
          <a:p>
            <a:pPr marL="400050" lvl="1" indent="0" algn="just">
              <a:buNone/>
            </a:pPr>
            <a:r>
              <a:rPr lang="es-ES" sz="1400" dirty="0"/>
              <a:t>-Relación laboral en la </a:t>
            </a:r>
            <a:r>
              <a:rPr lang="es-ES" sz="1400" dirty="0" smtClean="0"/>
              <a:t>ENTIDAD controlada </a:t>
            </a:r>
            <a:r>
              <a:rPr lang="es-ES" sz="1400" dirty="0"/>
              <a:t>en los 2 años anteriores al inicio del </a:t>
            </a:r>
            <a:r>
              <a:rPr lang="es-ES" sz="1400" dirty="0" smtClean="0"/>
              <a:t>control.</a:t>
            </a:r>
          </a:p>
          <a:p>
            <a:pPr marL="400050" lvl="1" indent="0" algn="just">
              <a:buNone/>
            </a:pPr>
            <a:r>
              <a:rPr lang="es-ES" sz="1400" dirty="0" smtClean="0"/>
              <a:t>-Mantenimiento </a:t>
            </a:r>
            <a:r>
              <a:rPr lang="es-ES" sz="1400" dirty="0"/>
              <a:t>de relaciones empresariales o </a:t>
            </a:r>
            <a:r>
              <a:rPr lang="es-ES" sz="1400" dirty="0" smtClean="0"/>
              <a:t>profesionales</a:t>
            </a:r>
          </a:p>
          <a:p>
            <a:pPr marL="400050" lvl="1" indent="0" algn="just">
              <a:buNone/>
            </a:pPr>
            <a:r>
              <a:rPr lang="es-ES" sz="1400" dirty="0"/>
              <a:t>-Otros que generen riesgo de </a:t>
            </a:r>
            <a:r>
              <a:rPr lang="es-ES" sz="1400" dirty="0" err="1"/>
              <a:t>autorrevisión</a:t>
            </a:r>
            <a:r>
              <a:rPr lang="es-ES" sz="1400" dirty="0"/>
              <a:t> o interés </a:t>
            </a:r>
            <a:r>
              <a:rPr lang="es-ES" sz="1400" dirty="0" smtClean="0"/>
              <a:t>personal.</a:t>
            </a:r>
          </a:p>
          <a:p>
            <a:pPr marL="400050" lvl="1" indent="0" algn="just">
              <a:buNone/>
            </a:pPr>
            <a:endParaRPr lang="es-ES" sz="1400" dirty="0"/>
          </a:p>
          <a:p>
            <a:pPr marL="0" indent="0" algn="just">
              <a:buNone/>
            </a:pPr>
            <a:r>
              <a:rPr lang="es-ES" sz="1800" dirty="0" smtClean="0"/>
              <a:t>IMPORTANTE: No </a:t>
            </a:r>
            <a:r>
              <a:rPr lang="es-ES" sz="1800" dirty="0"/>
              <a:t>es amenaza la realización simultánea o sucesiva de las distintas modalidades de control </a:t>
            </a:r>
            <a:r>
              <a:rPr lang="es-ES" sz="1800" dirty="0" smtClean="0"/>
              <a:t>sobre </a:t>
            </a:r>
            <a:r>
              <a:rPr lang="es-ES" sz="1800" dirty="0"/>
              <a:t>la misma </a:t>
            </a:r>
            <a:r>
              <a:rPr lang="es-ES" sz="1800" dirty="0" smtClean="0"/>
              <a:t>entidad.</a:t>
            </a:r>
            <a:endParaRPr lang="es-ES" sz="18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365726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bwMode="auto">
          <a:xfrm>
            <a:off x="179512" y="476672"/>
            <a:ext cx="576064" cy="864096"/>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pic>
        <p:nvPicPr>
          <p:cNvPr id="5" name="Imagen 4">
            <a:extLst>
              <a:ext uri="{FF2B5EF4-FFF2-40B4-BE49-F238E27FC236}">
                <a16:creationId xmlns="" xmlns:a16="http://schemas.microsoft.com/office/drawing/2014/main" id="{0FEC5293-1550-5348-9F0E-C28803D7931E}"/>
              </a:ext>
            </a:extLst>
          </p:cNvPr>
          <p:cNvPicPr>
            <a:picLocks noChangeAspect="1"/>
          </p:cNvPicPr>
          <p:nvPr/>
        </p:nvPicPr>
        <p:blipFill>
          <a:blip r:embed="rId2"/>
          <a:stretch>
            <a:fillRect/>
          </a:stretch>
        </p:blipFill>
        <p:spPr>
          <a:xfrm>
            <a:off x="0" y="0"/>
            <a:ext cx="936000" cy="459206"/>
          </a:xfrm>
          <a:prstGeom prst="rect">
            <a:avLst/>
          </a:prstGeom>
        </p:spPr>
      </p:pic>
      <p:sp>
        <p:nvSpPr>
          <p:cNvPr id="7" name="CuadroTexto 6"/>
          <p:cNvSpPr txBox="1"/>
          <p:nvPr/>
        </p:nvSpPr>
        <p:spPr>
          <a:xfrm>
            <a:off x="1403648" y="1143000"/>
            <a:ext cx="7128792" cy="5678478"/>
          </a:xfrm>
          <a:prstGeom prst="rect">
            <a:avLst/>
          </a:prstGeom>
          <a:noFill/>
        </p:spPr>
        <p:txBody>
          <a:bodyPr wrap="square" rtlCol="0">
            <a:spAutoFit/>
          </a:bodyPr>
          <a:lstStyle/>
          <a:p>
            <a:pPr lvl="0">
              <a:lnSpc>
                <a:spcPct val="90000"/>
              </a:lnSpc>
              <a:spcBef>
                <a:spcPts val="1000"/>
              </a:spcBef>
            </a:pPr>
            <a:endParaRPr lang="es-ES" sz="2000" dirty="0" smtClean="0">
              <a:solidFill>
                <a:prstClr val="black"/>
              </a:solidFill>
              <a:latin typeface="Calibri" panose="020F0502020204030204"/>
            </a:endParaRPr>
          </a:p>
          <a:p>
            <a:pPr marL="228600" lvl="0" indent="-228600">
              <a:lnSpc>
                <a:spcPct val="90000"/>
              </a:lnSpc>
              <a:spcBef>
                <a:spcPts val="1000"/>
              </a:spcBef>
              <a:buFont typeface="Arial" panose="020B0604020202020204" pitchFamily="34" charset="0"/>
              <a:buChar char="•"/>
            </a:pPr>
            <a:endParaRPr lang="es-ES" sz="2000" dirty="0">
              <a:solidFill>
                <a:prstClr val="black"/>
              </a:solidFill>
              <a:latin typeface="Calibri" panose="020F0502020204030204"/>
            </a:endParaRPr>
          </a:p>
          <a:p>
            <a:pPr marL="285750" lvl="0" indent="-285750">
              <a:lnSpc>
                <a:spcPct val="90000"/>
              </a:lnSpc>
              <a:spcBef>
                <a:spcPts val="1000"/>
              </a:spcBef>
              <a:buFont typeface="Arial" panose="020B0604020202020204" pitchFamily="34" charset="0"/>
              <a:buChar char="•"/>
            </a:pPr>
            <a:r>
              <a:rPr lang="es-ES" sz="2400" u="sng" dirty="0"/>
              <a:t>Incluye dos partes</a:t>
            </a:r>
            <a:r>
              <a:rPr lang="es-ES" sz="2400" dirty="0"/>
              <a:t>: la correspondiente al control financiero permanente y la correspondiente a auditoría pública y control financiero de subvenciones. En el Estado hay dos planes diferenciados.</a:t>
            </a:r>
          </a:p>
          <a:p>
            <a:pPr lvl="0">
              <a:lnSpc>
                <a:spcPct val="90000"/>
              </a:lnSpc>
              <a:spcBef>
                <a:spcPts val="1000"/>
              </a:spcBef>
            </a:pPr>
            <a:endParaRPr lang="es-ES" sz="2400" dirty="0"/>
          </a:p>
          <a:p>
            <a:pPr marL="285750" lvl="0" indent="-285750">
              <a:lnSpc>
                <a:spcPct val="90000"/>
              </a:lnSpc>
              <a:spcBef>
                <a:spcPts val="1000"/>
              </a:spcBef>
              <a:buFont typeface="Arial" panose="020B0604020202020204" pitchFamily="34" charset="0"/>
              <a:buChar char="•"/>
            </a:pPr>
            <a:r>
              <a:rPr lang="es-ES" sz="2400" u="sng" dirty="0"/>
              <a:t>Resultado del control financiero del ejercicio</a:t>
            </a:r>
            <a:r>
              <a:rPr lang="es-ES" sz="2400" dirty="0" smtClean="0"/>
              <a:t>:</a:t>
            </a:r>
          </a:p>
          <a:p>
            <a:pPr>
              <a:lnSpc>
                <a:spcPct val="90000"/>
              </a:lnSpc>
              <a:spcBef>
                <a:spcPts val="1000"/>
              </a:spcBef>
            </a:pPr>
            <a:r>
              <a:rPr lang="es-ES" sz="2400" dirty="0" smtClean="0"/>
              <a:t>      </a:t>
            </a:r>
            <a:r>
              <a:rPr lang="es-ES" sz="2400" dirty="0"/>
              <a:t>-Informe resumen</a:t>
            </a:r>
          </a:p>
          <a:p>
            <a:pPr lvl="1">
              <a:lnSpc>
                <a:spcPct val="90000"/>
              </a:lnSpc>
              <a:spcBef>
                <a:spcPts val="1000"/>
              </a:spcBef>
            </a:pPr>
            <a:r>
              <a:rPr lang="es-ES" sz="2400" dirty="0" smtClean="0"/>
              <a:t> </a:t>
            </a:r>
            <a:r>
              <a:rPr lang="es-ES" sz="2400" dirty="0"/>
              <a:t>-Plan de acción: estructura basada </a:t>
            </a:r>
            <a:r>
              <a:rPr lang="es-ES" sz="2400" dirty="0" smtClean="0"/>
              <a:t>en</a:t>
            </a:r>
          </a:p>
          <a:p>
            <a:pPr lvl="1">
              <a:lnSpc>
                <a:spcPct val="90000"/>
              </a:lnSpc>
              <a:spcBef>
                <a:spcPts val="1000"/>
              </a:spcBef>
            </a:pPr>
            <a:r>
              <a:rPr lang="es-ES" sz="2400" dirty="0"/>
              <a:t> </a:t>
            </a:r>
            <a:r>
              <a:rPr lang="es-ES" sz="2400" dirty="0" smtClean="0"/>
              <a:t> </a:t>
            </a:r>
            <a:r>
              <a:rPr lang="es-ES" sz="2400" dirty="0"/>
              <a:t>deficiencias </a:t>
            </a:r>
            <a:r>
              <a:rPr lang="es-ES" sz="2400" dirty="0" smtClean="0"/>
              <a:t>detectadas en </a:t>
            </a:r>
            <a:r>
              <a:rPr lang="es-ES" sz="2400" dirty="0"/>
              <a:t>los </a:t>
            </a:r>
            <a:r>
              <a:rPr lang="es-ES" sz="2400" dirty="0" smtClean="0"/>
              <a:t>informes.</a:t>
            </a:r>
            <a:endParaRPr lang="es-ES" sz="2400" dirty="0"/>
          </a:p>
          <a:p>
            <a:pPr marL="228600" lvl="0" indent="-228600">
              <a:lnSpc>
                <a:spcPct val="90000"/>
              </a:lnSpc>
              <a:spcBef>
                <a:spcPts val="1000"/>
              </a:spcBef>
              <a:buFont typeface="Arial" panose="020B0604020202020204" pitchFamily="34" charset="0"/>
              <a:buChar char="•"/>
            </a:pPr>
            <a:endParaRPr lang="es-ES" sz="2000" dirty="0" smtClean="0">
              <a:solidFill>
                <a:prstClr val="black"/>
              </a:solidFill>
              <a:latin typeface="Calibri" panose="020F0502020204030204"/>
            </a:endParaRPr>
          </a:p>
          <a:p>
            <a:pPr lvl="0">
              <a:lnSpc>
                <a:spcPct val="90000"/>
              </a:lnSpc>
              <a:spcBef>
                <a:spcPts val="1000"/>
              </a:spcBef>
            </a:pPr>
            <a:endParaRPr lang="es-ES" sz="2000" dirty="0"/>
          </a:p>
        </p:txBody>
      </p:sp>
      <p:sp>
        <p:nvSpPr>
          <p:cNvPr id="9" name="Título 1"/>
          <p:cNvSpPr txBox="1">
            <a:spLocks/>
          </p:cNvSpPr>
          <p:nvPr/>
        </p:nvSpPr>
        <p:spPr bwMode="auto">
          <a:xfrm>
            <a:off x="1115616" y="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000" b="1">
                <a:solidFill>
                  <a:schemeClr val="bg1"/>
                </a:solidFill>
                <a:latin typeface="+mj-lt"/>
                <a:ea typeface="+mj-ea"/>
                <a:cs typeface="+mj-cs"/>
              </a:defRPr>
            </a:lvl1pPr>
            <a:lvl2pPr algn="l" rtl="0" eaLnBrk="0" fontAlgn="base" hangingPunct="0">
              <a:spcBef>
                <a:spcPct val="0"/>
              </a:spcBef>
              <a:spcAft>
                <a:spcPct val="0"/>
              </a:spcAft>
              <a:defRPr sz="4000" b="1">
                <a:solidFill>
                  <a:schemeClr val="bg1"/>
                </a:solidFill>
                <a:latin typeface="Book Antiqua" pitchFamily="18" charset="0"/>
              </a:defRPr>
            </a:lvl2pPr>
            <a:lvl3pPr algn="l" rtl="0" eaLnBrk="0" fontAlgn="base" hangingPunct="0">
              <a:spcBef>
                <a:spcPct val="0"/>
              </a:spcBef>
              <a:spcAft>
                <a:spcPct val="0"/>
              </a:spcAft>
              <a:defRPr sz="4000" b="1">
                <a:solidFill>
                  <a:schemeClr val="bg1"/>
                </a:solidFill>
                <a:latin typeface="Book Antiqua" pitchFamily="18" charset="0"/>
              </a:defRPr>
            </a:lvl3pPr>
            <a:lvl4pPr algn="l" rtl="0" eaLnBrk="0" fontAlgn="base" hangingPunct="0">
              <a:spcBef>
                <a:spcPct val="0"/>
              </a:spcBef>
              <a:spcAft>
                <a:spcPct val="0"/>
              </a:spcAft>
              <a:defRPr sz="4000" b="1">
                <a:solidFill>
                  <a:schemeClr val="bg1"/>
                </a:solidFill>
                <a:latin typeface="Book Antiqua" pitchFamily="18" charset="0"/>
              </a:defRPr>
            </a:lvl4pPr>
            <a:lvl5pPr algn="l" rtl="0" eaLnBrk="0" fontAlgn="base" hangingPunct="0">
              <a:spcBef>
                <a:spcPct val="0"/>
              </a:spcBef>
              <a:spcAft>
                <a:spcPct val="0"/>
              </a:spcAft>
              <a:defRPr sz="4000" b="1">
                <a:solidFill>
                  <a:schemeClr val="bg1"/>
                </a:solidFill>
                <a:latin typeface="Book Antiqua" pitchFamily="18" charset="0"/>
              </a:defRPr>
            </a:lvl5pPr>
            <a:lvl6pPr marL="457200" algn="l" rtl="0" fontAlgn="base">
              <a:spcBef>
                <a:spcPct val="0"/>
              </a:spcBef>
              <a:spcAft>
                <a:spcPct val="0"/>
              </a:spcAft>
              <a:defRPr sz="4000" b="1">
                <a:solidFill>
                  <a:schemeClr val="bg1"/>
                </a:solidFill>
                <a:latin typeface="Book Antiqua" pitchFamily="18" charset="0"/>
              </a:defRPr>
            </a:lvl6pPr>
            <a:lvl7pPr marL="914400" algn="l" rtl="0" fontAlgn="base">
              <a:spcBef>
                <a:spcPct val="0"/>
              </a:spcBef>
              <a:spcAft>
                <a:spcPct val="0"/>
              </a:spcAft>
              <a:defRPr sz="4000" b="1">
                <a:solidFill>
                  <a:schemeClr val="bg1"/>
                </a:solidFill>
                <a:latin typeface="Book Antiqua" pitchFamily="18" charset="0"/>
              </a:defRPr>
            </a:lvl7pPr>
            <a:lvl8pPr marL="1371600" algn="l" rtl="0" fontAlgn="base">
              <a:spcBef>
                <a:spcPct val="0"/>
              </a:spcBef>
              <a:spcAft>
                <a:spcPct val="0"/>
              </a:spcAft>
              <a:defRPr sz="4000" b="1">
                <a:solidFill>
                  <a:schemeClr val="bg1"/>
                </a:solidFill>
                <a:latin typeface="Book Antiqua" pitchFamily="18" charset="0"/>
              </a:defRPr>
            </a:lvl8pPr>
            <a:lvl9pPr marL="1828800" algn="l" rtl="0" fontAlgn="base">
              <a:spcBef>
                <a:spcPct val="0"/>
              </a:spcBef>
              <a:spcAft>
                <a:spcPct val="0"/>
              </a:spcAft>
              <a:defRPr sz="4000" b="1">
                <a:solidFill>
                  <a:schemeClr val="bg1"/>
                </a:solidFill>
                <a:latin typeface="Book Antiqua" pitchFamily="18" charset="0"/>
              </a:defRPr>
            </a:lvl9pPr>
          </a:lstStyle>
          <a:p>
            <a:r>
              <a:rPr lang="es-ES" sz="3200" kern="0"/>
              <a:t>PUNTO DE PARTIDA DEL CONTROL FINANCIERO: EL PLAN DE CONTROL</a:t>
            </a:r>
            <a:endParaRPr lang="es-ES" sz="3200" kern="0" dirty="0"/>
          </a:p>
        </p:txBody>
      </p:sp>
    </p:spTree>
    <p:extLst>
      <p:ext uri="{BB962C8B-B14F-4D97-AF65-F5344CB8AC3E}">
        <p14:creationId xmlns:p14="http://schemas.microsoft.com/office/powerpoint/2010/main" val="274746583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RIESGOS INDEPENDENCIA</a:t>
            </a:r>
            <a:endParaRPr lang="es-ES" dirty="0"/>
          </a:p>
        </p:txBody>
      </p:sp>
      <p:sp>
        <p:nvSpPr>
          <p:cNvPr id="3" name="2 Marcador de contenido"/>
          <p:cNvSpPr>
            <a:spLocks noGrp="1"/>
          </p:cNvSpPr>
          <p:nvPr>
            <p:ph idx="1"/>
          </p:nvPr>
        </p:nvSpPr>
        <p:spPr>
          <a:xfrm>
            <a:off x="1126557" y="1143000"/>
            <a:ext cx="7772400" cy="5262563"/>
          </a:xfrm>
        </p:spPr>
        <p:txBody>
          <a:bodyPr/>
          <a:lstStyle/>
          <a:p>
            <a:pPr marL="0" indent="0">
              <a:buNone/>
            </a:pPr>
            <a:endParaRPr lang="es-ES" sz="1400" dirty="0" smtClean="0"/>
          </a:p>
          <a:p>
            <a:endParaRPr lang="es-ES" sz="1400" dirty="0"/>
          </a:p>
          <a:p>
            <a:r>
              <a:rPr lang="es-ES" sz="1400" dirty="0" smtClean="0">
                <a:solidFill>
                  <a:srgbClr val="FF0000"/>
                </a:solidFill>
              </a:rPr>
              <a:t>AUTORREVISIÓN: </a:t>
            </a:r>
          </a:p>
          <a:p>
            <a:pPr marL="400050" lvl="1" indent="0">
              <a:buNone/>
            </a:pPr>
            <a:r>
              <a:rPr lang="es-ES" sz="1400" dirty="0"/>
              <a:t>Riesgo  de no evaluar </a:t>
            </a:r>
            <a:r>
              <a:rPr lang="es-ES" sz="1400" dirty="0" smtClean="0"/>
              <a:t>apropiadamente resultado </a:t>
            </a:r>
            <a:r>
              <a:rPr lang="es-ES" sz="1400" dirty="0"/>
              <a:t>de decisiones o servicios prestados con anterioridad en actividades ajenas a las competencias de control de la IGAE.</a:t>
            </a:r>
          </a:p>
          <a:p>
            <a:r>
              <a:rPr lang="es-ES" sz="1400" dirty="0">
                <a:solidFill>
                  <a:srgbClr val="FF0000"/>
                </a:solidFill>
              </a:rPr>
              <a:t>INTERÉS PROPIO:</a:t>
            </a:r>
          </a:p>
          <a:p>
            <a:pPr marL="400050" lvl="1" indent="0">
              <a:buNone/>
            </a:pPr>
            <a:r>
              <a:rPr lang="es-ES" sz="1400" dirty="0" smtClean="0"/>
              <a:t>Riesgo </a:t>
            </a:r>
            <a:r>
              <a:rPr lang="es-ES" sz="1400" dirty="0"/>
              <a:t>generado por la existencia de un conflicto financiero o de otro tipo, incluido el motivado por la existencia de relaciones o intereses económicos comunes que pueda influir en los trabajos de control</a:t>
            </a:r>
            <a:r>
              <a:rPr lang="es-ES" sz="1400" dirty="0" smtClean="0"/>
              <a:t>.</a:t>
            </a:r>
          </a:p>
          <a:p>
            <a:r>
              <a:rPr lang="es-ES" sz="1400" dirty="0" smtClean="0">
                <a:solidFill>
                  <a:srgbClr val="FF0000"/>
                </a:solidFill>
              </a:rPr>
              <a:t>FAMILIARIDAD:</a:t>
            </a:r>
            <a:endParaRPr lang="es-ES" sz="1400" dirty="0">
              <a:solidFill>
                <a:srgbClr val="FF0000"/>
              </a:solidFill>
            </a:endParaRPr>
          </a:p>
          <a:p>
            <a:pPr marL="400050" lvl="1" indent="0">
              <a:buNone/>
            </a:pPr>
            <a:r>
              <a:rPr lang="es-ES" sz="1400" dirty="0"/>
              <a:t>Riesgo generado por la influencia y proximidad excesiva derivada de las características, condiciones y circunstancias de la relación con la entidad auditada y sus órganos de dirección o de gobierno. Se entenderá que dicho riesgo aumenta con la extensión temporal y la proximidad directa de la relación y se resolverá cuando se produzca el cambio de alguna de las partes de dicha relación</a:t>
            </a:r>
            <a:r>
              <a:rPr lang="es-ES" sz="1400" dirty="0" smtClean="0"/>
              <a:t>.</a:t>
            </a:r>
          </a:p>
          <a:p>
            <a:r>
              <a:rPr lang="es-ES" sz="1400" dirty="0" smtClean="0">
                <a:solidFill>
                  <a:srgbClr val="FF0000"/>
                </a:solidFill>
              </a:rPr>
              <a:t>INTIMIDACIÓN:</a:t>
            </a:r>
          </a:p>
          <a:p>
            <a:pPr marL="400050" lvl="1" indent="0">
              <a:buNone/>
            </a:pPr>
            <a:r>
              <a:rPr lang="es-ES" sz="1400" dirty="0" smtClean="0"/>
              <a:t>Riesgo </a:t>
            </a:r>
            <a:r>
              <a:rPr lang="es-ES" sz="1400" dirty="0"/>
              <a:t>generado por la posibilidad de ser disuadido o condicionado por presión inapropiadas causada por la entidad auditada o sus órganos de dirección o gobierno.</a:t>
            </a:r>
            <a:endParaRPr lang="es-ES" sz="1400" dirty="0" smtClean="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07100057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AUTOEVALUACIÓN</a:t>
            </a:r>
            <a:endParaRPr lang="es-ES" dirty="0"/>
          </a:p>
        </p:txBody>
      </p:sp>
      <p:sp>
        <p:nvSpPr>
          <p:cNvPr id="3" name="2 Marcador de contenido"/>
          <p:cNvSpPr>
            <a:spLocks noGrp="1"/>
          </p:cNvSpPr>
          <p:nvPr>
            <p:ph idx="1"/>
          </p:nvPr>
        </p:nvSpPr>
        <p:spPr>
          <a:xfrm>
            <a:off x="1126557" y="1143000"/>
            <a:ext cx="7772400" cy="5262563"/>
          </a:xfrm>
        </p:spPr>
        <p:txBody>
          <a:bodyPr/>
          <a:lstStyle/>
          <a:p>
            <a:pPr marL="0" indent="0">
              <a:buNone/>
            </a:pPr>
            <a:endParaRPr lang="es-ES" sz="1400" dirty="0" smtClean="0"/>
          </a:p>
          <a:p>
            <a:r>
              <a:rPr lang="es-ES" sz="1400" dirty="0"/>
              <a:t>¿</a:t>
            </a:r>
            <a:r>
              <a:rPr lang="es-ES" sz="1800" dirty="0"/>
              <a:t>QUIEN</a:t>
            </a:r>
            <a:r>
              <a:rPr lang="es-ES" sz="1800" dirty="0" smtClean="0"/>
              <a:t>?:</a:t>
            </a:r>
          </a:p>
          <a:p>
            <a:pPr marL="400050" lvl="1" indent="0">
              <a:buNone/>
            </a:pPr>
            <a:r>
              <a:rPr lang="es-ES" sz="1800" dirty="0" smtClean="0"/>
              <a:t>TODOS los miembros del equipo de control</a:t>
            </a:r>
          </a:p>
          <a:p>
            <a:pPr marL="400050" lvl="1" indent="0">
              <a:buNone/>
            </a:pPr>
            <a:endParaRPr lang="es-ES" sz="1800" dirty="0"/>
          </a:p>
          <a:p>
            <a:r>
              <a:rPr lang="es-ES" sz="1800" dirty="0"/>
              <a:t>•¿CUÁNDO</a:t>
            </a:r>
            <a:r>
              <a:rPr lang="es-ES" sz="1800" dirty="0" smtClean="0"/>
              <a:t>?</a:t>
            </a:r>
          </a:p>
          <a:p>
            <a:pPr marL="400050" lvl="1" indent="0">
              <a:buNone/>
            </a:pPr>
            <a:r>
              <a:rPr lang="es-ES" sz="1800" dirty="0" smtClean="0"/>
              <a:t>Al comienzo de cada trabajo de control específico y cuando se modifiquen sus circunstancias iniciales a lo largo del mismo. AUTOEVALUACIÓN</a:t>
            </a:r>
          </a:p>
          <a:p>
            <a:pPr marL="400050" lvl="1" indent="0">
              <a:buNone/>
            </a:pPr>
            <a:endParaRPr lang="es-ES" sz="1800" dirty="0"/>
          </a:p>
          <a:p>
            <a:r>
              <a:rPr lang="es-ES" sz="1800" dirty="0" smtClean="0"/>
              <a:t>¿</a:t>
            </a:r>
            <a:r>
              <a:rPr lang="es-ES" sz="1800" dirty="0"/>
              <a:t>CÓMO</a:t>
            </a:r>
            <a:r>
              <a:rPr lang="es-ES" sz="1800" dirty="0" smtClean="0"/>
              <a:t>?</a:t>
            </a:r>
          </a:p>
          <a:p>
            <a:pPr marL="400050" lvl="1" indent="0">
              <a:buNone/>
            </a:pPr>
            <a:r>
              <a:rPr lang="es-ES" sz="1800" dirty="0" smtClean="0"/>
              <a:t>Anexos III,IV, sino hay riesgo alguno</a:t>
            </a:r>
          </a:p>
          <a:p>
            <a:pPr marL="400050" lvl="1" indent="0">
              <a:buNone/>
            </a:pPr>
            <a:r>
              <a:rPr lang="es-ES" sz="1800" dirty="0" smtClean="0"/>
              <a:t>Anexos III,V,VI y IV si hay incidencia</a:t>
            </a:r>
            <a:endParaRPr lang="es-ES" sz="18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54116852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INDEPENDENCIA</a:t>
            </a:r>
            <a:endParaRPr lang="es-ES" dirty="0"/>
          </a:p>
        </p:txBody>
      </p:sp>
      <p:sp>
        <p:nvSpPr>
          <p:cNvPr id="3" name="2 Marcador de contenido"/>
          <p:cNvSpPr>
            <a:spLocks noGrp="1"/>
          </p:cNvSpPr>
          <p:nvPr>
            <p:ph idx="1"/>
          </p:nvPr>
        </p:nvSpPr>
        <p:spPr>
          <a:xfrm>
            <a:off x="1126557" y="1143000"/>
            <a:ext cx="7772400" cy="5262563"/>
          </a:xfrm>
        </p:spPr>
        <p:txBody>
          <a:bodyPr/>
          <a:lstStyle/>
          <a:p>
            <a:pPr marL="0" indent="0">
              <a:buNone/>
            </a:pPr>
            <a:endParaRPr lang="es-ES" sz="1400" dirty="0" smtClean="0"/>
          </a:p>
          <a:p>
            <a:r>
              <a:rPr lang="es-ES" sz="2400" dirty="0"/>
              <a:t>EMPRESAS AUDITORÍA </a:t>
            </a:r>
            <a:r>
              <a:rPr lang="es-ES" sz="2400" dirty="0" smtClean="0"/>
              <a:t>CONTRATADAS</a:t>
            </a:r>
          </a:p>
          <a:p>
            <a:endParaRPr lang="es-ES" sz="2400" dirty="0"/>
          </a:p>
          <a:p>
            <a:pPr marL="400050" lvl="1" indent="0" algn="just">
              <a:buNone/>
            </a:pPr>
            <a:r>
              <a:rPr lang="es-ES" dirty="0"/>
              <a:t>Deberán documentar la protección en las mismas condiciones que si se tratara de personal dependiente de la </a:t>
            </a:r>
            <a:r>
              <a:rPr lang="es-ES" dirty="0" smtClean="0"/>
              <a:t>INTERVENCIÓN.</a:t>
            </a:r>
            <a:endParaRPr lang="es-ES"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81017054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Circularización</a:t>
            </a:r>
            <a:r>
              <a:rPr lang="es-ES" dirty="0" smtClean="0"/>
              <a:t> a terceros</a:t>
            </a:r>
            <a:endParaRPr lang="es-ES" dirty="0"/>
          </a:p>
        </p:txBody>
      </p:sp>
      <p:sp>
        <p:nvSpPr>
          <p:cNvPr id="3" name="2 Marcador de contenido"/>
          <p:cNvSpPr>
            <a:spLocks noGrp="1"/>
          </p:cNvSpPr>
          <p:nvPr>
            <p:ph idx="1"/>
          </p:nvPr>
        </p:nvSpPr>
        <p:spPr/>
        <p:txBody>
          <a:bodyPr/>
          <a:lstStyle/>
          <a:p>
            <a:endParaRPr lang="es-ES" sz="1600" dirty="0" smtClean="0"/>
          </a:p>
          <a:p>
            <a:r>
              <a:rPr lang="es-ES" sz="1600" dirty="0" smtClean="0"/>
              <a:t>Las  </a:t>
            </a:r>
            <a:r>
              <a:rPr lang="es-ES" sz="1600" dirty="0"/>
              <a:t>cartas  se  prepararán  en  impreso  oficial  de  la  entidad  auditada,  original  y copia,  siendo  firmadas  por  responsable  de  dicha  entidad  autorizado  ante  el tercero al que va destinada la carta de </a:t>
            </a:r>
            <a:r>
              <a:rPr lang="es-ES" sz="1600" dirty="0" err="1"/>
              <a:t>circularización</a:t>
            </a:r>
            <a:r>
              <a:rPr lang="es-ES" sz="1600" dirty="0"/>
              <a:t>. </a:t>
            </a:r>
            <a:endParaRPr lang="es-ES" sz="1600" dirty="0" smtClean="0"/>
          </a:p>
          <a:p>
            <a:r>
              <a:rPr lang="es-ES" sz="1600" dirty="0" smtClean="0"/>
              <a:t>Los </a:t>
            </a:r>
            <a:r>
              <a:rPr lang="es-ES" sz="1600" dirty="0"/>
              <a:t>modelos de cartas figuran en </a:t>
            </a:r>
            <a:r>
              <a:rPr lang="es-ES" sz="1600" dirty="0">
                <a:solidFill>
                  <a:srgbClr val="FF0000"/>
                </a:solidFill>
              </a:rPr>
              <a:t>Nota Técnica 2-2015 sobre </a:t>
            </a:r>
            <a:r>
              <a:rPr lang="es-ES" sz="1600" dirty="0" err="1">
                <a:solidFill>
                  <a:srgbClr val="FF0000"/>
                </a:solidFill>
              </a:rPr>
              <a:t>circularizaciones</a:t>
            </a:r>
            <a:r>
              <a:rPr lang="es-ES" sz="1600" dirty="0" smtClean="0">
                <a:solidFill>
                  <a:srgbClr val="FF0000"/>
                </a:solidFill>
              </a:rPr>
              <a:t>.</a:t>
            </a:r>
          </a:p>
          <a:p>
            <a:r>
              <a:rPr lang="es-ES" sz="1600" dirty="0" smtClean="0"/>
              <a:t>Se </a:t>
            </a:r>
            <a:r>
              <a:rPr lang="es-ES" sz="1600" dirty="0"/>
              <a:t>solicitará al gestor una relación de todos los </a:t>
            </a:r>
            <a:r>
              <a:rPr lang="es-ES" sz="1600" u="sng" dirty="0"/>
              <a:t>abogados, asesores y procuradores</a:t>
            </a:r>
            <a:r>
              <a:rPr lang="es-ES" sz="1600" dirty="0"/>
              <a:t> con los que la entidad haya mantenido relación, tanto en el ejercicio de referencia como por temas planteados en ejercicios anteriores y aún pendientes de </a:t>
            </a:r>
            <a:r>
              <a:rPr lang="es-ES" sz="1600" dirty="0" smtClean="0"/>
              <a:t>resolución. También se hará a aseguradoras.</a:t>
            </a:r>
          </a:p>
          <a:p>
            <a:r>
              <a:rPr lang="es-ES" sz="1600" dirty="0" smtClean="0"/>
              <a:t>La </a:t>
            </a:r>
            <a:r>
              <a:rPr lang="es-ES" sz="1600" dirty="0"/>
              <a:t>entidad auditada deberá entregar una relación de todos los </a:t>
            </a:r>
            <a:r>
              <a:rPr lang="es-ES" sz="1600" u="sng" dirty="0" smtClean="0"/>
              <a:t>bancos e </a:t>
            </a:r>
            <a:r>
              <a:rPr lang="es-ES" sz="1600" u="sng" dirty="0"/>
              <a:t>instituciones financieras </a:t>
            </a:r>
            <a:r>
              <a:rPr lang="es-ES" sz="1600" dirty="0"/>
              <a:t>con las que haya efectuado operaciones en el ejercicio de referencia. En base a esta relación y una vez contrastada con datos contables, se procederá a la </a:t>
            </a:r>
            <a:r>
              <a:rPr lang="es-ES" sz="1600" dirty="0" err="1"/>
              <a:t>circularización</a:t>
            </a:r>
            <a:r>
              <a:rPr lang="es-ES" sz="1600" dirty="0"/>
              <a:t> </a:t>
            </a:r>
            <a:r>
              <a:rPr lang="es-ES" sz="1600" dirty="0" smtClean="0"/>
              <a:t>correspondiente.</a:t>
            </a:r>
            <a:endParaRPr lang="es-ES" sz="1600" dirty="0"/>
          </a:p>
          <a:p>
            <a:r>
              <a:rPr lang="es-ES" sz="1600" dirty="0" smtClean="0"/>
              <a:t>Finalmente se hará una </a:t>
            </a:r>
            <a:r>
              <a:rPr lang="es-ES" sz="1600" dirty="0" err="1" smtClean="0"/>
              <a:t>circularización</a:t>
            </a:r>
            <a:r>
              <a:rPr lang="es-ES" sz="1600" dirty="0" smtClean="0"/>
              <a:t> a </a:t>
            </a:r>
            <a:r>
              <a:rPr lang="es-ES" sz="1600" u="sng" dirty="0" smtClean="0"/>
              <a:t>acreedores</a:t>
            </a:r>
            <a:r>
              <a:rPr lang="es-ES" sz="1600" u="sng" dirty="0"/>
              <a:t> </a:t>
            </a:r>
            <a:r>
              <a:rPr lang="es-ES" sz="1600" u="sng" dirty="0" smtClean="0"/>
              <a:t>y deudores.</a:t>
            </a:r>
            <a:endParaRPr lang="es-ES" sz="1600" u="sng" dirty="0"/>
          </a:p>
          <a:p>
            <a:pPr marL="0" indent="0">
              <a:buNone/>
            </a:pPr>
            <a:endParaRPr lang="es-ES" sz="1600" dirty="0"/>
          </a:p>
          <a:p>
            <a:pPr marL="0" indent="0">
              <a:buNone/>
            </a:pP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61371285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AREAS DE TRABAJO (ejemplo)</a:t>
            </a:r>
            <a:endParaRPr lang="es-ES" dirty="0"/>
          </a:p>
        </p:txBody>
      </p:sp>
      <p:sp>
        <p:nvSpPr>
          <p:cNvPr id="3" name="2 Marcador de contenido"/>
          <p:cNvSpPr>
            <a:spLocks noGrp="1"/>
          </p:cNvSpPr>
          <p:nvPr>
            <p:ph idx="1"/>
          </p:nvPr>
        </p:nvSpPr>
        <p:spPr/>
        <p:txBody>
          <a:bodyPr/>
          <a:lstStyle/>
          <a:p>
            <a:pPr marL="0" indent="0">
              <a:buNone/>
            </a:pPr>
            <a:endParaRPr lang="es-ES" sz="1400" dirty="0"/>
          </a:p>
          <a:p>
            <a:r>
              <a:rPr lang="es-ES" sz="1600" dirty="0" smtClean="0"/>
              <a:t>FONDOS PROPIOS</a:t>
            </a:r>
          </a:p>
          <a:p>
            <a:r>
              <a:rPr lang="es-ES" sz="1600" dirty="0" smtClean="0"/>
              <a:t>INMOVILIZADO</a:t>
            </a:r>
          </a:p>
          <a:p>
            <a:r>
              <a:rPr lang="es-ES" sz="1600" dirty="0" smtClean="0"/>
              <a:t>GASTOS DE PERSONAL </a:t>
            </a:r>
          </a:p>
          <a:p>
            <a:r>
              <a:rPr lang="es-ES" sz="1600" dirty="0" smtClean="0"/>
              <a:t>GASTOS DE EXPLOTACIÓN</a:t>
            </a:r>
          </a:p>
          <a:p>
            <a:r>
              <a:rPr lang="es-ES" sz="1600" dirty="0" smtClean="0"/>
              <a:t>ACREEDORES </a:t>
            </a:r>
          </a:p>
          <a:p>
            <a:r>
              <a:rPr lang="es-ES" sz="1600" dirty="0" smtClean="0"/>
              <a:t>DEUDORES</a:t>
            </a:r>
          </a:p>
          <a:p>
            <a:r>
              <a:rPr lang="es-ES" sz="1600" dirty="0" smtClean="0"/>
              <a:t>IMPUESTOS</a:t>
            </a:r>
          </a:p>
          <a:p>
            <a:r>
              <a:rPr lang="es-ES" sz="1600" dirty="0" smtClean="0"/>
              <a:t>ACTIVOS FINANCIEROS</a:t>
            </a:r>
          </a:p>
          <a:p>
            <a:r>
              <a:rPr lang="es-ES" sz="1600" dirty="0" smtClean="0"/>
              <a:t>PASIVOS FINANCIEROS</a:t>
            </a:r>
          </a:p>
          <a:p>
            <a:r>
              <a:rPr lang="es-ES" sz="1600" dirty="0" smtClean="0"/>
              <a:t>TESORERÍA</a:t>
            </a:r>
          </a:p>
          <a:p>
            <a:pPr marL="0" indent="0">
              <a:buNone/>
            </a:pPr>
            <a:endParaRPr lang="es-ES" sz="1600" dirty="0"/>
          </a:p>
          <a:p>
            <a:pPr marL="0" indent="0">
              <a:buNone/>
            </a:pP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41358940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ÁREA DE DEUDORES</a:t>
            </a:r>
            <a:endParaRPr lang="es-ES" sz="3600" dirty="0"/>
          </a:p>
        </p:txBody>
      </p:sp>
      <p:sp>
        <p:nvSpPr>
          <p:cNvPr id="3" name="2 Marcador de contenido"/>
          <p:cNvSpPr>
            <a:spLocks noGrp="1"/>
          </p:cNvSpPr>
          <p:nvPr>
            <p:ph idx="1"/>
          </p:nvPr>
        </p:nvSpPr>
        <p:spPr/>
        <p:txBody>
          <a:bodyPr/>
          <a:lstStyle/>
          <a:p>
            <a:pPr marL="0" indent="0">
              <a:buNone/>
            </a:pPr>
            <a:endParaRPr lang="es-ES" sz="1400" dirty="0"/>
          </a:p>
          <a:p>
            <a:pPr marL="0" indent="0">
              <a:buNone/>
            </a:pPr>
            <a:endParaRPr lang="es-ES" sz="1600" dirty="0"/>
          </a:p>
          <a:p>
            <a:r>
              <a:rPr lang="es-ES" sz="1600" dirty="0"/>
              <a:t>Las cuentas a cobrar registradas representan derechos de cobro válidos.</a:t>
            </a:r>
          </a:p>
          <a:p>
            <a:r>
              <a:rPr lang="es-ES" sz="1600" dirty="0"/>
              <a:t>Las cuentas a cobrar, incluidos intereses y gastos en los que se espera incurrir, están debidamente registradas y valoradas, conforme al PGC.</a:t>
            </a:r>
          </a:p>
          <a:p>
            <a:r>
              <a:rPr lang="es-ES" sz="1600" kern="1200" dirty="0">
                <a:solidFill>
                  <a:schemeClr val="tx2"/>
                </a:solidFill>
              </a:rPr>
              <a:t>Los criterios adoptados por la empresa para la valoración de estas cuentas son aplicados de forma uniforme.</a:t>
            </a:r>
          </a:p>
          <a:p>
            <a:r>
              <a:rPr lang="es-ES" sz="1600" dirty="0"/>
              <a:t>Las provisiones (insolvencias, devoluciones…) son razonables.</a:t>
            </a:r>
          </a:p>
          <a:p>
            <a:r>
              <a:rPr lang="es-ES" sz="1600" dirty="0"/>
              <a:t>Las cuentas a cobrar están descritas y clasificadas adecuadamente y las notas necesarias están incluidas en la memoria.</a:t>
            </a:r>
          </a:p>
          <a:p>
            <a:pPr marL="0" indent="0">
              <a:buNone/>
            </a:pPr>
            <a:endParaRPr lang="es-ES" sz="16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35788427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ÁREA DE FONDOS PROPIOS</a:t>
            </a:r>
            <a:endParaRPr lang="es-ES" dirty="0"/>
          </a:p>
        </p:txBody>
      </p:sp>
      <p:sp>
        <p:nvSpPr>
          <p:cNvPr id="3" name="2 Marcador de contenido"/>
          <p:cNvSpPr>
            <a:spLocks noGrp="1"/>
          </p:cNvSpPr>
          <p:nvPr>
            <p:ph idx="1"/>
          </p:nvPr>
        </p:nvSpPr>
        <p:spPr/>
        <p:txBody>
          <a:bodyPr/>
          <a:lstStyle/>
          <a:p>
            <a:pPr marL="0" indent="0">
              <a:buNone/>
            </a:pPr>
            <a:endParaRPr lang="es-ES" sz="1400" dirty="0"/>
          </a:p>
          <a:p>
            <a:pPr marL="0" indent="0">
              <a:buNone/>
            </a:pPr>
            <a:endParaRPr lang="es-ES" sz="1600" dirty="0"/>
          </a:p>
          <a:p>
            <a:r>
              <a:rPr lang="es-ES" sz="1800" dirty="0"/>
              <a:t>Que los fondos propios de la sociedad (capital y reservas) existen efectivamente y son propiedad de la misma.</a:t>
            </a:r>
          </a:p>
          <a:p>
            <a:r>
              <a:rPr lang="es-ES" sz="1800" dirty="0"/>
              <a:t>Que están valorados y presentados correctamente en las cuentas anuales, conforme a lo establecido en el Plan General de Contabilidad</a:t>
            </a:r>
            <a:r>
              <a:rPr lang="es-ES" sz="1800" dirty="0" smtClean="0"/>
              <a:t>.</a:t>
            </a:r>
            <a:endParaRPr lang="es-ES" sz="1800" dirty="0"/>
          </a:p>
          <a:p>
            <a:r>
              <a:rPr lang="es-ES" sz="1800" dirty="0"/>
              <a:t>No se han omitido partidas ni saldos</a:t>
            </a:r>
            <a:r>
              <a:rPr lang="es-ES" sz="1800" dirty="0" smtClean="0"/>
              <a:t>.</a:t>
            </a:r>
            <a:endParaRPr lang="es-ES" sz="1800" dirty="0"/>
          </a:p>
          <a:p>
            <a:r>
              <a:rPr lang="es-ES" sz="1800" dirty="0" err="1"/>
              <a:t>Veriﬁcar</a:t>
            </a:r>
            <a:r>
              <a:rPr lang="es-ES" sz="1800" dirty="0"/>
              <a:t> que los principios y normas contables se han aplicado uniformemente con respecto al ejercicio anterior.</a:t>
            </a:r>
          </a:p>
          <a:p>
            <a:r>
              <a:rPr lang="es-ES" sz="1800" dirty="0"/>
              <a:t>La memoria incorpora la información mínima exigida por la normativa contable sobre los fondos propios de la empresa-</a:t>
            </a:r>
          </a:p>
          <a:p>
            <a:endParaRPr lang="es-ES" sz="1800" dirty="0"/>
          </a:p>
          <a:p>
            <a:pPr marL="0" indent="0">
              <a:buNone/>
            </a:pPr>
            <a:endParaRPr lang="es-ES" sz="18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07203386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ÁREA DE ACREEDORES</a:t>
            </a:r>
            <a:endParaRPr lang="es-ES" dirty="0"/>
          </a:p>
        </p:txBody>
      </p:sp>
      <p:sp>
        <p:nvSpPr>
          <p:cNvPr id="3" name="2 Marcador de contenido"/>
          <p:cNvSpPr>
            <a:spLocks noGrp="1"/>
          </p:cNvSpPr>
          <p:nvPr>
            <p:ph idx="1"/>
          </p:nvPr>
        </p:nvSpPr>
        <p:spPr/>
        <p:txBody>
          <a:bodyPr/>
          <a:lstStyle/>
          <a:p>
            <a:pPr lvl="1"/>
            <a:endParaRPr lang="es-ES" dirty="0" smtClean="0"/>
          </a:p>
          <a:p>
            <a:pPr lvl="1"/>
            <a:r>
              <a:rPr lang="es-ES" dirty="0" smtClean="0"/>
              <a:t>Investigar </a:t>
            </a:r>
            <a:r>
              <a:rPr lang="es-ES" dirty="0"/>
              <a:t>la existencia de deudas no </a:t>
            </a:r>
            <a:r>
              <a:rPr lang="es-ES" dirty="0" smtClean="0"/>
              <a:t>registradas</a:t>
            </a:r>
            <a:endParaRPr lang="es-ES" dirty="0"/>
          </a:p>
          <a:p>
            <a:pPr lvl="1"/>
            <a:r>
              <a:rPr lang="es-ES" dirty="0"/>
              <a:t>Verificar la corrección de su proceso </a:t>
            </a:r>
            <a:r>
              <a:rPr lang="es-ES" dirty="0" smtClean="0"/>
              <a:t>contable</a:t>
            </a:r>
          </a:p>
          <a:p>
            <a:pPr lvl="1"/>
            <a:r>
              <a:rPr lang="es-ES" dirty="0"/>
              <a:t>Cumplimiento </a:t>
            </a:r>
            <a:r>
              <a:rPr lang="es-ES" dirty="0" smtClean="0"/>
              <a:t>Normas</a:t>
            </a:r>
            <a:endParaRPr lang="es-ES" dirty="0"/>
          </a:p>
          <a:p>
            <a:pPr lvl="1"/>
            <a:r>
              <a:rPr lang="es-ES" dirty="0"/>
              <a:t>Cumplimiento de requisitos estipulados en </a:t>
            </a:r>
            <a:r>
              <a:rPr lang="es-ES" dirty="0" smtClean="0"/>
              <a:t>contratos</a:t>
            </a:r>
            <a:endParaRPr lang="es-ES" dirty="0"/>
          </a:p>
          <a:p>
            <a:pPr lvl="1"/>
            <a:r>
              <a:rPr lang="es-ES" dirty="0"/>
              <a:t>Registro correcto/Uniformidad</a:t>
            </a:r>
          </a:p>
          <a:p>
            <a:pPr lvl="1"/>
            <a:endParaRPr lang="es-ES" dirty="0"/>
          </a:p>
          <a:p>
            <a:pPr marL="0" indent="0">
              <a:buNone/>
            </a:pP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72972854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ÁREA DE OTROS GASTOS DE EXPLOTACIÓN </a:t>
            </a:r>
            <a:endParaRPr lang="es-ES" sz="3200" dirty="0"/>
          </a:p>
        </p:txBody>
      </p:sp>
      <p:sp>
        <p:nvSpPr>
          <p:cNvPr id="3" name="2 Marcador de contenido"/>
          <p:cNvSpPr>
            <a:spLocks noGrp="1"/>
          </p:cNvSpPr>
          <p:nvPr>
            <p:ph idx="1"/>
          </p:nvPr>
        </p:nvSpPr>
        <p:spPr/>
        <p:txBody>
          <a:bodyPr/>
          <a:lstStyle/>
          <a:p>
            <a:pPr lvl="1"/>
            <a:endParaRPr lang="es-ES" dirty="0" smtClean="0"/>
          </a:p>
          <a:p>
            <a:pPr lvl="1"/>
            <a:endParaRPr lang="es-ES" dirty="0" smtClean="0"/>
          </a:p>
          <a:p>
            <a:pPr lvl="1"/>
            <a:r>
              <a:rPr lang="es-ES" dirty="0" smtClean="0"/>
              <a:t>Las facturas corresponden a bienes y servicios recibidos y están debidamente autorizados, contabilizados y en su caso, pagados.</a:t>
            </a:r>
          </a:p>
          <a:p>
            <a:pPr lvl="1"/>
            <a:r>
              <a:rPr lang="es-ES" dirty="0" smtClean="0"/>
              <a:t>Las compras de bienes y servicios se realizan sobre la base de una adecuada autorización.</a:t>
            </a:r>
            <a:endParaRPr lang="es-ES" dirty="0"/>
          </a:p>
          <a:p>
            <a:pPr marL="0" indent="0">
              <a:buNone/>
            </a:pP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22343658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ÁREA DE GASTOS DE PERSONAL</a:t>
            </a:r>
            <a:endParaRPr lang="es-ES" sz="3200" dirty="0"/>
          </a:p>
        </p:txBody>
      </p:sp>
      <p:sp>
        <p:nvSpPr>
          <p:cNvPr id="3" name="2 Marcador de contenido"/>
          <p:cNvSpPr>
            <a:spLocks noGrp="1"/>
          </p:cNvSpPr>
          <p:nvPr>
            <p:ph idx="1"/>
          </p:nvPr>
        </p:nvSpPr>
        <p:spPr/>
        <p:txBody>
          <a:bodyPr/>
          <a:lstStyle/>
          <a:p>
            <a:pPr lvl="1"/>
            <a:endParaRPr lang="es-ES" dirty="0" smtClean="0"/>
          </a:p>
          <a:p>
            <a:r>
              <a:rPr lang="es-ES" sz="1800" dirty="0"/>
              <a:t>En los gastos de  personal  se  incluyen  los  satisfechos  únicamente  a empleados de la compañía y por servicios realmente prestados.</a:t>
            </a:r>
          </a:p>
          <a:p>
            <a:endParaRPr lang="es-ES" sz="1800" dirty="0"/>
          </a:p>
          <a:p>
            <a:r>
              <a:rPr lang="es-ES" sz="1800" dirty="0"/>
              <a:t>Los   importes   de   las   nóminas   y   demás   gastos   de   personal   se corresponden   con   los   autorizados   en   los   contratos,   convenios   y disposiciones legales vigentes.</a:t>
            </a:r>
          </a:p>
          <a:p>
            <a:endParaRPr lang="es-ES" sz="1800" dirty="0"/>
          </a:p>
          <a:p>
            <a:r>
              <a:rPr lang="es-ES" sz="1800" dirty="0"/>
              <a:t>El  pago  de  la  nómina,  las  deducciones  efectuadas  y  el  pago  de éstas a terceros están correctamente realizados.</a:t>
            </a:r>
          </a:p>
          <a:p>
            <a:pPr marL="0" indent="0">
              <a:buNone/>
            </a:pPr>
            <a:endParaRPr lang="es-ES" sz="1800" dirty="0"/>
          </a:p>
          <a:p>
            <a:r>
              <a:rPr lang="es-ES" sz="1800" dirty="0"/>
              <a:t>Se  han  aplicado  los  principios  contables y normas de valoración  establecidos para la contabilización de estos gastos.</a:t>
            </a:r>
          </a:p>
          <a:p>
            <a:pPr marL="0" indent="0">
              <a:buNone/>
            </a:pPr>
            <a:endParaRPr lang="es-ES" sz="1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570515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bwMode="auto">
          <a:xfrm>
            <a:off x="179512" y="476672"/>
            <a:ext cx="576064" cy="864096"/>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pic>
        <p:nvPicPr>
          <p:cNvPr id="5" name="Imagen 4">
            <a:extLst>
              <a:ext uri="{FF2B5EF4-FFF2-40B4-BE49-F238E27FC236}">
                <a16:creationId xmlns="" xmlns:a16="http://schemas.microsoft.com/office/drawing/2014/main" id="{0FEC5293-1550-5348-9F0E-C28803D7931E}"/>
              </a:ext>
            </a:extLst>
          </p:cNvPr>
          <p:cNvPicPr>
            <a:picLocks noChangeAspect="1"/>
          </p:cNvPicPr>
          <p:nvPr/>
        </p:nvPicPr>
        <p:blipFill>
          <a:blip r:embed="rId2"/>
          <a:stretch>
            <a:fillRect/>
          </a:stretch>
        </p:blipFill>
        <p:spPr>
          <a:xfrm>
            <a:off x="0" y="0"/>
            <a:ext cx="936000" cy="459206"/>
          </a:xfrm>
          <a:prstGeom prst="rect">
            <a:avLst/>
          </a:prstGeom>
        </p:spPr>
      </p:pic>
      <p:sp>
        <p:nvSpPr>
          <p:cNvPr id="7" name="CuadroTexto 6"/>
          <p:cNvSpPr txBox="1"/>
          <p:nvPr/>
        </p:nvSpPr>
        <p:spPr>
          <a:xfrm>
            <a:off x="1403648" y="1143000"/>
            <a:ext cx="7128792" cy="3722045"/>
          </a:xfrm>
          <a:prstGeom prst="rect">
            <a:avLst/>
          </a:prstGeom>
          <a:noFill/>
        </p:spPr>
        <p:txBody>
          <a:bodyPr wrap="square" rtlCol="0">
            <a:spAutoFit/>
          </a:bodyPr>
          <a:lstStyle/>
          <a:p>
            <a:pPr lvl="0">
              <a:lnSpc>
                <a:spcPct val="90000"/>
              </a:lnSpc>
              <a:spcBef>
                <a:spcPts val="1000"/>
              </a:spcBef>
            </a:pPr>
            <a:endParaRPr lang="es-ES" sz="2000" dirty="0" smtClean="0"/>
          </a:p>
          <a:p>
            <a:pPr lvl="0">
              <a:lnSpc>
                <a:spcPct val="90000"/>
              </a:lnSpc>
              <a:spcBef>
                <a:spcPts val="1000"/>
              </a:spcBef>
            </a:pPr>
            <a:r>
              <a:rPr lang="es-ES" sz="2800" b="1" dirty="0" smtClean="0"/>
              <a:t>Criterios </a:t>
            </a:r>
            <a:r>
              <a:rPr lang="es-ES" sz="2800" b="1" dirty="0"/>
              <a:t>de la planificación</a:t>
            </a:r>
            <a:r>
              <a:rPr lang="es-ES" sz="2000" dirty="0" smtClean="0"/>
              <a:t>:</a:t>
            </a:r>
          </a:p>
          <a:p>
            <a:pPr lvl="0">
              <a:lnSpc>
                <a:spcPct val="90000"/>
              </a:lnSpc>
              <a:spcBef>
                <a:spcPts val="1000"/>
              </a:spcBef>
            </a:pPr>
            <a:endParaRPr lang="es-ES" sz="2000" dirty="0"/>
          </a:p>
          <a:p>
            <a:pPr lvl="0">
              <a:lnSpc>
                <a:spcPct val="90000"/>
              </a:lnSpc>
              <a:spcBef>
                <a:spcPts val="1000"/>
              </a:spcBef>
            </a:pPr>
            <a:r>
              <a:rPr lang="es-ES" sz="2000" dirty="0"/>
              <a:t>•Actuaciones obligatorias</a:t>
            </a:r>
          </a:p>
          <a:p>
            <a:pPr lvl="0">
              <a:lnSpc>
                <a:spcPct val="90000"/>
              </a:lnSpc>
              <a:spcBef>
                <a:spcPts val="1000"/>
              </a:spcBef>
            </a:pPr>
            <a:r>
              <a:rPr lang="es-ES" sz="2000" dirty="0"/>
              <a:t>•Sensación de control. Garantía de cobertura.</a:t>
            </a:r>
          </a:p>
          <a:p>
            <a:pPr lvl="0">
              <a:lnSpc>
                <a:spcPct val="90000"/>
              </a:lnSpc>
              <a:spcBef>
                <a:spcPts val="1000"/>
              </a:spcBef>
            </a:pPr>
            <a:r>
              <a:rPr lang="es-ES" sz="2000" dirty="0"/>
              <a:t>•Enfoque de </a:t>
            </a:r>
            <a:r>
              <a:rPr lang="es-ES" sz="2000" dirty="0" smtClean="0"/>
              <a:t>riesgos: EVALUAR LOS RIESGOS EXISTENTES</a:t>
            </a:r>
            <a:endParaRPr lang="es-ES" sz="2000" dirty="0"/>
          </a:p>
          <a:p>
            <a:pPr lvl="0">
              <a:lnSpc>
                <a:spcPct val="90000"/>
              </a:lnSpc>
              <a:spcBef>
                <a:spcPts val="1000"/>
              </a:spcBef>
            </a:pPr>
            <a:r>
              <a:rPr lang="es-ES" sz="2000" dirty="0"/>
              <a:t>•Recursos </a:t>
            </a:r>
            <a:r>
              <a:rPr lang="es-ES" sz="2000" dirty="0" smtClean="0"/>
              <a:t>disponibles: ESTABLECER PRIORIDADES</a:t>
            </a:r>
          </a:p>
          <a:p>
            <a:pPr lvl="0">
              <a:lnSpc>
                <a:spcPct val="90000"/>
              </a:lnSpc>
              <a:spcBef>
                <a:spcPts val="1000"/>
              </a:spcBef>
            </a:pPr>
            <a:endParaRPr lang="es-ES" sz="2000" dirty="0"/>
          </a:p>
          <a:p>
            <a:pPr lvl="0">
              <a:lnSpc>
                <a:spcPct val="90000"/>
              </a:lnSpc>
              <a:spcBef>
                <a:spcPts val="1000"/>
              </a:spcBef>
            </a:pPr>
            <a:endParaRPr lang="es-ES" sz="2000" dirty="0"/>
          </a:p>
        </p:txBody>
      </p:sp>
      <p:sp>
        <p:nvSpPr>
          <p:cNvPr id="9" name="Título 1"/>
          <p:cNvSpPr txBox="1">
            <a:spLocks/>
          </p:cNvSpPr>
          <p:nvPr/>
        </p:nvSpPr>
        <p:spPr bwMode="auto">
          <a:xfrm>
            <a:off x="1115616" y="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000" b="1">
                <a:solidFill>
                  <a:schemeClr val="bg1"/>
                </a:solidFill>
                <a:latin typeface="+mj-lt"/>
                <a:ea typeface="+mj-ea"/>
                <a:cs typeface="+mj-cs"/>
              </a:defRPr>
            </a:lvl1pPr>
            <a:lvl2pPr algn="l" rtl="0" eaLnBrk="0" fontAlgn="base" hangingPunct="0">
              <a:spcBef>
                <a:spcPct val="0"/>
              </a:spcBef>
              <a:spcAft>
                <a:spcPct val="0"/>
              </a:spcAft>
              <a:defRPr sz="4000" b="1">
                <a:solidFill>
                  <a:schemeClr val="bg1"/>
                </a:solidFill>
                <a:latin typeface="Book Antiqua" pitchFamily="18" charset="0"/>
              </a:defRPr>
            </a:lvl2pPr>
            <a:lvl3pPr algn="l" rtl="0" eaLnBrk="0" fontAlgn="base" hangingPunct="0">
              <a:spcBef>
                <a:spcPct val="0"/>
              </a:spcBef>
              <a:spcAft>
                <a:spcPct val="0"/>
              </a:spcAft>
              <a:defRPr sz="4000" b="1">
                <a:solidFill>
                  <a:schemeClr val="bg1"/>
                </a:solidFill>
                <a:latin typeface="Book Antiqua" pitchFamily="18" charset="0"/>
              </a:defRPr>
            </a:lvl3pPr>
            <a:lvl4pPr algn="l" rtl="0" eaLnBrk="0" fontAlgn="base" hangingPunct="0">
              <a:spcBef>
                <a:spcPct val="0"/>
              </a:spcBef>
              <a:spcAft>
                <a:spcPct val="0"/>
              </a:spcAft>
              <a:defRPr sz="4000" b="1">
                <a:solidFill>
                  <a:schemeClr val="bg1"/>
                </a:solidFill>
                <a:latin typeface="Book Antiqua" pitchFamily="18" charset="0"/>
              </a:defRPr>
            </a:lvl4pPr>
            <a:lvl5pPr algn="l" rtl="0" eaLnBrk="0" fontAlgn="base" hangingPunct="0">
              <a:spcBef>
                <a:spcPct val="0"/>
              </a:spcBef>
              <a:spcAft>
                <a:spcPct val="0"/>
              </a:spcAft>
              <a:defRPr sz="4000" b="1">
                <a:solidFill>
                  <a:schemeClr val="bg1"/>
                </a:solidFill>
                <a:latin typeface="Book Antiqua" pitchFamily="18" charset="0"/>
              </a:defRPr>
            </a:lvl5pPr>
            <a:lvl6pPr marL="457200" algn="l" rtl="0" fontAlgn="base">
              <a:spcBef>
                <a:spcPct val="0"/>
              </a:spcBef>
              <a:spcAft>
                <a:spcPct val="0"/>
              </a:spcAft>
              <a:defRPr sz="4000" b="1">
                <a:solidFill>
                  <a:schemeClr val="bg1"/>
                </a:solidFill>
                <a:latin typeface="Book Antiqua" pitchFamily="18" charset="0"/>
              </a:defRPr>
            </a:lvl6pPr>
            <a:lvl7pPr marL="914400" algn="l" rtl="0" fontAlgn="base">
              <a:spcBef>
                <a:spcPct val="0"/>
              </a:spcBef>
              <a:spcAft>
                <a:spcPct val="0"/>
              </a:spcAft>
              <a:defRPr sz="4000" b="1">
                <a:solidFill>
                  <a:schemeClr val="bg1"/>
                </a:solidFill>
                <a:latin typeface="Book Antiqua" pitchFamily="18" charset="0"/>
              </a:defRPr>
            </a:lvl7pPr>
            <a:lvl8pPr marL="1371600" algn="l" rtl="0" fontAlgn="base">
              <a:spcBef>
                <a:spcPct val="0"/>
              </a:spcBef>
              <a:spcAft>
                <a:spcPct val="0"/>
              </a:spcAft>
              <a:defRPr sz="4000" b="1">
                <a:solidFill>
                  <a:schemeClr val="bg1"/>
                </a:solidFill>
                <a:latin typeface="Book Antiqua" pitchFamily="18" charset="0"/>
              </a:defRPr>
            </a:lvl8pPr>
            <a:lvl9pPr marL="1828800" algn="l" rtl="0" fontAlgn="base">
              <a:spcBef>
                <a:spcPct val="0"/>
              </a:spcBef>
              <a:spcAft>
                <a:spcPct val="0"/>
              </a:spcAft>
              <a:defRPr sz="4000" b="1">
                <a:solidFill>
                  <a:schemeClr val="bg1"/>
                </a:solidFill>
                <a:latin typeface="Book Antiqua" pitchFamily="18" charset="0"/>
              </a:defRPr>
            </a:lvl9pPr>
          </a:lstStyle>
          <a:p>
            <a:r>
              <a:rPr lang="es-ES" sz="3200" kern="0"/>
              <a:t>PUNTO DE PARTIDA DEL CONTROL FINANCIERO: EL PLAN DE CONTROL</a:t>
            </a:r>
            <a:endParaRPr lang="es-ES" sz="3200" kern="0" dirty="0"/>
          </a:p>
        </p:txBody>
      </p:sp>
    </p:spTree>
    <p:extLst>
      <p:ext uri="{BB962C8B-B14F-4D97-AF65-F5344CB8AC3E}">
        <p14:creationId xmlns:p14="http://schemas.microsoft.com/office/powerpoint/2010/main" val="77140596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a:t>INFORMES DE AUDITORÍA DE CUENTAS ANUALES</a:t>
            </a:r>
          </a:p>
        </p:txBody>
      </p:sp>
      <p:sp>
        <p:nvSpPr>
          <p:cNvPr id="3" name="2 Marcador de contenido"/>
          <p:cNvSpPr>
            <a:spLocks noGrp="1"/>
          </p:cNvSpPr>
          <p:nvPr>
            <p:ph idx="1"/>
          </p:nvPr>
        </p:nvSpPr>
        <p:spPr/>
        <p:txBody>
          <a:bodyPr/>
          <a:lstStyle/>
          <a:p>
            <a:pPr lvl="1"/>
            <a:endParaRPr lang="es-ES" dirty="0" smtClean="0"/>
          </a:p>
          <a:p>
            <a:pPr algn="just"/>
            <a:r>
              <a:rPr lang="es-ES" sz="2000" dirty="0"/>
              <a:t>De acuerdo con lo regulado en la </a:t>
            </a:r>
            <a:r>
              <a:rPr lang="es-ES" sz="2000" dirty="0">
                <a:solidFill>
                  <a:srgbClr val="FF0000"/>
                </a:solidFill>
              </a:rPr>
              <a:t>Norma técnica sobre Informes de auditoría de cuentas anuales de la IGAE de 11-11-2013, </a:t>
            </a:r>
            <a:r>
              <a:rPr lang="es-ES" sz="2000" dirty="0"/>
              <a:t>la auditoría de cuentas concluye con la emisión de un informe que proporcione a sus potenciales usuarios la siguiente información</a:t>
            </a:r>
            <a:r>
              <a:rPr lang="es-ES" sz="2000" dirty="0" smtClean="0"/>
              <a:t>:</a:t>
            </a:r>
          </a:p>
          <a:p>
            <a:pPr marL="0" indent="0" algn="just">
              <a:buNone/>
            </a:pPr>
            <a:endParaRPr lang="es-ES" sz="2000" dirty="0"/>
          </a:p>
          <a:p>
            <a:pPr marL="400050" lvl="1" indent="0" algn="just">
              <a:buNone/>
            </a:pPr>
            <a:r>
              <a:rPr lang="es-ES" sz="2000" dirty="0" smtClean="0"/>
              <a:t>Una </a:t>
            </a:r>
            <a:r>
              <a:rPr lang="es-ES" sz="2000" dirty="0"/>
              <a:t>opinión técnica sobre si las cuentas anuales de las entidades objeto de control tomadas en su conjunto representan, en todos los aspectos significativos, la imagen fiel del patrimonio, de la situación financiera, de los resultados de la entidad y, en su caso, de los flujos de efectivo de la entidad y de la ejecución del presupuesto de acuerdo con las normas y principios contables y presupuestarios que les son de aplicación</a:t>
            </a:r>
            <a:r>
              <a:rPr lang="es-ES" sz="2000" dirty="0" smtClean="0"/>
              <a:t>.</a:t>
            </a:r>
          </a:p>
          <a:p>
            <a:pPr marL="628650" lvl="1" indent="-228600" algn="just">
              <a:buAutoNum type="alphaUcParenR"/>
            </a:pPr>
            <a:endParaRPr lang="es-ES" sz="2000" dirty="0"/>
          </a:p>
          <a:p>
            <a:pPr marL="400050" lvl="1" indent="0" algn="just">
              <a:buNone/>
            </a:pPr>
            <a:endParaRPr lang="es-ES" sz="20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12110535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INFORMES DE AUDITORÍA DE CUENTAS ANUALES</a:t>
            </a:r>
            <a:endParaRPr lang="es-ES" sz="3200" dirty="0"/>
          </a:p>
        </p:txBody>
      </p:sp>
      <p:sp>
        <p:nvSpPr>
          <p:cNvPr id="3" name="2 Marcador de contenido"/>
          <p:cNvSpPr>
            <a:spLocks noGrp="1"/>
          </p:cNvSpPr>
          <p:nvPr>
            <p:ph idx="1"/>
          </p:nvPr>
        </p:nvSpPr>
        <p:spPr/>
        <p:txBody>
          <a:bodyPr/>
          <a:lstStyle/>
          <a:p>
            <a:pPr lvl="1"/>
            <a:endParaRPr lang="es-ES" dirty="0" smtClean="0"/>
          </a:p>
          <a:p>
            <a:pPr marL="400050" lvl="1" indent="0">
              <a:buNone/>
            </a:pPr>
            <a:r>
              <a:rPr lang="es-ES" sz="1800" dirty="0" smtClean="0"/>
              <a:t>En </a:t>
            </a:r>
            <a:r>
              <a:rPr lang="es-ES" sz="1800" dirty="0"/>
              <a:t>la auditoría de las cuentas anuales de las entidades sometidas al Plan General de Contabilidad Pública cuyo presupuesto de gastos tenga carácter limitativo, contemplará especialmente que la información financiera de la entidad muestre razonablemente: </a:t>
            </a:r>
          </a:p>
          <a:p>
            <a:pPr marL="685800" lvl="1"/>
            <a:r>
              <a:rPr lang="es-ES" sz="1800" dirty="0"/>
              <a:t>La ejecución del presupuesto expresada en el estado de liquidación del presupuesto</a:t>
            </a:r>
            <a:r>
              <a:rPr lang="es-ES" sz="1800" dirty="0" smtClean="0"/>
              <a:t>.</a:t>
            </a:r>
            <a:endParaRPr lang="es-ES" sz="1800" dirty="0"/>
          </a:p>
          <a:p>
            <a:pPr marL="685800" lvl="1"/>
            <a:r>
              <a:rPr lang="es-ES" sz="1800" dirty="0"/>
              <a:t>La capacidad para financiar gastos presupuestarios futuros, puesta de manifiesto a través del remanente de tesorería.</a:t>
            </a:r>
          </a:p>
          <a:p>
            <a:pPr marL="685800" lvl="1"/>
            <a:r>
              <a:rPr lang="es-ES" sz="1800" dirty="0"/>
              <a:t>El flujo de cobros y pagos deducido del estado de flujos de efectivo.</a:t>
            </a:r>
          </a:p>
          <a:p>
            <a:pPr marL="685800" lvl="1"/>
            <a:r>
              <a:rPr lang="es-ES" sz="1800" dirty="0"/>
              <a:t>La situación financiera y patrimonial reflejada en su balance</a:t>
            </a:r>
            <a:r>
              <a:rPr lang="es-ES" sz="1800" dirty="0" smtClean="0"/>
              <a:t>.</a:t>
            </a:r>
            <a:endParaRPr lang="es-ES" sz="1800" dirty="0"/>
          </a:p>
          <a:p>
            <a:pPr marL="685800" lvl="1"/>
            <a:r>
              <a:rPr lang="es-ES" sz="1800" dirty="0"/>
              <a:t>Los gastos e ingresos, en sentido económico, reflejados en la cuenta del resultado económico patrimonial.</a:t>
            </a:r>
          </a:p>
          <a:p>
            <a:pPr marL="400050" lvl="1" indent="0">
              <a:buNone/>
            </a:pPr>
            <a:endParaRPr lang="es-ES" sz="18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61134450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INFORMES</a:t>
            </a:r>
            <a:endParaRPr lang="es-ES" sz="3200" dirty="0"/>
          </a:p>
        </p:txBody>
      </p:sp>
      <p:sp>
        <p:nvSpPr>
          <p:cNvPr id="3" name="2 Marcador de contenido"/>
          <p:cNvSpPr>
            <a:spLocks noGrp="1"/>
          </p:cNvSpPr>
          <p:nvPr>
            <p:ph idx="1"/>
          </p:nvPr>
        </p:nvSpPr>
        <p:spPr/>
        <p:txBody>
          <a:bodyPr/>
          <a:lstStyle/>
          <a:p>
            <a:pPr lvl="1"/>
            <a:endParaRPr lang="es-ES" dirty="0" smtClean="0"/>
          </a:p>
          <a:p>
            <a:pPr algn="just"/>
            <a:r>
              <a:rPr lang="es-ES" sz="2400" dirty="0" smtClean="0"/>
              <a:t>En </a:t>
            </a:r>
            <a:r>
              <a:rPr lang="es-ES" sz="2400" dirty="0"/>
              <a:t>el ámbito de las entidades del sector público estatal sometidas al Plan General de Contabilidad y sus adaptaciones, el auditor indicará si la información contable incluida en el informe previsto en el artículo 129.3 de la Ley General Presupuestaria concuerda con las contenidas en las cuentas anuales y se ha elaborado de conformidad con el marco contable aplicable.</a:t>
            </a:r>
          </a:p>
          <a:p>
            <a:pPr algn="just"/>
            <a:endParaRPr lang="es-ES" sz="2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96666524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INFORMES</a:t>
            </a:r>
            <a:endParaRPr lang="es-ES" sz="3200" dirty="0"/>
          </a:p>
        </p:txBody>
      </p:sp>
      <p:sp>
        <p:nvSpPr>
          <p:cNvPr id="3" name="2 Marcador de contenido"/>
          <p:cNvSpPr>
            <a:spLocks noGrp="1"/>
          </p:cNvSpPr>
          <p:nvPr>
            <p:ph idx="1"/>
          </p:nvPr>
        </p:nvSpPr>
        <p:spPr/>
        <p:txBody>
          <a:bodyPr/>
          <a:lstStyle/>
          <a:p>
            <a:pPr lvl="1"/>
            <a:endParaRPr lang="es-ES" dirty="0" smtClean="0"/>
          </a:p>
          <a:p>
            <a:pPr algn="just"/>
            <a:r>
              <a:rPr lang="es-ES" sz="2400" dirty="0" smtClean="0"/>
              <a:t>Opinión favorable</a:t>
            </a:r>
          </a:p>
          <a:p>
            <a:pPr marL="0" indent="0" algn="just">
              <a:buNone/>
            </a:pPr>
            <a:endParaRPr lang="es-ES" sz="2400" dirty="0" smtClean="0"/>
          </a:p>
          <a:p>
            <a:pPr algn="just"/>
            <a:r>
              <a:rPr lang="es-ES" sz="2400" dirty="0" smtClean="0"/>
              <a:t>Opinión favorable con salvedades</a:t>
            </a:r>
          </a:p>
          <a:p>
            <a:pPr marL="0" indent="0" algn="just">
              <a:buNone/>
            </a:pPr>
            <a:endParaRPr lang="es-ES" sz="2400" dirty="0" smtClean="0"/>
          </a:p>
          <a:p>
            <a:pPr algn="just"/>
            <a:r>
              <a:rPr lang="es-ES" sz="2400" dirty="0" smtClean="0"/>
              <a:t>Opinión desfavorable </a:t>
            </a:r>
          </a:p>
          <a:p>
            <a:pPr marL="0" indent="0" algn="just">
              <a:buNone/>
            </a:pPr>
            <a:endParaRPr lang="es-ES" sz="2400" dirty="0" smtClean="0"/>
          </a:p>
          <a:p>
            <a:pPr algn="just"/>
            <a:r>
              <a:rPr lang="es-ES" sz="2400" dirty="0" smtClean="0"/>
              <a:t>Opinión denegada</a:t>
            </a:r>
            <a:endParaRPr lang="es-ES" sz="24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365927167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EFECTO EN LOS INFORMES</a:t>
            </a:r>
            <a:endParaRPr lang="es-ES" sz="3200" dirty="0"/>
          </a:p>
        </p:txBody>
      </p:sp>
      <p:sp>
        <p:nvSpPr>
          <p:cNvPr id="3" name="2 Marcador de contenido"/>
          <p:cNvSpPr>
            <a:spLocks noGrp="1"/>
          </p:cNvSpPr>
          <p:nvPr>
            <p:ph idx="1"/>
          </p:nvPr>
        </p:nvSpPr>
        <p:spPr/>
        <p:txBody>
          <a:bodyPr/>
          <a:lstStyle/>
          <a:p>
            <a:pPr lvl="1"/>
            <a:endParaRPr lang="es-ES" dirty="0" smtClean="0"/>
          </a:p>
          <a:p>
            <a:pPr lvl="0" algn="just" defTabSz="457200">
              <a:buSzPct val="145000"/>
            </a:pPr>
            <a:r>
              <a:rPr lang="es-ES" sz="2400" dirty="0"/>
              <a:t>Limitaciones al alcance</a:t>
            </a:r>
            <a:r>
              <a:rPr lang="es-ES" sz="2400" dirty="0" smtClean="0"/>
              <a:t>.</a:t>
            </a:r>
          </a:p>
          <a:p>
            <a:pPr marL="0" lvl="0" indent="0" algn="just" defTabSz="457200">
              <a:buSzPct val="145000"/>
              <a:buNone/>
            </a:pPr>
            <a:endParaRPr lang="es-ES" sz="2400" dirty="0"/>
          </a:p>
          <a:p>
            <a:pPr lvl="0" algn="just" defTabSz="457200">
              <a:buSzPct val="145000"/>
            </a:pPr>
            <a:r>
              <a:rPr lang="es-ES" sz="2400" dirty="0" smtClean="0"/>
              <a:t>Errores o </a:t>
            </a:r>
            <a:r>
              <a:rPr lang="es-ES" sz="2400" dirty="0"/>
              <a:t>incumplimientos contables, incluyendo omisiones en la </a:t>
            </a:r>
            <a:r>
              <a:rPr lang="es-ES" sz="2400" dirty="0" smtClean="0"/>
              <a:t>memoria</a:t>
            </a:r>
          </a:p>
          <a:p>
            <a:pPr marL="0" lvl="0" indent="0" algn="just" defTabSz="457200">
              <a:buSzPct val="145000"/>
              <a:buNone/>
            </a:pPr>
            <a:endParaRPr lang="es-ES" sz="2400" dirty="0"/>
          </a:p>
          <a:p>
            <a:pPr lvl="0" algn="just" defTabSz="457200">
              <a:buSzPct val="145000"/>
            </a:pPr>
            <a:r>
              <a:rPr lang="es-ES" sz="2400" dirty="0"/>
              <a:t>Incumplimientos de las reglas, normas y principios presupuestarios</a:t>
            </a:r>
          </a:p>
          <a:p>
            <a:endParaRPr lang="es-ES" sz="1000" dirty="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29469751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OTROS PÁRRAFOS QUE NO AFECTAN A LA OPINIÓN</a:t>
            </a:r>
            <a:endParaRPr lang="es-ES" sz="3200" dirty="0"/>
          </a:p>
        </p:txBody>
      </p:sp>
      <p:sp>
        <p:nvSpPr>
          <p:cNvPr id="3" name="2 Marcador de contenido"/>
          <p:cNvSpPr>
            <a:spLocks noGrp="1"/>
          </p:cNvSpPr>
          <p:nvPr>
            <p:ph idx="1"/>
          </p:nvPr>
        </p:nvSpPr>
        <p:spPr/>
        <p:txBody>
          <a:bodyPr/>
          <a:lstStyle/>
          <a:p>
            <a:pPr lvl="1"/>
            <a:endParaRPr lang="es-ES" dirty="0" smtClean="0"/>
          </a:p>
          <a:p>
            <a:pPr algn="just" defTabSz="457200">
              <a:buSzPct val="145000"/>
            </a:pPr>
            <a:r>
              <a:rPr lang="es-ES" sz="2400" dirty="0"/>
              <a:t>Párrafos de </a:t>
            </a:r>
            <a:r>
              <a:rPr lang="es-ES" sz="2400" dirty="0" smtClean="0"/>
              <a:t>énfasis</a:t>
            </a:r>
          </a:p>
          <a:p>
            <a:pPr algn="just" defTabSz="457200">
              <a:buSzPct val="145000"/>
            </a:pPr>
            <a:endParaRPr lang="es-ES" sz="2400" dirty="0"/>
          </a:p>
          <a:p>
            <a:pPr algn="just" defTabSz="457200">
              <a:buSzPct val="145000"/>
            </a:pPr>
            <a:r>
              <a:rPr lang="es-ES" sz="2400" dirty="0" smtClean="0"/>
              <a:t> Párrafos </a:t>
            </a:r>
            <a:r>
              <a:rPr lang="es-ES" sz="2400" dirty="0"/>
              <a:t>de otras </a:t>
            </a:r>
            <a:r>
              <a:rPr lang="es-ES" sz="2400" dirty="0" smtClean="0"/>
              <a:t>cuestiones</a:t>
            </a:r>
          </a:p>
          <a:p>
            <a:pPr marL="0" indent="0" algn="just" defTabSz="457200">
              <a:buSzPct val="145000"/>
              <a:buNone/>
            </a:pPr>
            <a:endParaRPr lang="es-ES" sz="2400" dirty="0"/>
          </a:p>
          <a:p>
            <a:pPr algn="just" defTabSz="457200">
              <a:buSzPct val="145000"/>
            </a:pPr>
            <a:r>
              <a:rPr lang="es-ES" sz="2400" dirty="0"/>
              <a:t>Párrafos que contienen información sobre otros requerimientos legales o reglamentarios</a:t>
            </a:r>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68678276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PÁRRAFOS DE ÉNFASIS</a:t>
            </a:r>
            <a:endParaRPr lang="es-ES" sz="3200" dirty="0"/>
          </a:p>
        </p:txBody>
      </p:sp>
      <p:sp>
        <p:nvSpPr>
          <p:cNvPr id="3" name="2 Marcador de contenido"/>
          <p:cNvSpPr>
            <a:spLocks noGrp="1"/>
          </p:cNvSpPr>
          <p:nvPr>
            <p:ph idx="1"/>
          </p:nvPr>
        </p:nvSpPr>
        <p:spPr/>
        <p:txBody>
          <a:bodyPr/>
          <a:lstStyle/>
          <a:p>
            <a:pPr marL="285750" lvl="0" indent="-285750" algn="just" defTabSz="457200" eaLnBrk="1" fontAlgn="auto" hangingPunct="1">
              <a:spcAft>
                <a:spcPts val="600"/>
              </a:spcAft>
              <a:buClr>
                <a:srgbClr val="30ACEC">
                  <a:lumMod val="75000"/>
                </a:srgbClr>
              </a:buClr>
              <a:buSzPct val="145000"/>
              <a:buFont typeface="Arial"/>
              <a:buChar char="•"/>
            </a:pPr>
            <a:endParaRPr lang="es-ES" b="0" kern="1200" dirty="0" smtClean="0">
              <a:solidFill>
                <a:prstClr val="black"/>
              </a:solidFill>
              <a:latin typeface="Calibri" panose="020F0502020204030204" pitchFamily="34" charset="0"/>
              <a:cs typeface="Calibri" panose="020F0502020204030204" pitchFamily="34" charset="0"/>
            </a:endParaRPr>
          </a:p>
          <a:p>
            <a:pPr lvl="0" algn="just" defTabSz="457200">
              <a:buSzPct val="145000"/>
            </a:pPr>
            <a:r>
              <a:rPr lang="es-ES" sz="2400" dirty="0"/>
              <a:t>Para destacar hechos, cuestiones u operaciones, reflejados correctamente en las cuentas anuales y con la información necesaria en la memoria, pero que resulten relevantes, inusuales o atípicos. </a:t>
            </a:r>
            <a:endParaRPr lang="es-ES" sz="2400" dirty="0" smtClean="0"/>
          </a:p>
          <a:p>
            <a:pPr marL="0" lvl="0" indent="0" algn="just" defTabSz="457200">
              <a:buSzPct val="145000"/>
              <a:buNone/>
            </a:pPr>
            <a:endParaRPr lang="es-ES" sz="2400" dirty="0"/>
          </a:p>
          <a:p>
            <a:pPr lvl="0" algn="just" defTabSz="457200">
              <a:buSzPct val="145000"/>
            </a:pPr>
            <a:r>
              <a:rPr lang="es-ES" sz="2400" dirty="0"/>
              <a:t>Incertidumbres</a:t>
            </a:r>
          </a:p>
          <a:p>
            <a:pPr marL="457200" lvl="1" indent="0">
              <a:buNone/>
            </a:pPr>
            <a:endParaRPr lang="es-ES" dirty="0" smtClean="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211489885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INCERTIDUMBRE</a:t>
            </a:r>
            <a:endParaRPr lang="es-ES" sz="3200" dirty="0"/>
          </a:p>
        </p:txBody>
      </p:sp>
      <p:sp>
        <p:nvSpPr>
          <p:cNvPr id="3" name="2 Marcador de contenido"/>
          <p:cNvSpPr>
            <a:spLocks noGrp="1"/>
          </p:cNvSpPr>
          <p:nvPr>
            <p:ph idx="1"/>
          </p:nvPr>
        </p:nvSpPr>
        <p:spPr/>
        <p:txBody>
          <a:bodyPr/>
          <a:lstStyle/>
          <a:p>
            <a:pPr marL="285750" lvl="0" indent="-285750" algn="just" defTabSz="457200" eaLnBrk="1" fontAlgn="auto" hangingPunct="1">
              <a:spcAft>
                <a:spcPts val="600"/>
              </a:spcAft>
              <a:buClr>
                <a:srgbClr val="30ACEC">
                  <a:lumMod val="75000"/>
                </a:srgbClr>
              </a:buClr>
              <a:buSzPct val="145000"/>
              <a:buFont typeface="Arial"/>
              <a:buChar char="•"/>
            </a:pPr>
            <a:endParaRPr lang="es-ES" b="0" kern="1200" dirty="0" smtClean="0">
              <a:solidFill>
                <a:prstClr val="black"/>
              </a:solidFill>
              <a:latin typeface="Calibri" panose="020F0502020204030204" pitchFamily="34" charset="0"/>
              <a:cs typeface="Calibri" panose="020F0502020204030204" pitchFamily="34" charset="0"/>
            </a:endParaRPr>
          </a:p>
          <a:p>
            <a:pPr marL="457200" lvl="1" indent="0">
              <a:buNone/>
            </a:pPr>
            <a:r>
              <a:rPr lang="es-ES" dirty="0">
                <a:ea typeface="+mn-ea"/>
                <a:cs typeface="+mn-cs"/>
              </a:rPr>
              <a:t>Es un asunto o situación del que no sabemos su desenlace final a la fecha de cierre del ejercicio por depender de que ocurra o no ocurra algún hecho futuro. La entidad no puede estimar su efecto razonablemente, por lo que no puede saberse si hay que ajustar las cuentas, ni en qué importe. </a:t>
            </a:r>
          </a:p>
          <a:p>
            <a:pPr marL="457200" lvl="1" indent="0">
              <a:buNone/>
            </a:pPr>
            <a:endParaRPr lang="es-ES" dirty="0" smtClean="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82787146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HECHOS POSTERIORES AL CIERRE</a:t>
            </a:r>
            <a:endParaRPr lang="es-ES" sz="3200" dirty="0"/>
          </a:p>
        </p:txBody>
      </p:sp>
      <p:sp>
        <p:nvSpPr>
          <p:cNvPr id="3" name="2 Marcador de contenido"/>
          <p:cNvSpPr>
            <a:spLocks noGrp="1"/>
          </p:cNvSpPr>
          <p:nvPr>
            <p:ph idx="1"/>
          </p:nvPr>
        </p:nvSpPr>
        <p:spPr/>
        <p:txBody>
          <a:bodyPr/>
          <a:lstStyle/>
          <a:p>
            <a:pPr marL="285750" lvl="0" indent="-285750" algn="just" defTabSz="457200" eaLnBrk="1" fontAlgn="auto" hangingPunct="1">
              <a:spcAft>
                <a:spcPts val="600"/>
              </a:spcAft>
              <a:buClr>
                <a:srgbClr val="30ACEC">
                  <a:lumMod val="75000"/>
                </a:srgbClr>
              </a:buClr>
              <a:buSzPct val="145000"/>
              <a:buFont typeface="Arial"/>
              <a:buChar char="•"/>
            </a:pPr>
            <a:endParaRPr lang="es-ES" b="0" kern="1200" dirty="0" smtClean="0">
              <a:solidFill>
                <a:prstClr val="black"/>
              </a:solidFill>
              <a:latin typeface="Calibri" panose="020F0502020204030204" pitchFamily="34" charset="0"/>
              <a:cs typeface="Calibri" panose="020F0502020204030204" pitchFamily="34" charset="0"/>
            </a:endParaRPr>
          </a:p>
          <a:p>
            <a:pPr marL="914400" lvl="1" indent="-457200" algn="just">
              <a:buAutoNum type="arabicParenR"/>
            </a:pPr>
            <a:r>
              <a:rPr lang="es-ES" dirty="0" smtClean="0"/>
              <a:t>No se realiza un ajuste en cuentas: SALVEDAD</a:t>
            </a:r>
          </a:p>
          <a:p>
            <a:pPr marL="914400" lvl="1" indent="-457200" algn="just">
              <a:buAutoNum type="arabicParenR"/>
            </a:pPr>
            <a:endParaRPr lang="es-ES" dirty="0" smtClean="0"/>
          </a:p>
          <a:p>
            <a:pPr marL="914400" lvl="1" indent="-457200" algn="just">
              <a:buAutoNum type="arabicParenR"/>
            </a:pPr>
            <a:r>
              <a:rPr lang="es-ES" dirty="0" smtClean="0"/>
              <a:t>Informe con salvedad (no ajustan cuentas). Posterior reformulación: se incluye un párrafo de énfasis, que incluye la información nueva contenida en las cuentas reformuladas en relación a la contenida en las primeras. </a:t>
            </a:r>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2"/>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15861672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sz="3200" dirty="0"/>
          </a:p>
        </p:txBody>
      </p:sp>
      <p:sp>
        <p:nvSpPr>
          <p:cNvPr id="3" name="2 Marcador de contenido"/>
          <p:cNvSpPr>
            <a:spLocks noGrp="1"/>
          </p:cNvSpPr>
          <p:nvPr>
            <p:ph idx="1"/>
          </p:nvPr>
        </p:nvSpPr>
        <p:spPr/>
        <p:txBody>
          <a:bodyPr/>
          <a:lstStyle/>
          <a:p>
            <a:pPr marL="285750" lvl="0" indent="-285750" algn="just" defTabSz="457200" eaLnBrk="1" fontAlgn="auto" hangingPunct="1">
              <a:spcAft>
                <a:spcPts val="600"/>
              </a:spcAft>
              <a:buClr>
                <a:srgbClr val="30ACEC">
                  <a:lumMod val="75000"/>
                </a:srgbClr>
              </a:buClr>
              <a:buSzPct val="145000"/>
              <a:buFont typeface="Arial"/>
              <a:buChar char="•"/>
            </a:pPr>
            <a:endParaRPr lang="es-ES" b="0" kern="1200" dirty="0" smtClean="0">
              <a:solidFill>
                <a:prstClr val="black"/>
              </a:solidFill>
              <a:latin typeface="Calibri" panose="020F0502020204030204" pitchFamily="34" charset="0"/>
              <a:cs typeface="Calibri" panose="020F0502020204030204" pitchFamily="34" charset="0"/>
            </a:endParaRPr>
          </a:p>
          <a:p>
            <a:pPr marL="457200" lvl="1" indent="0">
              <a:buNone/>
            </a:pPr>
            <a:r>
              <a:rPr lang="es-ES" dirty="0" smtClean="0"/>
              <a:t>Ponente: María Zafrilla García</a:t>
            </a:r>
          </a:p>
          <a:p>
            <a:pPr marL="457200" lvl="1" indent="0">
              <a:buNone/>
            </a:pPr>
            <a:r>
              <a:rPr lang="es-ES" dirty="0" smtClean="0"/>
              <a:t>Cuerpo Superior de Interventores y Auditores del Estado</a:t>
            </a:r>
          </a:p>
          <a:p>
            <a:pPr marL="457200" lvl="1" indent="0">
              <a:buNone/>
            </a:pPr>
            <a:r>
              <a:rPr lang="es-ES" dirty="0" smtClean="0"/>
              <a:t>Email: </a:t>
            </a:r>
            <a:r>
              <a:rPr lang="es-ES" dirty="0" smtClean="0">
                <a:hlinkClick r:id="rId2"/>
              </a:rPr>
              <a:t>mzafrilla@igae.minhafp.es</a:t>
            </a:r>
            <a:endParaRPr lang="es-ES" dirty="0" smtClean="0"/>
          </a:p>
          <a:p>
            <a:pPr marL="457200" lvl="1" indent="0">
              <a:buNone/>
            </a:pPr>
            <a:endParaRPr lang="es-ES" dirty="0" smtClean="0"/>
          </a:p>
        </p:txBody>
      </p:sp>
      <p:pic>
        <p:nvPicPr>
          <p:cNvPr id="4" name="Imagen 3">
            <a:extLst>
              <a:ext uri="{FF2B5EF4-FFF2-40B4-BE49-F238E27FC236}">
                <a16:creationId xmlns="" xmlns:a16="http://schemas.microsoft.com/office/drawing/2014/main" id="{B5D2E3B5-CA78-554B-A955-F3E8D30AC43A}"/>
              </a:ext>
            </a:extLst>
          </p:cNvPr>
          <p:cNvPicPr>
            <a:picLocks noChangeAspect="1"/>
          </p:cNvPicPr>
          <p:nvPr/>
        </p:nvPicPr>
        <p:blipFill>
          <a:blip r:embed="rId3"/>
          <a:stretch>
            <a:fillRect/>
          </a:stretch>
        </p:blipFill>
        <p:spPr>
          <a:xfrm>
            <a:off x="0" y="0"/>
            <a:ext cx="936000" cy="459206"/>
          </a:xfrm>
          <a:prstGeom prst="rect">
            <a:avLst/>
          </a:prstGeom>
        </p:spPr>
      </p:pic>
      <p:sp>
        <p:nvSpPr>
          <p:cNvPr id="5" name="Rectángulo 4">
            <a:extLst>
              <a:ext uri="{FF2B5EF4-FFF2-40B4-BE49-F238E27FC236}">
                <a16:creationId xmlns="" xmlns:a16="http://schemas.microsoft.com/office/drawing/2014/main" id="{D62F0125-7AEC-6945-8B3D-A8560DA509AB}"/>
              </a:ext>
            </a:extLst>
          </p:cNvPr>
          <p:cNvSpPr/>
          <p:nvPr/>
        </p:nvSpPr>
        <p:spPr bwMode="auto">
          <a:xfrm>
            <a:off x="179512" y="476672"/>
            <a:ext cx="648072" cy="792088"/>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Tree>
    <p:extLst>
      <p:ext uri="{BB962C8B-B14F-4D97-AF65-F5344CB8AC3E}">
        <p14:creationId xmlns:p14="http://schemas.microsoft.com/office/powerpoint/2010/main" val="1163413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bwMode="auto">
          <a:xfrm>
            <a:off x="179512" y="476672"/>
            <a:ext cx="576064" cy="864096"/>
          </a:xfrm>
          <a:prstGeom prst="rect">
            <a:avLst/>
          </a:prstGeom>
          <a:solidFill>
            <a:schemeClr val="accent3">
              <a:lumMod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pic>
        <p:nvPicPr>
          <p:cNvPr id="5" name="Imagen 4">
            <a:extLst>
              <a:ext uri="{FF2B5EF4-FFF2-40B4-BE49-F238E27FC236}">
                <a16:creationId xmlns="" xmlns:a16="http://schemas.microsoft.com/office/drawing/2014/main" id="{0FEC5293-1550-5348-9F0E-C28803D7931E}"/>
              </a:ext>
            </a:extLst>
          </p:cNvPr>
          <p:cNvPicPr>
            <a:picLocks noChangeAspect="1"/>
          </p:cNvPicPr>
          <p:nvPr/>
        </p:nvPicPr>
        <p:blipFill>
          <a:blip r:embed="rId2"/>
          <a:stretch>
            <a:fillRect/>
          </a:stretch>
        </p:blipFill>
        <p:spPr>
          <a:xfrm>
            <a:off x="0" y="0"/>
            <a:ext cx="936000" cy="459206"/>
          </a:xfrm>
          <a:prstGeom prst="rect">
            <a:avLst/>
          </a:prstGeom>
        </p:spPr>
      </p:pic>
      <p:sp>
        <p:nvSpPr>
          <p:cNvPr id="7" name="CuadroTexto 6"/>
          <p:cNvSpPr txBox="1"/>
          <p:nvPr/>
        </p:nvSpPr>
        <p:spPr>
          <a:xfrm>
            <a:off x="1403648" y="1143000"/>
            <a:ext cx="7560840" cy="3483005"/>
          </a:xfrm>
          <a:prstGeom prst="rect">
            <a:avLst/>
          </a:prstGeom>
          <a:noFill/>
        </p:spPr>
        <p:txBody>
          <a:bodyPr wrap="square" rtlCol="0">
            <a:spAutoFit/>
          </a:bodyPr>
          <a:lstStyle/>
          <a:p>
            <a:pPr lvl="0" algn="just">
              <a:lnSpc>
                <a:spcPct val="90000"/>
              </a:lnSpc>
              <a:spcBef>
                <a:spcPts val="1000"/>
              </a:spcBef>
            </a:pPr>
            <a:endParaRPr lang="es-ES" sz="2000" b="1" dirty="0" smtClean="0"/>
          </a:p>
          <a:p>
            <a:pPr lvl="0" algn="just">
              <a:lnSpc>
                <a:spcPct val="90000"/>
              </a:lnSpc>
              <a:spcBef>
                <a:spcPts val="1000"/>
              </a:spcBef>
            </a:pPr>
            <a:endParaRPr lang="es-ES" sz="2000" b="1" dirty="0"/>
          </a:p>
          <a:p>
            <a:pPr lvl="0" algn="just">
              <a:lnSpc>
                <a:spcPct val="90000"/>
              </a:lnSpc>
              <a:spcBef>
                <a:spcPts val="1000"/>
              </a:spcBef>
            </a:pPr>
            <a:r>
              <a:rPr lang="es-ES" sz="2000" b="1" dirty="0" smtClean="0"/>
              <a:t>Ejemplos de potenciales riesgos a considerar:</a:t>
            </a:r>
          </a:p>
          <a:p>
            <a:pPr lvl="0" algn="just">
              <a:lnSpc>
                <a:spcPct val="90000"/>
              </a:lnSpc>
              <a:spcBef>
                <a:spcPts val="1000"/>
              </a:spcBef>
            </a:pPr>
            <a:endParaRPr lang="es-ES" sz="2000" b="1" dirty="0" smtClean="0"/>
          </a:p>
          <a:p>
            <a:pPr marL="342900" lvl="0" indent="-342900" algn="just">
              <a:lnSpc>
                <a:spcPct val="90000"/>
              </a:lnSpc>
              <a:spcBef>
                <a:spcPts val="1000"/>
              </a:spcBef>
              <a:buFont typeface="Arial" panose="020B0604020202020204" pitchFamily="34" charset="0"/>
              <a:buChar char="•"/>
            </a:pPr>
            <a:r>
              <a:rPr lang="es-ES" sz="2000" dirty="0" smtClean="0"/>
              <a:t>Desviaciones significativas en la ejecución presupuestaria</a:t>
            </a:r>
            <a:r>
              <a:rPr lang="es-ES" sz="2000" dirty="0"/>
              <a:t>.</a:t>
            </a:r>
          </a:p>
          <a:p>
            <a:pPr marL="342900" lvl="0" indent="-342900" algn="just">
              <a:lnSpc>
                <a:spcPct val="90000"/>
              </a:lnSpc>
              <a:spcBef>
                <a:spcPts val="1000"/>
              </a:spcBef>
              <a:buFont typeface="Arial" panose="020B0604020202020204" pitchFamily="34" charset="0"/>
              <a:buChar char="•"/>
            </a:pPr>
            <a:r>
              <a:rPr lang="es-ES" sz="2000" dirty="0" smtClean="0"/>
              <a:t>Incumplimientos de la ley de estabilidad presupuestaria</a:t>
            </a:r>
            <a:r>
              <a:rPr lang="es-ES" sz="2000" dirty="0"/>
              <a:t>.</a:t>
            </a:r>
          </a:p>
          <a:p>
            <a:pPr marL="342900" lvl="0" indent="-342900" algn="just">
              <a:lnSpc>
                <a:spcPct val="90000"/>
              </a:lnSpc>
              <a:spcBef>
                <a:spcPts val="1000"/>
              </a:spcBef>
              <a:buFont typeface="Arial" panose="020B0604020202020204" pitchFamily="34" charset="0"/>
              <a:buChar char="•"/>
            </a:pPr>
            <a:r>
              <a:rPr lang="es-ES" sz="2000" dirty="0" smtClean="0"/>
              <a:t>Incumplimientos en los procedimientos de contratación</a:t>
            </a:r>
          </a:p>
          <a:p>
            <a:pPr marL="342900" lvl="0" indent="-342900" algn="just">
              <a:lnSpc>
                <a:spcPct val="90000"/>
              </a:lnSpc>
              <a:spcBef>
                <a:spcPts val="1000"/>
              </a:spcBef>
              <a:buFont typeface="Arial" panose="020B0604020202020204" pitchFamily="34" charset="0"/>
              <a:buChar char="•"/>
            </a:pPr>
            <a:r>
              <a:rPr lang="es-ES" sz="2000" dirty="0" smtClean="0"/>
              <a:t>Otros incumplimientos de gestión de subvenciones concedidas, nombramientos de personal, etc. </a:t>
            </a:r>
            <a:endParaRPr lang="es-ES" sz="2000" dirty="0"/>
          </a:p>
        </p:txBody>
      </p:sp>
      <p:sp>
        <p:nvSpPr>
          <p:cNvPr id="9" name="Título 1"/>
          <p:cNvSpPr txBox="1">
            <a:spLocks/>
          </p:cNvSpPr>
          <p:nvPr/>
        </p:nvSpPr>
        <p:spPr bwMode="auto">
          <a:xfrm>
            <a:off x="1115616" y="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000" b="1">
                <a:solidFill>
                  <a:schemeClr val="bg1"/>
                </a:solidFill>
                <a:latin typeface="+mj-lt"/>
                <a:ea typeface="+mj-ea"/>
                <a:cs typeface="+mj-cs"/>
              </a:defRPr>
            </a:lvl1pPr>
            <a:lvl2pPr algn="l" rtl="0" eaLnBrk="0" fontAlgn="base" hangingPunct="0">
              <a:spcBef>
                <a:spcPct val="0"/>
              </a:spcBef>
              <a:spcAft>
                <a:spcPct val="0"/>
              </a:spcAft>
              <a:defRPr sz="4000" b="1">
                <a:solidFill>
                  <a:schemeClr val="bg1"/>
                </a:solidFill>
                <a:latin typeface="Book Antiqua" pitchFamily="18" charset="0"/>
              </a:defRPr>
            </a:lvl2pPr>
            <a:lvl3pPr algn="l" rtl="0" eaLnBrk="0" fontAlgn="base" hangingPunct="0">
              <a:spcBef>
                <a:spcPct val="0"/>
              </a:spcBef>
              <a:spcAft>
                <a:spcPct val="0"/>
              </a:spcAft>
              <a:defRPr sz="4000" b="1">
                <a:solidFill>
                  <a:schemeClr val="bg1"/>
                </a:solidFill>
                <a:latin typeface="Book Antiqua" pitchFamily="18" charset="0"/>
              </a:defRPr>
            </a:lvl3pPr>
            <a:lvl4pPr algn="l" rtl="0" eaLnBrk="0" fontAlgn="base" hangingPunct="0">
              <a:spcBef>
                <a:spcPct val="0"/>
              </a:spcBef>
              <a:spcAft>
                <a:spcPct val="0"/>
              </a:spcAft>
              <a:defRPr sz="4000" b="1">
                <a:solidFill>
                  <a:schemeClr val="bg1"/>
                </a:solidFill>
                <a:latin typeface="Book Antiqua" pitchFamily="18" charset="0"/>
              </a:defRPr>
            </a:lvl4pPr>
            <a:lvl5pPr algn="l" rtl="0" eaLnBrk="0" fontAlgn="base" hangingPunct="0">
              <a:spcBef>
                <a:spcPct val="0"/>
              </a:spcBef>
              <a:spcAft>
                <a:spcPct val="0"/>
              </a:spcAft>
              <a:defRPr sz="4000" b="1">
                <a:solidFill>
                  <a:schemeClr val="bg1"/>
                </a:solidFill>
                <a:latin typeface="Book Antiqua" pitchFamily="18" charset="0"/>
              </a:defRPr>
            </a:lvl5pPr>
            <a:lvl6pPr marL="457200" algn="l" rtl="0" fontAlgn="base">
              <a:spcBef>
                <a:spcPct val="0"/>
              </a:spcBef>
              <a:spcAft>
                <a:spcPct val="0"/>
              </a:spcAft>
              <a:defRPr sz="4000" b="1">
                <a:solidFill>
                  <a:schemeClr val="bg1"/>
                </a:solidFill>
                <a:latin typeface="Book Antiqua" pitchFamily="18" charset="0"/>
              </a:defRPr>
            </a:lvl6pPr>
            <a:lvl7pPr marL="914400" algn="l" rtl="0" fontAlgn="base">
              <a:spcBef>
                <a:spcPct val="0"/>
              </a:spcBef>
              <a:spcAft>
                <a:spcPct val="0"/>
              </a:spcAft>
              <a:defRPr sz="4000" b="1">
                <a:solidFill>
                  <a:schemeClr val="bg1"/>
                </a:solidFill>
                <a:latin typeface="Book Antiqua" pitchFamily="18" charset="0"/>
              </a:defRPr>
            </a:lvl7pPr>
            <a:lvl8pPr marL="1371600" algn="l" rtl="0" fontAlgn="base">
              <a:spcBef>
                <a:spcPct val="0"/>
              </a:spcBef>
              <a:spcAft>
                <a:spcPct val="0"/>
              </a:spcAft>
              <a:defRPr sz="4000" b="1">
                <a:solidFill>
                  <a:schemeClr val="bg1"/>
                </a:solidFill>
                <a:latin typeface="Book Antiqua" pitchFamily="18" charset="0"/>
              </a:defRPr>
            </a:lvl8pPr>
            <a:lvl9pPr marL="1828800" algn="l" rtl="0" fontAlgn="base">
              <a:spcBef>
                <a:spcPct val="0"/>
              </a:spcBef>
              <a:spcAft>
                <a:spcPct val="0"/>
              </a:spcAft>
              <a:defRPr sz="4000" b="1">
                <a:solidFill>
                  <a:schemeClr val="bg1"/>
                </a:solidFill>
                <a:latin typeface="Book Antiqua" pitchFamily="18" charset="0"/>
              </a:defRPr>
            </a:lvl9pPr>
          </a:lstStyle>
          <a:p>
            <a:r>
              <a:rPr lang="es-ES" sz="3200" kern="0"/>
              <a:t>PUNTO DE PARTIDA DEL CONTROL FINANCIERO: EL PLAN DE CONTROL</a:t>
            </a:r>
            <a:endParaRPr lang="es-ES" sz="3200" kern="0" dirty="0"/>
          </a:p>
        </p:txBody>
      </p:sp>
    </p:spTree>
    <p:extLst>
      <p:ext uri="{BB962C8B-B14F-4D97-AF65-F5344CB8AC3E}">
        <p14:creationId xmlns:p14="http://schemas.microsoft.com/office/powerpoint/2010/main" val="627449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subTitle" idx="4294967295"/>
          </p:nvPr>
        </p:nvSpPr>
        <p:spPr>
          <a:xfrm>
            <a:off x="0" y="5133975"/>
            <a:ext cx="8766175" cy="1247775"/>
          </a:xfrm>
          <a:noFill/>
        </p:spPr>
        <p:txBody>
          <a:bodyPr/>
          <a:lstStyle/>
          <a:p>
            <a:pPr marL="0" indent="0" eaLnBrk="1" hangingPunct="1">
              <a:buFont typeface="Webdings" pitchFamily="18" charset="2"/>
              <a:buNone/>
            </a:pPr>
            <a:r>
              <a:rPr lang="es-ES" sz="4000" b="0" dirty="0">
                <a:latin typeface="Georgia" pitchFamily="18" charset="0"/>
              </a:rPr>
              <a:t>       GESTIÓN Y JUSTIFICACIÓN DE</a:t>
            </a:r>
          </a:p>
          <a:p>
            <a:pPr marL="0" indent="0" eaLnBrk="1" hangingPunct="1">
              <a:buFont typeface="Webdings" pitchFamily="18" charset="2"/>
              <a:buNone/>
            </a:pPr>
            <a:r>
              <a:rPr lang="es-ES" sz="4000" b="0" dirty="0">
                <a:latin typeface="Georgia" pitchFamily="18" charset="0"/>
              </a:rPr>
              <a:t>       SUBVENCIONES</a:t>
            </a:r>
          </a:p>
        </p:txBody>
      </p:sp>
      <p:sp>
        <p:nvSpPr>
          <p:cNvPr id="2" name="Rectángulo 1"/>
          <p:cNvSpPr/>
          <p:nvPr/>
        </p:nvSpPr>
        <p:spPr bwMode="auto">
          <a:xfrm>
            <a:off x="179512" y="476672"/>
            <a:ext cx="576064" cy="792088"/>
          </a:xfrm>
          <a:prstGeom prst="rect">
            <a:avLst/>
          </a:prstGeom>
          <a:solidFill>
            <a:schemeClr val="accent4">
              <a:lumMod val="50000"/>
              <a:lumOff val="50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Tahoma" pitchFamily="34" charset="0"/>
            </a:endParaRPr>
          </a:p>
        </p:txBody>
      </p:sp>
      <p:sp>
        <p:nvSpPr>
          <p:cNvPr id="12" name="CuadroTexto 11">
            <a:extLst>
              <a:ext uri="{FF2B5EF4-FFF2-40B4-BE49-F238E27FC236}">
                <a16:creationId xmlns="" xmlns:a16="http://schemas.microsoft.com/office/drawing/2014/main" id="{DB88BEF0-557E-E945-B32C-4279C5050AC1}"/>
              </a:ext>
            </a:extLst>
          </p:cNvPr>
          <p:cNvSpPr txBox="1"/>
          <p:nvPr/>
        </p:nvSpPr>
        <p:spPr>
          <a:xfrm>
            <a:off x="0" y="0"/>
            <a:ext cx="899592" cy="369332"/>
          </a:xfrm>
          <a:prstGeom prst="rect">
            <a:avLst/>
          </a:prstGeom>
          <a:solidFill>
            <a:schemeClr val="accent3">
              <a:lumMod val="50000"/>
            </a:schemeClr>
          </a:solidFill>
        </p:spPr>
        <p:txBody>
          <a:bodyPr wrap="square" rtlCol="0">
            <a:spAutoFit/>
          </a:bodyPr>
          <a:lstStyle/>
          <a:p>
            <a:endParaRPr lang="es-ES" dirty="0"/>
          </a:p>
        </p:txBody>
      </p:sp>
      <p:pic>
        <p:nvPicPr>
          <p:cNvPr id="11" name="Imagen 10">
            <a:extLst>
              <a:ext uri="{FF2B5EF4-FFF2-40B4-BE49-F238E27FC236}">
                <a16:creationId xmlns="" xmlns:a16="http://schemas.microsoft.com/office/drawing/2014/main" id="{327AAD05-4C8E-FF4A-8F72-BDB7EE98A0E0}"/>
              </a:ext>
            </a:extLst>
          </p:cNvPr>
          <p:cNvPicPr>
            <a:picLocks noChangeAspect="1"/>
          </p:cNvPicPr>
          <p:nvPr/>
        </p:nvPicPr>
        <p:blipFill>
          <a:blip r:embed="rId3"/>
          <a:stretch>
            <a:fillRect/>
          </a:stretch>
        </p:blipFill>
        <p:spPr>
          <a:xfrm>
            <a:off x="0" y="0"/>
            <a:ext cx="936000" cy="459206"/>
          </a:xfrm>
          <a:prstGeom prst="rect">
            <a:avLst/>
          </a:prstGeom>
        </p:spPr>
      </p:pic>
    </p:spTree>
    <p:extLst>
      <p:ext uri="{BB962C8B-B14F-4D97-AF65-F5344CB8AC3E}">
        <p14:creationId xmlns:p14="http://schemas.microsoft.com/office/powerpoint/2010/main" val="3484764355"/>
      </p:ext>
    </p:extLst>
  </p:cSld>
  <p:clrMapOvr>
    <a:masterClrMapping/>
  </p:clrMapOvr>
  <p:transition/>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Book Antiqu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3521</TotalTime>
  <Words>5388</Words>
  <Application>Microsoft Office PowerPoint</Application>
  <PresentationFormat>Presentación en pantalla (4:3)</PresentationFormat>
  <Paragraphs>611</Paragraphs>
  <Slides>79</Slides>
  <Notes>2</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79</vt:i4>
      </vt:variant>
    </vt:vector>
  </HeadingPairs>
  <TitlesOfParts>
    <vt:vector size="92" baseType="lpstr">
      <vt:lpstr>Arial</vt:lpstr>
      <vt:lpstr>Book Antiqua</vt:lpstr>
      <vt:lpstr>Calibri</vt:lpstr>
      <vt:lpstr>Corbel</vt:lpstr>
      <vt:lpstr>Courier New</vt:lpstr>
      <vt:lpstr>Georgia</vt:lpstr>
      <vt:lpstr>Monotype Corsiva</vt:lpstr>
      <vt:lpstr>Tahoma</vt:lpstr>
      <vt:lpstr>Times New Roman</vt:lpstr>
      <vt:lpstr>Webdings</vt:lpstr>
      <vt:lpstr>Wingdings</vt:lpstr>
      <vt:lpstr>Wingdings 2</vt:lpstr>
      <vt:lpstr>Diseño predeterminado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JUSTIFICACIÓN</vt:lpstr>
      <vt:lpstr>MODALIDADES DE JUSTIFICACIÓN</vt:lpstr>
      <vt:lpstr>CUENTA JUSTIFICATIVA</vt:lpstr>
      <vt:lpstr>CUENTA JUSTIFICATIVA</vt:lpstr>
      <vt:lpstr>MODALIDAD DE JUSTIFICACIÓN POR MÓDULOS</vt:lpstr>
      <vt:lpstr>JUSTIFICACIÓN MEDIANTE ESTADOS CONTABLES</vt:lpstr>
      <vt:lpstr>GASTOS SUBVENCIONABLES</vt:lpstr>
      <vt:lpstr>Presentación de PowerPoint</vt:lpstr>
      <vt:lpstr>CONTROL FINANCIERO</vt:lpstr>
      <vt:lpstr>CONTROL FINANCIERO DE SUBVENCIONES</vt:lpstr>
      <vt:lpstr>CONTROL FINANCIERO DE SUBVENCIONES: INICIO</vt:lpstr>
      <vt:lpstr>MEDIOS PARA REALIZAR EL CONTROL FINANCIERO</vt:lpstr>
      <vt:lpstr>MEDIOS PARA REALIZAR EL CONTROL FINANCIERO</vt:lpstr>
      <vt:lpstr>MEDIOS PARA REALIZAR EL CONTROL FINANCIERO</vt:lpstr>
      <vt:lpstr>OBLIGACIÓN DE COLABORACIÓN</vt:lpstr>
      <vt:lpstr>OBLIGACIÓN DE COLABORACIÓN</vt:lpstr>
      <vt:lpstr>RESISTENCIA, EXCUSA, OBSTRUCCIÓN O NEGATIVA</vt:lpstr>
      <vt:lpstr>FACULTADES DEL PERSONAL CONTROLADOR</vt:lpstr>
      <vt:lpstr>DEBERES DEL PERSONAL CONTROLADOR</vt:lpstr>
      <vt:lpstr>PROCEDIMIENTO DE CONTROL</vt:lpstr>
      <vt:lpstr>PROCEDIMIENTO DE CONTROL</vt:lpstr>
      <vt:lpstr>FINAL DEL PROCEDIMIENTO DE CONTROL</vt:lpstr>
      <vt:lpstr>INFORME DE CONTROL Fº SUBV</vt:lpstr>
      <vt:lpstr>CAUSAS DE REINTEGRO (Art.37)</vt:lpstr>
      <vt:lpstr>PROCEDIMIENTO DE REINTEGRO</vt:lpstr>
      <vt:lpstr>Delito de fraude de subvenciones</vt:lpstr>
      <vt:lpstr>Delito de fraude de subvenciones</vt:lpstr>
      <vt:lpstr>AUDITORIA PÚBLICA</vt:lpstr>
      <vt:lpstr>DEFINICIÓN AUDITORIA DE CUENTAS</vt:lpstr>
      <vt:lpstr>Metodología</vt:lpstr>
      <vt:lpstr>Resolución de 30 de julio de 2015 de la IGAE </vt:lpstr>
      <vt:lpstr>NORMAS TÉCNICAS</vt:lpstr>
      <vt:lpstr>NOTAS TÉCNICAS (I)</vt:lpstr>
      <vt:lpstr>NOTAS TÉCNICAS (II)</vt:lpstr>
      <vt:lpstr>Evidencia</vt:lpstr>
      <vt:lpstr>Tipos de evidencia</vt:lpstr>
      <vt:lpstr>Fases generales de la auditoría</vt:lpstr>
      <vt:lpstr>PLANIFICACIÓN</vt:lpstr>
      <vt:lpstr>PLANIFICACIÓN</vt:lpstr>
      <vt:lpstr>PLANIFICACIÓN: importancia del control interno</vt:lpstr>
      <vt:lpstr>EMISIÓN DEL TDA: objetivos</vt:lpstr>
      <vt:lpstr>EMISIÓN DEL TDA: contenido</vt:lpstr>
      <vt:lpstr>EMISIÓN DEL TDA</vt:lpstr>
      <vt:lpstr>Nota Técnica sobre el IRCIA</vt:lpstr>
      <vt:lpstr>PARTES DEL IRCIA</vt:lpstr>
      <vt:lpstr>IRCIA: SUPUESTOS</vt:lpstr>
      <vt:lpstr>INFORME IRCIA: Estructura</vt:lpstr>
      <vt:lpstr>INDEPENDENCIA</vt:lpstr>
      <vt:lpstr>INDEPENDENCIA</vt:lpstr>
      <vt:lpstr>INDEPENDENCIA</vt:lpstr>
      <vt:lpstr>RIESGOS INDEPENDENCIA</vt:lpstr>
      <vt:lpstr>AUTOEVALUACIÓN</vt:lpstr>
      <vt:lpstr>INDEPENDENCIA</vt:lpstr>
      <vt:lpstr>Circularización a terceros</vt:lpstr>
      <vt:lpstr>AREAS DE TRABAJO (ejemplo)</vt:lpstr>
      <vt:lpstr>ÁREA DE DEUDORES</vt:lpstr>
      <vt:lpstr>ÁREA DE FONDOS PROPIOS</vt:lpstr>
      <vt:lpstr>ÁREA DE ACREEDORES</vt:lpstr>
      <vt:lpstr>ÁREA DE OTROS GASTOS DE EXPLOTACIÓN </vt:lpstr>
      <vt:lpstr>ÁREA DE GASTOS DE PERSONAL</vt:lpstr>
      <vt:lpstr>INFORMES DE AUDITORÍA DE CUENTAS ANUALES</vt:lpstr>
      <vt:lpstr>INFORMES DE AUDITORÍA DE CUENTAS ANUALES</vt:lpstr>
      <vt:lpstr>INFORMES</vt:lpstr>
      <vt:lpstr>INFORMES</vt:lpstr>
      <vt:lpstr>EFECTO EN LOS INFORMES</vt:lpstr>
      <vt:lpstr>OTROS PÁRRAFOS QUE NO AFECTAN A LA OPINIÓN</vt:lpstr>
      <vt:lpstr>PÁRRAFOS DE ÉNFASIS</vt:lpstr>
      <vt:lpstr>INCERTIDUMBRE</vt:lpstr>
      <vt:lpstr>HECHOS POSTERIORES AL CIERRE</vt:lpstr>
      <vt:lpstr>Presentación de PowerPoint</vt:lpstr>
    </vt:vector>
  </TitlesOfParts>
  <Company>IGAE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Zafrilla García, María</dc:creator>
  <cp:lastModifiedBy>Zafrilla Garcia, María</cp:lastModifiedBy>
  <cp:revision>173</cp:revision>
  <cp:lastPrinted>2012-12-03T11:36:42Z</cp:lastPrinted>
  <dcterms:created xsi:type="dcterms:W3CDTF">2012-11-19T11:04:05Z</dcterms:created>
  <dcterms:modified xsi:type="dcterms:W3CDTF">2018-05-30T13:17:24Z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